
<file path=[Content_Types].xml><?xml version="1.0" encoding="utf-8"?>
<Types xmlns="http://schemas.openxmlformats.org/package/2006/content-types">
  <Default Extension="png" ContentType="image/png"/>
  <Default Extension="mp3" ContentType="audio/mp3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2" r:id="rId1"/>
  </p:sldMasterIdLst>
  <p:notesMasterIdLst>
    <p:notesMasterId r:id="rId29"/>
  </p:notesMasterIdLst>
  <p:handoutMasterIdLst>
    <p:handoutMasterId r:id="rId30"/>
  </p:handoutMasterIdLst>
  <p:sldIdLst>
    <p:sldId id="289" r:id="rId2"/>
    <p:sldId id="290" r:id="rId3"/>
    <p:sldId id="291" r:id="rId4"/>
    <p:sldId id="292" r:id="rId5"/>
    <p:sldId id="293" r:id="rId6"/>
    <p:sldId id="279" r:id="rId7"/>
    <p:sldId id="299" r:id="rId8"/>
    <p:sldId id="294" r:id="rId9"/>
    <p:sldId id="282" r:id="rId10"/>
    <p:sldId id="274" r:id="rId11"/>
    <p:sldId id="295" r:id="rId12"/>
    <p:sldId id="272" r:id="rId13"/>
    <p:sldId id="300" r:id="rId14"/>
    <p:sldId id="273" r:id="rId15"/>
    <p:sldId id="270" r:id="rId16"/>
    <p:sldId id="275" r:id="rId17"/>
    <p:sldId id="284" r:id="rId18"/>
    <p:sldId id="296" r:id="rId19"/>
    <p:sldId id="287" r:id="rId20"/>
    <p:sldId id="260" r:id="rId21"/>
    <p:sldId id="276" r:id="rId22"/>
    <p:sldId id="286" r:id="rId23"/>
    <p:sldId id="298" r:id="rId24"/>
    <p:sldId id="288" r:id="rId25"/>
    <p:sldId id="278" r:id="rId26"/>
    <p:sldId id="301" r:id="rId27"/>
    <p:sldId id="268" r:id="rId28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31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1562B"/>
    <a:srgbClr val="996633"/>
    <a:srgbClr val="FF9933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33" autoAdjust="0"/>
    <p:restoredTop sz="71479" autoAdjust="0"/>
  </p:normalViewPr>
  <p:slideViewPr>
    <p:cSldViewPr snapToObjects="1">
      <p:cViewPr varScale="1">
        <p:scale>
          <a:sx n="74" d="100"/>
          <a:sy n="74" d="100"/>
        </p:scale>
        <p:origin x="-342" y="-90"/>
      </p:cViewPr>
      <p:guideLst>
        <p:guide orient="horz" pos="213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45720" cy="4572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AAAF81-AD1A-4550-A2F1-265E079898B3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C058B442-5B59-4500-8362-2FC25CD0C0AC}">
      <dgm:prSet phldrT="[Text]" custT="1"/>
      <dgm:spPr>
        <a:solidFill>
          <a:srgbClr val="996600"/>
        </a:solidFill>
      </dgm:spPr>
      <dgm:t>
        <a:bodyPr/>
        <a:lstStyle/>
        <a:p>
          <a:r>
            <a: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rPr>
            <a:t>SANS 20 Critical Controls</a:t>
          </a:r>
          <a:endParaRPr 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FBC8D786-9731-40AF-920E-0108DCDE4E61}" type="parTrans" cxnId="{94CF40D1-AF47-46B9-B1DD-CC8625C41053}">
      <dgm:prSet/>
      <dgm:spPr/>
      <dgm:t>
        <a:bodyPr/>
        <a:lstStyle/>
        <a:p>
          <a:endParaRPr lang="en-US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A06DFF63-14B9-4FAF-AA31-0C676FC51549}" type="sibTrans" cxnId="{94CF40D1-AF47-46B9-B1DD-CC8625C41053}">
      <dgm:prSet/>
      <dgm:spPr/>
      <dgm:t>
        <a:bodyPr/>
        <a:lstStyle/>
        <a:p>
          <a:endParaRPr lang="en-US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8B61A040-70A8-4B3F-8710-5C49F91512F4}">
      <dgm:prSet phldrT="[Text]" custT="1"/>
      <dgm:spPr/>
      <dgm:t>
        <a:bodyPr/>
        <a:lstStyle/>
        <a:p>
          <a:r>
            <a:rPr lang="en-US" sz="16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rPr>
            <a:t>Objectives:</a:t>
          </a:r>
          <a:r>
            <a:rPr lang="en-US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</a:p>
        <a:p>
          <a:r>
            <a:rPr lang="en-US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rPr>
            <a:t>• Implement controls proven to block known attacks</a:t>
          </a:r>
          <a:endParaRPr lang="en-US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AD7F585E-240F-4BF7-BBF7-716073513E03}" type="parTrans" cxnId="{0D00B0A2-297D-4146-BF67-8B13436AEF07}">
      <dgm:prSet/>
      <dgm:spPr/>
      <dgm:t>
        <a:bodyPr/>
        <a:lstStyle/>
        <a:p>
          <a:endParaRPr lang="en-US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F1BCB495-40B3-4329-B2F1-29DC9AFB824F}" type="sibTrans" cxnId="{0D00B0A2-297D-4146-BF67-8B13436AEF07}">
      <dgm:prSet/>
      <dgm:spPr/>
      <dgm:t>
        <a:bodyPr/>
        <a:lstStyle/>
        <a:p>
          <a:endParaRPr lang="en-US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9A3EB506-6699-4A8C-85A3-7E5E56893D2B}">
      <dgm:prSet phldrT="[Text]" custT="1"/>
      <dgm:spPr>
        <a:solidFill>
          <a:srgbClr val="878381"/>
        </a:solidFill>
      </dgm:spPr>
      <dgm:t>
        <a:bodyPr/>
        <a:lstStyle/>
        <a:p>
          <a:r>
            <a: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rPr>
            <a:t>ISO 27002 Policy Administration</a:t>
          </a:r>
          <a:endParaRPr 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0302FDEA-B1EC-42AD-9522-574CF39CE601}" type="parTrans" cxnId="{A817D4F4-7657-4823-9E2B-13B94C87FBAC}">
      <dgm:prSet/>
      <dgm:spPr/>
      <dgm:t>
        <a:bodyPr/>
        <a:lstStyle/>
        <a:p>
          <a:endParaRPr lang="en-US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A364621F-CFB0-4799-9971-7CAB9E562D80}" type="sibTrans" cxnId="{A817D4F4-7657-4823-9E2B-13B94C87FBAC}">
      <dgm:prSet/>
      <dgm:spPr/>
      <dgm:t>
        <a:bodyPr/>
        <a:lstStyle/>
        <a:p>
          <a:endParaRPr lang="en-US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6B653AF8-400D-4598-8EFF-24C0528E13A9}">
      <dgm:prSet phldrT="[Text]" custT="1"/>
      <dgm:spPr/>
      <dgm:t>
        <a:bodyPr/>
        <a:lstStyle/>
        <a:p>
          <a:r>
            <a:rPr lang="en-US" sz="16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rPr>
            <a:t>Objectives:</a:t>
          </a:r>
          <a:r>
            <a:rPr lang="en-US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</a:p>
        <a:p>
          <a:r>
            <a:rPr lang="en-US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rPr>
            <a:t>To provide Management direction and support for information security in accordance with business requirements and relevant laws and regulations through Information Security Policy. </a:t>
          </a:r>
          <a:endParaRPr lang="en-US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5D2721F0-C2B4-4ABA-B823-4A3D6322A905}" type="parTrans" cxnId="{931EF2DE-29F3-469A-8A32-9B7D736EDD75}">
      <dgm:prSet/>
      <dgm:spPr/>
      <dgm:t>
        <a:bodyPr/>
        <a:lstStyle/>
        <a:p>
          <a:endParaRPr lang="en-US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1F22E9CA-FB9B-4CDD-9B4A-6E8F6C8D04CA}" type="sibTrans" cxnId="{931EF2DE-29F3-469A-8A32-9B7D736EDD75}">
      <dgm:prSet/>
      <dgm:spPr/>
      <dgm:t>
        <a:bodyPr/>
        <a:lstStyle/>
        <a:p>
          <a:endParaRPr lang="en-US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11C94347-F1B8-4B24-ABF9-DFA536B1E6EF}">
      <dgm:prSet phldrT="[Text]" custT="1"/>
      <dgm:spPr>
        <a:solidFill>
          <a:srgbClr val="CC9900"/>
        </a:solidFill>
      </dgm:spPr>
      <dgm:t>
        <a:bodyPr/>
        <a:lstStyle/>
        <a:p>
          <a:r>
            <a: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rPr>
            <a:t>Security Awareness</a:t>
          </a:r>
          <a:endParaRPr lang="en-U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F43BE82E-C6EF-47D5-99F2-933FB0B26A75}" type="parTrans" cxnId="{0B8E8DDC-E336-4E1E-ABB6-154B0FFA386B}">
      <dgm:prSet/>
      <dgm:spPr/>
      <dgm:t>
        <a:bodyPr/>
        <a:lstStyle/>
        <a:p>
          <a:endParaRPr lang="en-US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3C778539-6F82-4230-8BC8-56C6AE8DD2FB}" type="sibTrans" cxnId="{0B8E8DDC-E336-4E1E-ABB6-154B0FFA386B}">
      <dgm:prSet/>
      <dgm:spPr/>
      <dgm:t>
        <a:bodyPr/>
        <a:lstStyle/>
        <a:p>
          <a:endParaRPr lang="en-US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071CB989-FEED-49F3-B8B9-ABD8DFF5FEDD}">
      <dgm:prSet phldrT="[Text]" custT="1"/>
      <dgm:spPr/>
      <dgm:t>
        <a:bodyPr/>
        <a:lstStyle/>
        <a:p>
          <a:pPr algn="l"/>
          <a:r>
            <a:rPr lang="en-US" sz="16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rPr>
            <a:t>Objectives of SETA:</a:t>
          </a:r>
        </a:p>
        <a:p>
          <a:pPr algn="l"/>
          <a:r>
            <a:rPr lang="en-US" sz="1600" b="0" u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rPr>
            <a:t>• Integrate skills and competencies into a common body of knowledge</a:t>
          </a:r>
        </a:p>
      </dgm:t>
    </dgm:pt>
    <dgm:pt modelId="{52EEA837-AB29-414F-806C-0C7D920D0EC9}" type="parTrans" cxnId="{1C2CF64B-DEBA-498D-AD7C-0890601286FC}">
      <dgm:prSet/>
      <dgm:spPr/>
      <dgm:t>
        <a:bodyPr/>
        <a:lstStyle/>
        <a:p>
          <a:endParaRPr lang="en-US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A2D537F5-0BF7-4DFE-9DBC-629630DE8D54}" type="sibTrans" cxnId="{1C2CF64B-DEBA-498D-AD7C-0890601286FC}">
      <dgm:prSet/>
      <dgm:spPr/>
      <dgm:t>
        <a:bodyPr/>
        <a:lstStyle/>
        <a:p>
          <a:endParaRPr lang="en-US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7396DFF2-159F-4E17-907D-A4AF1C010E9F}">
      <dgm:prSet custT="1"/>
      <dgm:spPr/>
      <dgm:t>
        <a:bodyPr/>
        <a:lstStyle/>
        <a:p>
          <a:r>
            <a:rPr lang="en-US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rPr>
            <a:t>• Assess </a:t>
          </a:r>
          <a:r>
            <a:rPr lang="en-US" sz="16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rPr>
            <a:t>through proven metrics &amp; testing </a:t>
          </a:r>
          <a:endParaRPr lang="en-US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45A57E12-732E-4C39-B2C5-BFA42A912F2A}" type="parTrans" cxnId="{B77DE5EE-969D-4183-B8E1-6083ACC8C116}">
      <dgm:prSet/>
      <dgm:spPr/>
      <dgm:t>
        <a:bodyPr/>
        <a:lstStyle/>
        <a:p>
          <a:endParaRPr lang="en-US"/>
        </a:p>
      </dgm:t>
    </dgm:pt>
    <dgm:pt modelId="{C84C70A3-C941-4152-A737-A6108313024C}" type="sibTrans" cxnId="{B77DE5EE-969D-4183-B8E1-6083ACC8C116}">
      <dgm:prSet/>
      <dgm:spPr/>
      <dgm:t>
        <a:bodyPr/>
        <a:lstStyle/>
        <a:p>
          <a:endParaRPr lang="en-US"/>
        </a:p>
      </dgm:t>
    </dgm:pt>
    <dgm:pt modelId="{DAF59D60-7A9F-4F45-B9A7-A365DCEC9FC3}">
      <dgm:prSet custT="1"/>
      <dgm:spPr/>
      <dgm:t>
        <a:bodyPr/>
        <a:lstStyle/>
        <a:p>
          <a:endParaRPr lang="en-US" sz="1600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D65F7EEB-9EA7-4134-82AE-C5C3213C7865}" type="parTrans" cxnId="{3E692889-3830-4575-A5D8-6332D224C632}">
      <dgm:prSet/>
      <dgm:spPr/>
      <dgm:t>
        <a:bodyPr/>
        <a:lstStyle/>
        <a:p>
          <a:endParaRPr lang="en-US"/>
        </a:p>
      </dgm:t>
    </dgm:pt>
    <dgm:pt modelId="{ECF63F02-694F-4230-AA64-F6364E5659D9}" type="sibTrans" cxnId="{3E692889-3830-4575-A5D8-6332D224C632}">
      <dgm:prSet/>
      <dgm:spPr/>
      <dgm:t>
        <a:bodyPr/>
        <a:lstStyle/>
        <a:p>
          <a:endParaRPr lang="en-US"/>
        </a:p>
      </dgm:t>
    </dgm:pt>
    <dgm:pt modelId="{40512922-9C3D-4AB2-95DE-F569150BF230}">
      <dgm:prSet phldrT="[Text]" custT="1"/>
      <dgm:spPr/>
      <dgm:t>
        <a:bodyPr/>
        <a:lstStyle/>
        <a:p>
          <a:r>
            <a:rPr lang="en-US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rPr>
            <a:t>• Map specific actions to implement the controls</a:t>
          </a:r>
        </a:p>
        <a:p>
          <a:r>
            <a:rPr lang="en-US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rPr>
            <a:t>• Associate activities with NIST &amp; NSA network security tasks </a:t>
          </a:r>
        </a:p>
        <a:p>
          <a:r>
            <a:rPr lang="en-US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rPr>
            <a:t>• Utilize procedures &amp; tools for implementation and automation.</a:t>
          </a:r>
        </a:p>
      </dgm:t>
    </dgm:pt>
    <dgm:pt modelId="{A7918C1A-6C6F-4E7B-80DE-9CB1C25C1C12}" type="parTrans" cxnId="{F5B5DFF5-6022-4C5F-87E9-57CE916A3E07}">
      <dgm:prSet/>
      <dgm:spPr/>
      <dgm:t>
        <a:bodyPr/>
        <a:lstStyle/>
        <a:p>
          <a:endParaRPr lang="en-US"/>
        </a:p>
      </dgm:t>
    </dgm:pt>
    <dgm:pt modelId="{0F89361A-EEE5-4301-A3F3-3A800A535FB1}" type="sibTrans" cxnId="{F5B5DFF5-6022-4C5F-87E9-57CE916A3E07}">
      <dgm:prSet/>
      <dgm:spPr/>
      <dgm:t>
        <a:bodyPr/>
        <a:lstStyle/>
        <a:p>
          <a:endParaRPr lang="en-US"/>
        </a:p>
      </dgm:t>
    </dgm:pt>
    <dgm:pt modelId="{44E5C7C5-DEBC-48F2-BED5-3341A3B41B9D}">
      <dgm:prSet custT="1"/>
      <dgm:spPr/>
      <dgm:t>
        <a:bodyPr/>
        <a:lstStyle/>
        <a:p>
          <a:r>
            <a:rPr lang="en-US" sz="1600" b="0" u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rPr>
            <a:t>• Produce relevant and needed security skills and competencies</a:t>
          </a:r>
        </a:p>
      </dgm:t>
    </dgm:pt>
    <dgm:pt modelId="{D8031C39-A986-44AF-A6C1-93D5DEEA3CBA}" type="parTrans" cxnId="{4EBDE817-E724-45B6-BEE5-80E340CE39BD}">
      <dgm:prSet/>
      <dgm:spPr/>
      <dgm:t>
        <a:bodyPr/>
        <a:lstStyle/>
        <a:p>
          <a:endParaRPr lang="en-US"/>
        </a:p>
      </dgm:t>
    </dgm:pt>
    <dgm:pt modelId="{DF2FE9CF-8C54-4DD0-BAFA-2D7736C8E12E}" type="sibTrans" cxnId="{4EBDE817-E724-45B6-BEE5-80E340CE39BD}">
      <dgm:prSet/>
      <dgm:spPr/>
      <dgm:t>
        <a:bodyPr/>
        <a:lstStyle/>
        <a:p>
          <a:endParaRPr lang="en-US"/>
        </a:p>
      </dgm:t>
    </dgm:pt>
    <dgm:pt modelId="{87DB710B-8CA4-4B2F-B00C-151E0375930C}">
      <dgm:prSet custT="1"/>
      <dgm:spPr/>
      <dgm:t>
        <a:bodyPr/>
        <a:lstStyle/>
        <a:p>
          <a:r>
            <a:rPr lang="en-US" sz="1600" b="0" u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rPr>
            <a:t>• Change behavior or reinforce good security practices</a:t>
          </a:r>
        </a:p>
      </dgm:t>
    </dgm:pt>
    <dgm:pt modelId="{5208FEEC-6491-473A-A391-A7EBADF7CE93}" type="parTrans" cxnId="{08E73482-BA1A-42DC-BAC6-71CDD9FDD9EB}">
      <dgm:prSet/>
      <dgm:spPr/>
      <dgm:t>
        <a:bodyPr/>
        <a:lstStyle/>
        <a:p>
          <a:endParaRPr lang="en-US"/>
        </a:p>
      </dgm:t>
    </dgm:pt>
    <dgm:pt modelId="{42DD2638-F846-42F8-8E29-F20815B3F35B}" type="sibTrans" cxnId="{08E73482-BA1A-42DC-BAC6-71CDD9FDD9EB}">
      <dgm:prSet/>
      <dgm:spPr/>
      <dgm:t>
        <a:bodyPr/>
        <a:lstStyle/>
        <a:p>
          <a:endParaRPr lang="en-US"/>
        </a:p>
      </dgm:t>
    </dgm:pt>
    <dgm:pt modelId="{231E9B7F-103F-4034-8245-0A2D76A81ABD}">
      <dgm:prSet custT="1"/>
      <dgm:spPr/>
      <dgm:t>
        <a:bodyPr/>
        <a:lstStyle/>
        <a:p>
          <a:endParaRPr lang="en-US" sz="1600" b="1" u="sng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733B4349-BDA5-4C17-BF5D-E45E86E18F5A}" type="parTrans" cxnId="{28F83E5F-A053-4E72-BA00-B3409FF17CBA}">
      <dgm:prSet/>
      <dgm:spPr/>
      <dgm:t>
        <a:bodyPr/>
        <a:lstStyle/>
        <a:p>
          <a:endParaRPr lang="en-US"/>
        </a:p>
      </dgm:t>
    </dgm:pt>
    <dgm:pt modelId="{E278677B-50C0-40A2-8990-424A13510C4C}" type="sibTrans" cxnId="{28F83E5F-A053-4E72-BA00-B3409FF17CBA}">
      <dgm:prSet/>
      <dgm:spPr/>
      <dgm:t>
        <a:bodyPr/>
        <a:lstStyle/>
        <a:p>
          <a:endParaRPr lang="en-US"/>
        </a:p>
      </dgm:t>
    </dgm:pt>
    <dgm:pt modelId="{E615FA6E-C5A3-43F8-A7A2-C4439AF424D6}" type="pres">
      <dgm:prSet presAssocID="{A5AAAF81-AD1A-4550-A2F1-265E079898B3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DE96D3C-B2E5-4337-8EAC-1704570F7C90}" type="pres">
      <dgm:prSet presAssocID="{C058B442-5B59-4500-8362-2FC25CD0C0AC}" presName="parentText1" presStyleLbl="node1" presStyleIdx="0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F91A34-7041-40E9-AE05-BA5C6F1820F3}" type="pres">
      <dgm:prSet presAssocID="{C058B442-5B59-4500-8362-2FC25CD0C0AC}" presName="childText1" presStyleLbl="solidAlignAcc1" presStyleIdx="0" presStyleCnt="3" custScaleY="173647" custLinFactNeighborX="-942" custLinFactNeighborY="3100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35F234-3541-464D-B2BD-3F4F3C7C9FEE}" type="pres">
      <dgm:prSet presAssocID="{9A3EB506-6699-4A8C-85A3-7E5E56893D2B}" presName="parentText2" presStyleLbl="node1" presStyleIdx="1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095EE6-09B0-442A-91F8-9F3863368593}" type="pres">
      <dgm:prSet presAssocID="{9A3EB506-6699-4A8C-85A3-7E5E56893D2B}" presName="childText2" presStyleLbl="solidAlignAcc1" presStyleIdx="1" presStyleCnt="3" custScaleY="153950" custLinFactNeighborX="205" custLinFactNeighborY="2315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FCE3EA-2987-48AC-AEDE-B08522C08739}" type="pres">
      <dgm:prSet presAssocID="{11C94347-F1B8-4B24-ABF9-DFA536B1E6EF}" presName="parentText3" presStyleLbl="node1" presStyleIdx="2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26A163-2612-4152-88B0-CAE70D846CDA}" type="pres">
      <dgm:prSet presAssocID="{11C94347-F1B8-4B24-ABF9-DFA536B1E6EF}" presName="childText3" presStyleLbl="solidAlignAcc1" presStyleIdx="2" presStyleCnt="3" custScaleX="101147" custScaleY="141528" custLinFactNeighborX="1925" custLinFactNeighborY="1429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FD7D71E-16AD-4036-BF22-F8F1B6E5614A}" type="presOf" srcId="{87DB710B-8CA4-4B2F-B00C-151E0375930C}" destId="{2326A163-2612-4152-88B0-CAE70D846CDA}" srcOrd="0" destOrd="2" presId="urn:microsoft.com/office/officeart/2009/3/layout/IncreasingArrowsProcess"/>
    <dgm:cxn modelId="{0D00B0A2-297D-4146-BF67-8B13436AEF07}" srcId="{C058B442-5B59-4500-8362-2FC25CD0C0AC}" destId="{8B61A040-70A8-4B3F-8710-5C49F91512F4}" srcOrd="0" destOrd="0" parTransId="{AD7F585E-240F-4BF7-BBF7-716073513E03}" sibTransId="{F1BCB495-40B3-4329-B2F1-29DC9AFB824F}"/>
    <dgm:cxn modelId="{EE293025-6A7A-484E-A4CA-EA9705E3D381}" type="presOf" srcId="{40512922-9C3D-4AB2-95DE-F569150BF230}" destId="{9AF91A34-7041-40E9-AE05-BA5C6F1820F3}" srcOrd="0" destOrd="1" presId="urn:microsoft.com/office/officeart/2009/3/layout/IncreasingArrowsProcess"/>
    <dgm:cxn modelId="{B1E7C475-3694-46BE-8AA4-A7DD9DF7EAA3}" type="presOf" srcId="{7396DFF2-159F-4E17-907D-A4AF1C010E9F}" destId="{9AF91A34-7041-40E9-AE05-BA5C6F1820F3}" srcOrd="0" destOrd="2" presId="urn:microsoft.com/office/officeart/2009/3/layout/IncreasingArrowsProcess"/>
    <dgm:cxn modelId="{1C2CF64B-DEBA-498D-AD7C-0890601286FC}" srcId="{11C94347-F1B8-4B24-ABF9-DFA536B1E6EF}" destId="{071CB989-FEED-49F3-B8B9-ABD8DFF5FEDD}" srcOrd="0" destOrd="0" parTransId="{52EEA837-AB29-414F-806C-0C7D920D0EC9}" sibTransId="{A2D537F5-0BF7-4DFE-9DBC-629630DE8D54}"/>
    <dgm:cxn modelId="{24839472-83C9-4E6B-BDA4-8CFBDE2EA628}" type="presOf" srcId="{8B61A040-70A8-4B3F-8710-5C49F91512F4}" destId="{9AF91A34-7041-40E9-AE05-BA5C6F1820F3}" srcOrd="0" destOrd="0" presId="urn:microsoft.com/office/officeart/2009/3/layout/IncreasingArrowsProcess"/>
    <dgm:cxn modelId="{F7B16137-6248-4BDA-BD05-32393CEC1265}" type="presOf" srcId="{44E5C7C5-DEBC-48F2-BED5-3341A3B41B9D}" destId="{2326A163-2612-4152-88B0-CAE70D846CDA}" srcOrd="0" destOrd="1" presId="urn:microsoft.com/office/officeart/2009/3/layout/IncreasingArrowsProcess"/>
    <dgm:cxn modelId="{931EF2DE-29F3-469A-8A32-9B7D736EDD75}" srcId="{9A3EB506-6699-4A8C-85A3-7E5E56893D2B}" destId="{6B653AF8-400D-4598-8EFF-24C0528E13A9}" srcOrd="0" destOrd="0" parTransId="{5D2721F0-C2B4-4ABA-B823-4A3D6322A905}" sibTransId="{1F22E9CA-FB9B-4CDD-9B4A-6E8F6C8D04CA}"/>
    <dgm:cxn modelId="{B8EE88A6-4D7A-47F9-9271-8B8F0DB687F2}" type="presOf" srcId="{DAF59D60-7A9F-4F45-B9A7-A365DCEC9FC3}" destId="{9AF91A34-7041-40E9-AE05-BA5C6F1820F3}" srcOrd="0" destOrd="3" presId="urn:microsoft.com/office/officeart/2009/3/layout/IncreasingArrowsProcess"/>
    <dgm:cxn modelId="{B77DE5EE-969D-4183-B8E1-6083ACC8C116}" srcId="{C058B442-5B59-4500-8362-2FC25CD0C0AC}" destId="{7396DFF2-159F-4E17-907D-A4AF1C010E9F}" srcOrd="2" destOrd="0" parTransId="{45A57E12-732E-4C39-B2C5-BFA42A912F2A}" sibTransId="{C84C70A3-C941-4152-A737-A6108313024C}"/>
    <dgm:cxn modelId="{3E692889-3830-4575-A5D8-6332D224C632}" srcId="{C058B442-5B59-4500-8362-2FC25CD0C0AC}" destId="{DAF59D60-7A9F-4F45-B9A7-A365DCEC9FC3}" srcOrd="3" destOrd="0" parTransId="{D65F7EEB-9EA7-4134-82AE-C5C3213C7865}" sibTransId="{ECF63F02-694F-4230-AA64-F6364E5659D9}"/>
    <dgm:cxn modelId="{63FE4DD4-32C2-4E29-833D-16A65428E7B3}" type="presOf" srcId="{071CB989-FEED-49F3-B8B9-ABD8DFF5FEDD}" destId="{2326A163-2612-4152-88B0-CAE70D846CDA}" srcOrd="0" destOrd="0" presId="urn:microsoft.com/office/officeart/2009/3/layout/IncreasingArrowsProcess"/>
    <dgm:cxn modelId="{F5B5DFF5-6022-4C5F-87E9-57CE916A3E07}" srcId="{C058B442-5B59-4500-8362-2FC25CD0C0AC}" destId="{40512922-9C3D-4AB2-95DE-F569150BF230}" srcOrd="1" destOrd="0" parTransId="{A7918C1A-6C6F-4E7B-80DE-9CB1C25C1C12}" sibTransId="{0F89361A-EEE5-4301-A3F3-3A800A535FB1}"/>
    <dgm:cxn modelId="{412D520D-48DC-48A2-9981-68D8D7277BAF}" type="presOf" srcId="{A5AAAF81-AD1A-4550-A2F1-265E079898B3}" destId="{E615FA6E-C5A3-43F8-A7A2-C4439AF424D6}" srcOrd="0" destOrd="0" presId="urn:microsoft.com/office/officeart/2009/3/layout/IncreasingArrowsProcess"/>
    <dgm:cxn modelId="{08E73482-BA1A-42DC-BAC6-71CDD9FDD9EB}" srcId="{11C94347-F1B8-4B24-ABF9-DFA536B1E6EF}" destId="{87DB710B-8CA4-4B2F-B00C-151E0375930C}" srcOrd="2" destOrd="0" parTransId="{5208FEEC-6491-473A-A391-A7EBADF7CE93}" sibTransId="{42DD2638-F846-42F8-8E29-F20815B3F35B}"/>
    <dgm:cxn modelId="{94CF40D1-AF47-46B9-B1DD-CC8625C41053}" srcId="{A5AAAF81-AD1A-4550-A2F1-265E079898B3}" destId="{C058B442-5B59-4500-8362-2FC25CD0C0AC}" srcOrd="0" destOrd="0" parTransId="{FBC8D786-9731-40AF-920E-0108DCDE4E61}" sibTransId="{A06DFF63-14B9-4FAF-AA31-0C676FC51549}"/>
    <dgm:cxn modelId="{47DF4461-2387-4F45-A8B7-CB0104912376}" type="presOf" srcId="{C058B442-5B59-4500-8362-2FC25CD0C0AC}" destId="{0DE96D3C-B2E5-4337-8EAC-1704570F7C90}" srcOrd="0" destOrd="0" presId="urn:microsoft.com/office/officeart/2009/3/layout/IncreasingArrowsProcess"/>
    <dgm:cxn modelId="{16B370BA-012C-498A-BAF8-54872A867B4A}" type="presOf" srcId="{11C94347-F1B8-4B24-ABF9-DFA536B1E6EF}" destId="{2FFCE3EA-2987-48AC-AEDE-B08522C08739}" srcOrd="0" destOrd="0" presId="urn:microsoft.com/office/officeart/2009/3/layout/IncreasingArrowsProcess"/>
    <dgm:cxn modelId="{A817D4F4-7657-4823-9E2B-13B94C87FBAC}" srcId="{A5AAAF81-AD1A-4550-A2F1-265E079898B3}" destId="{9A3EB506-6699-4A8C-85A3-7E5E56893D2B}" srcOrd="1" destOrd="0" parTransId="{0302FDEA-B1EC-42AD-9522-574CF39CE601}" sibTransId="{A364621F-CFB0-4799-9971-7CAB9E562D80}"/>
    <dgm:cxn modelId="{0B8E8DDC-E336-4E1E-ABB6-154B0FFA386B}" srcId="{A5AAAF81-AD1A-4550-A2F1-265E079898B3}" destId="{11C94347-F1B8-4B24-ABF9-DFA536B1E6EF}" srcOrd="2" destOrd="0" parTransId="{F43BE82E-C6EF-47D5-99F2-933FB0B26A75}" sibTransId="{3C778539-6F82-4230-8BC8-56C6AE8DD2FB}"/>
    <dgm:cxn modelId="{2A3C3614-2E6B-4534-905D-D09938192676}" type="presOf" srcId="{231E9B7F-103F-4034-8245-0A2D76A81ABD}" destId="{2326A163-2612-4152-88B0-CAE70D846CDA}" srcOrd="0" destOrd="3" presId="urn:microsoft.com/office/officeart/2009/3/layout/IncreasingArrowsProcess"/>
    <dgm:cxn modelId="{4EBDE817-E724-45B6-BEE5-80E340CE39BD}" srcId="{11C94347-F1B8-4B24-ABF9-DFA536B1E6EF}" destId="{44E5C7C5-DEBC-48F2-BED5-3341A3B41B9D}" srcOrd="1" destOrd="0" parTransId="{D8031C39-A986-44AF-A6C1-93D5DEEA3CBA}" sibTransId="{DF2FE9CF-8C54-4DD0-BAFA-2D7736C8E12E}"/>
    <dgm:cxn modelId="{190EB9A5-0670-4792-9D7F-5E2DEF6C6E96}" type="presOf" srcId="{9A3EB506-6699-4A8C-85A3-7E5E56893D2B}" destId="{3635F234-3541-464D-B2BD-3F4F3C7C9FEE}" srcOrd="0" destOrd="0" presId="urn:microsoft.com/office/officeart/2009/3/layout/IncreasingArrowsProcess"/>
    <dgm:cxn modelId="{E25F5CE8-D7C2-4B76-8A25-889C6D952EC7}" type="presOf" srcId="{6B653AF8-400D-4598-8EFF-24C0528E13A9}" destId="{1F095EE6-09B0-442A-91F8-9F3863368593}" srcOrd="0" destOrd="0" presId="urn:microsoft.com/office/officeart/2009/3/layout/IncreasingArrowsProcess"/>
    <dgm:cxn modelId="{28F83E5F-A053-4E72-BA00-B3409FF17CBA}" srcId="{11C94347-F1B8-4B24-ABF9-DFA536B1E6EF}" destId="{231E9B7F-103F-4034-8245-0A2D76A81ABD}" srcOrd="3" destOrd="0" parTransId="{733B4349-BDA5-4C17-BF5D-E45E86E18F5A}" sibTransId="{E278677B-50C0-40A2-8990-424A13510C4C}"/>
    <dgm:cxn modelId="{79E3C0EF-47E2-4C31-BE0B-94630E3699CF}" type="presParOf" srcId="{E615FA6E-C5A3-43F8-A7A2-C4439AF424D6}" destId="{0DE96D3C-B2E5-4337-8EAC-1704570F7C90}" srcOrd="0" destOrd="0" presId="urn:microsoft.com/office/officeart/2009/3/layout/IncreasingArrowsProcess"/>
    <dgm:cxn modelId="{DF47AA7E-5E38-4664-AA04-A2FA08204008}" type="presParOf" srcId="{E615FA6E-C5A3-43F8-A7A2-C4439AF424D6}" destId="{9AF91A34-7041-40E9-AE05-BA5C6F1820F3}" srcOrd="1" destOrd="0" presId="urn:microsoft.com/office/officeart/2009/3/layout/IncreasingArrowsProcess"/>
    <dgm:cxn modelId="{AFC632DC-FD7D-4B5F-A74A-4A8C151D6B1B}" type="presParOf" srcId="{E615FA6E-C5A3-43F8-A7A2-C4439AF424D6}" destId="{3635F234-3541-464D-B2BD-3F4F3C7C9FEE}" srcOrd="2" destOrd="0" presId="urn:microsoft.com/office/officeart/2009/3/layout/IncreasingArrowsProcess"/>
    <dgm:cxn modelId="{E8F50DFE-644C-4253-BAA7-A23D695A5002}" type="presParOf" srcId="{E615FA6E-C5A3-43F8-A7A2-C4439AF424D6}" destId="{1F095EE6-09B0-442A-91F8-9F3863368593}" srcOrd="3" destOrd="0" presId="urn:microsoft.com/office/officeart/2009/3/layout/IncreasingArrowsProcess"/>
    <dgm:cxn modelId="{C5ECE8C2-2A9B-414A-B9C9-469CF6463193}" type="presParOf" srcId="{E615FA6E-C5A3-43F8-A7A2-C4439AF424D6}" destId="{2FFCE3EA-2987-48AC-AEDE-B08522C08739}" srcOrd="4" destOrd="0" presId="urn:microsoft.com/office/officeart/2009/3/layout/IncreasingArrowsProcess"/>
    <dgm:cxn modelId="{B82F25BE-39BF-4E28-8937-6A1CEEF4C415}" type="presParOf" srcId="{E615FA6E-C5A3-43F8-A7A2-C4439AF424D6}" destId="{2326A163-2612-4152-88B0-CAE70D846CDA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223CB33-537D-4FF2-907D-904C39B2835C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8372D53-B50A-4A74-9416-0C725467A0C0}">
      <dgm:prSet phldrT="[Text]"/>
      <dgm:spPr>
        <a:solidFill>
          <a:srgbClr val="92D050"/>
        </a:solidFill>
      </dgm:spPr>
      <dgm:t>
        <a:bodyPr/>
        <a:lstStyle/>
        <a:p>
          <a:r>
            <a:rPr lang="en-US" b="1" dirty="0" smtClean="0">
              <a:solidFill>
                <a:srgbClr val="0070C0"/>
              </a:solidFill>
            </a:rPr>
            <a:t>Remove</a:t>
          </a:r>
          <a:endParaRPr lang="en-US" b="1" dirty="0">
            <a:solidFill>
              <a:srgbClr val="0070C0"/>
            </a:solidFill>
          </a:endParaRPr>
        </a:p>
      </dgm:t>
    </dgm:pt>
    <dgm:pt modelId="{C7E41562-723A-4F3A-A0FD-95D4D58BA830}" type="parTrans" cxnId="{279EFC33-FCA2-493E-B533-12E75DE3E82C}">
      <dgm:prSet/>
      <dgm:spPr/>
      <dgm:t>
        <a:bodyPr/>
        <a:lstStyle/>
        <a:p>
          <a:endParaRPr lang="en-US"/>
        </a:p>
      </dgm:t>
    </dgm:pt>
    <dgm:pt modelId="{BEE24233-E88A-4D6F-BED1-E57D50A9094E}" type="sibTrans" cxnId="{279EFC33-FCA2-493E-B533-12E75DE3E82C}">
      <dgm:prSet/>
      <dgm:spPr/>
      <dgm:t>
        <a:bodyPr/>
        <a:lstStyle/>
        <a:p>
          <a:endParaRPr lang="en-US"/>
        </a:p>
      </dgm:t>
    </dgm:pt>
    <dgm:pt modelId="{FAEB880A-8B9A-487D-9080-FC2B1E5B9EC3}">
      <dgm:prSet phldrT="[Text]"/>
      <dgm:spPr>
        <a:solidFill>
          <a:srgbClr val="FFFF00"/>
        </a:solidFill>
      </dgm:spPr>
      <dgm:t>
        <a:bodyPr/>
        <a:lstStyle/>
        <a:p>
          <a:r>
            <a:rPr lang="en-US" b="1" dirty="0" smtClean="0">
              <a:solidFill>
                <a:schemeClr val="tx2">
                  <a:lumMod val="95000"/>
                  <a:lumOff val="5000"/>
                </a:schemeClr>
              </a:solidFill>
            </a:rPr>
            <a:t>Redact</a:t>
          </a:r>
          <a:endParaRPr lang="en-US" b="1" dirty="0">
            <a:solidFill>
              <a:schemeClr val="tx2">
                <a:lumMod val="95000"/>
                <a:lumOff val="5000"/>
              </a:schemeClr>
            </a:solidFill>
          </a:endParaRPr>
        </a:p>
      </dgm:t>
    </dgm:pt>
    <dgm:pt modelId="{619304A5-B97D-46FF-8AE7-81E062783E1F}" type="parTrans" cxnId="{C53A03B2-B126-445F-AA2E-3E5E64FCF91A}">
      <dgm:prSet/>
      <dgm:spPr/>
      <dgm:t>
        <a:bodyPr/>
        <a:lstStyle/>
        <a:p>
          <a:endParaRPr lang="en-US"/>
        </a:p>
      </dgm:t>
    </dgm:pt>
    <dgm:pt modelId="{9C3AEC17-8E9A-408E-BF67-D24C391CAC88}" type="sibTrans" cxnId="{C53A03B2-B126-445F-AA2E-3E5E64FCF91A}">
      <dgm:prSet/>
      <dgm:spPr/>
      <dgm:t>
        <a:bodyPr/>
        <a:lstStyle/>
        <a:p>
          <a:endParaRPr lang="en-US"/>
        </a:p>
      </dgm:t>
    </dgm:pt>
    <dgm:pt modelId="{397DFE7B-34F1-409B-AAF7-7D82C420F688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b="1" dirty="0" smtClean="0">
              <a:solidFill>
                <a:srgbClr val="FF0000"/>
              </a:solidFill>
            </a:rPr>
            <a:t>Restrict</a:t>
          </a:r>
          <a:endParaRPr lang="en-US" b="1" dirty="0">
            <a:solidFill>
              <a:srgbClr val="FF0000"/>
            </a:solidFill>
          </a:endParaRPr>
        </a:p>
      </dgm:t>
    </dgm:pt>
    <dgm:pt modelId="{C89E3341-49B6-4F0B-ACB6-F7C4ABEB0DCA}" type="parTrans" cxnId="{DAF31A0E-3D0E-4C41-951C-894E6CDE3845}">
      <dgm:prSet/>
      <dgm:spPr/>
      <dgm:t>
        <a:bodyPr/>
        <a:lstStyle/>
        <a:p>
          <a:endParaRPr lang="en-US"/>
        </a:p>
      </dgm:t>
    </dgm:pt>
    <dgm:pt modelId="{EAD7044B-8A2D-4D75-9165-228ABBF12D20}" type="sibTrans" cxnId="{DAF31A0E-3D0E-4C41-951C-894E6CDE3845}">
      <dgm:prSet/>
      <dgm:spPr/>
      <dgm:t>
        <a:bodyPr/>
        <a:lstStyle/>
        <a:p>
          <a:endParaRPr lang="en-US"/>
        </a:p>
      </dgm:t>
    </dgm:pt>
    <dgm:pt modelId="{98DA4680-AE94-4059-981A-16A45BE2459A}">
      <dgm:prSet phldrT="[Text]" custT="1"/>
      <dgm:spPr/>
      <dgm:t>
        <a:bodyPr/>
        <a:lstStyle/>
        <a:p>
          <a:r>
            <a:rPr lang="en-US" sz="2800" b="1" i="1" dirty="0" smtClean="0">
              <a:solidFill>
                <a:srgbClr val="FF0000"/>
              </a:solidFill>
            </a:rPr>
            <a:t>Risk Reduction</a:t>
          </a:r>
          <a:endParaRPr lang="en-US" sz="2800" b="1" i="1" dirty="0">
            <a:solidFill>
              <a:srgbClr val="FF0000"/>
            </a:solidFill>
          </a:endParaRPr>
        </a:p>
      </dgm:t>
    </dgm:pt>
    <dgm:pt modelId="{09D746D7-FA22-41B9-88E8-F3497E4954A0}" type="sibTrans" cxnId="{BB1C520E-6082-40FF-BB35-B2E0F652E737}">
      <dgm:prSet/>
      <dgm:spPr/>
      <dgm:t>
        <a:bodyPr/>
        <a:lstStyle/>
        <a:p>
          <a:endParaRPr lang="en-US"/>
        </a:p>
      </dgm:t>
    </dgm:pt>
    <dgm:pt modelId="{915C74CC-7757-4F0E-B320-A99DFB760062}" type="parTrans" cxnId="{BB1C520E-6082-40FF-BB35-B2E0F652E737}">
      <dgm:prSet/>
      <dgm:spPr/>
      <dgm:t>
        <a:bodyPr/>
        <a:lstStyle/>
        <a:p>
          <a:endParaRPr lang="en-US"/>
        </a:p>
      </dgm:t>
    </dgm:pt>
    <dgm:pt modelId="{D3500B7D-195C-4B87-AF7A-2568472488E6}" type="pres">
      <dgm:prSet presAssocID="{5223CB33-537D-4FF2-907D-904C39B2835C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F12D36C-ABBC-42F2-AA03-2BD3182BBA4D}" type="pres">
      <dgm:prSet presAssocID="{5223CB33-537D-4FF2-907D-904C39B2835C}" presName="ellipse" presStyleLbl="trBgShp" presStyleIdx="0" presStyleCnt="1" custScaleX="162773"/>
      <dgm:spPr/>
    </dgm:pt>
    <dgm:pt modelId="{AD6545DE-6DB3-4ED4-B3D7-EC13423F4846}" type="pres">
      <dgm:prSet presAssocID="{5223CB33-537D-4FF2-907D-904C39B2835C}" presName="arrow1" presStyleLbl="fgShp" presStyleIdx="0" presStyleCnt="1"/>
      <dgm:spPr>
        <a:ln>
          <a:solidFill>
            <a:srgbClr val="FF0000"/>
          </a:solidFill>
        </a:ln>
      </dgm:spPr>
    </dgm:pt>
    <dgm:pt modelId="{B3CFEC62-0AD5-47B2-B39A-14C537AFB1B7}" type="pres">
      <dgm:prSet presAssocID="{5223CB33-537D-4FF2-907D-904C39B2835C}" presName="rectangle" presStyleLbl="revTx" presStyleIdx="0" presStyleCnt="1" custScaleX="253272" custLinFactNeighborX="2979" custLinFactNeighborY="33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A3E99A-7A91-4EAC-AA60-2A79CCE65B96}" type="pres">
      <dgm:prSet presAssocID="{FAEB880A-8B9A-487D-9080-FC2B1E5B9EC3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98C92B-C469-4A41-8AA7-AF7F1276AE66}" type="pres">
      <dgm:prSet presAssocID="{397DFE7B-34F1-409B-AAF7-7D82C420F688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5E100B-0282-4FB8-8689-90FABA9EA9FE}" type="pres">
      <dgm:prSet presAssocID="{98DA4680-AE94-4059-981A-16A45BE2459A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760C96-1EF9-4D78-9BBC-9941FC2B2BFF}" type="pres">
      <dgm:prSet presAssocID="{5223CB33-537D-4FF2-907D-904C39B2835C}" presName="funnel" presStyleLbl="trAlignAcc1" presStyleIdx="0" presStyleCnt="1" custScaleX="160183" custLinFactNeighborX="0" custLinFactNeighborY="-645"/>
      <dgm:spPr>
        <a:ln>
          <a:solidFill>
            <a:schemeClr val="accent6">
              <a:lumMod val="50000"/>
            </a:schemeClr>
          </a:solidFill>
        </a:ln>
      </dgm:spPr>
    </dgm:pt>
  </dgm:ptLst>
  <dgm:cxnLst>
    <dgm:cxn modelId="{E68F8FFE-A47E-4C68-A8E5-8BB892D2F308}" type="presOf" srcId="{397DFE7B-34F1-409B-AAF7-7D82C420F688}" destId="{85A3E99A-7A91-4EAC-AA60-2A79CCE65B96}" srcOrd="0" destOrd="0" presId="urn:microsoft.com/office/officeart/2005/8/layout/funnel1"/>
    <dgm:cxn modelId="{3971B877-1027-40D8-8287-5F3C107E984C}" type="presOf" srcId="{28372D53-B50A-4A74-9416-0C725467A0C0}" destId="{1D5E100B-0282-4FB8-8689-90FABA9EA9FE}" srcOrd="0" destOrd="0" presId="urn:microsoft.com/office/officeart/2005/8/layout/funnel1"/>
    <dgm:cxn modelId="{F67F724D-C93B-4E86-933D-7147DE365C21}" type="presOf" srcId="{98DA4680-AE94-4059-981A-16A45BE2459A}" destId="{B3CFEC62-0AD5-47B2-B39A-14C537AFB1B7}" srcOrd="0" destOrd="0" presId="urn:microsoft.com/office/officeart/2005/8/layout/funnel1"/>
    <dgm:cxn modelId="{4AEE760E-FCE2-4156-BB4A-1DE54ACBEC51}" type="presOf" srcId="{FAEB880A-8B9A-487D-9080-FC2B1E5B9EC3}" destId="{4098C92B-C469-4A41-8AA7-AF7F1276AE66}" srcOrd="0" destOrd="0" presId="urn:microsoft.com/office/officeart/2005/8/layout/funnel1"/>
    <dgm:cxn modelId="{279EFC33-FCA2-493E-B533-12E75DE3E82C}" srcId="{5223CB33-537D-4FF2-907D-904C39B2835C}" destId="{28372D53-B50A-4A74-9416-0C725467A0C0}" srcOrd="0" destOrd="0" parTransId="{C7E41562-723A-4F3A-A0FD-95D4D58BA830}" sibTransId="{BEE24233-E88A-4D6F-BED1-E57D50A9094E}"/>
    <dgm:cxn modelId="{9A3F3E69-4B0B-4671-B2B3-A7FC097BC7AD}" type="presOf" srcId="{5223CB33-537D-4FF2-907D-904C39B2835C}" destId="{D3500B7D-195C-4B87-AF7A-2568472488E6}" srcOrd="0" destOrd="0" presId="urn:microsoft.com/office/officeart/2005/8/layout/funnel1"/>
    <dgm:cxn modelId="{BB1C520E-6082-40FF-BB35-B2E0F652E737}" srcId="{5223CB33-537D-4FF2-907D-904C39B2835C}" destId="{98DA4680-AE94-4059-981A-16A45BE2459A}" srcOrd="3" destOrd="0" parTransId="{915C74CC-7757-4F0E-B320-A99DFB760062}" sibTransId="{09D746D7-FA22-41B9-88E8-F3497E4954A0}"/>
    <dgm:cxn modelId="{C53A03B2-B126-445F-AA2E-3E5E64FCF91A}" srcId="{5223CB33-537D-4FF2-907D-904C39B2835C}" destId="{FAEB880A-8B9A-487D-9080-FC2B1E5B9EC3}" srcOrd="1" destOrd="0" parTransId="{619304A5-B97D-46FF-8AE7-81E062783E1F}" sibTransId="{9C3AEC17-8E9A-408E-BF67-D24C391CAC88}"/>
    <dgm:cxn modelId="{DAF31A0E-3D0E-4C41-951C-894E6CDE3845}" srcId="{5223CB33-537D-4FF2-907D-904C39B2835C}" destId="{397DFE7B-34F1-409B-AAF7-7D82C420F688}" srcOrd="2" destOrd="0" parTransId="{C89E3341-49B6-4F0B-ACB6-F7C4ABEB0DCA}" sibTransId="{EAD7044B-8A2D-4D75-9165-228ABBF12D20}"/>
    <dgm:cxn modelId="{AE9D691E-D19C-473C-90ED-BB4AA3454889}" type="presParOf" srcId="{D3500B7D-195C-4B87-AF7A-2568472488E6}" destId="{3F12D36C-ABBC-42F2-AA03-2BD3182BBA4D}" srcOrd="0" destOrd="0" presId="urn:microsoft.com/office/officeart/2005/8/layout/funnel1"/>
    <dgm:cxn modelId="{0FD78043-3F2A-4DA9-BA65-B76D27F8161D}" type="presParOf" srcId="{D3500B7D-195C-4B87-AF7A-2568472488E6}" destId="{AD6545DE-6DB3-4ED4-B3D7-EC13423F4846}" srcOrd="1" destOrd="0" presId="urn:microsoft.com/office/officeart/2005/8/layout/funnel1"/>
    <dgm:cxn modelId="{CFB0EB3D-BF29-435A-B2C7-3D23B694BD7D}" type="presParOf" srcId="{D3500B7D-195C-4B87-AF7A-2568472488E6}" destId="{B3CFEC62-0AD5-47B2-B39A-14C537AFB1B7}" srcOrd="2" destOrd="0" presId="urn:microsoft.com/office/officeart/2005/8/layout/funnel1"/>
    <dgm:cxn modelId="{8E658694-7FC1-4604-B4E4-1FDF3FDC5906}" type="presParOf" srcId="{D3500B7D-195C-4B87-AF7A-2568472488E6}" destId="{85A3E99A-7A91-4EAC-AA60-2A79CCE65B96}" srcOrd="3" destOrd="0" presId="urn:microsoft.com/office/officeart/2005/8/layout/funnel1"/>
    <dgm:cxn modelId="{C4182C94-A003-43DF-A8E5-3F7825273CBF}" type="presParOf" srcId="{D3500B7D-195C-4B87-AF7A-2568472488E6}" destId="{4098C92B-C469-4A41-8AA7-AF7F1276AE66}" srcOrd="4" destOrd="0" presId="urn:microsoft.com/office/officeart/2005/8/layout/funnel1"/>
    <dgm:cxn modelId="{EB5BF93B-40C5-41ED-92DB-D7D87CB5F7B4}" type="presParOf" srcId="{D3500B7D-195C-4B87-AF7A-2568472488E6}" destId="{1D5E100B-0282-4FB8-8689-90FABA9EA9FE}" srcOrd="5" destOrd="0" presId="urn:microsoft.com/office/officeart/2005/8/layout/funnel1"/>
    <dgm:cxn modelId="{F5E5EE38-B97A-40B1-A25E-A616E0243BF2}" type="presParOf" srcId="{D3500B7D-195C-4B87-AF7A-2568472488E6}" destId="{47760C96-1EF9-4D78-9BBC-9941FC2B2BFF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223CB33-537D-4FF2-907D-904C39B2835C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8372D53-B50A-4A74-9416-0C725467A0C0}">
      <dgm:prSet phldrT="[Text]"/>
      <dgm:spPr>
        <a:solidFill>
          <a:srgbClr val="92D050"/>
        </a:solidFill>
      </dgm:spPr>
      <dgm:t>
        <a:bodyPr/>
        <a:lstStyle/>
        <a:p>
          <a:r>
            <a:rPr lang="en-US" b="1" dirty="0" smtClean="0">
              <a:solidFill>
                <a:srgbClr val="0070C0"/>
              </a:solidFill>
            </a:rPr>
            <a:t>Remove</a:t>
          </a:r>
          <a:endParaRPr lang="en-US" b="1" dirty="0">
            <a:solidFill>
              <a:srgbClr val="0070C0"/>
            </a:solidFill>
          </a:endParaRPr>
        </a:p>
      </dgm:t>
    </dgm:pt>
    <dgm:pt modelId="{C7E41562-723A-4F3A-A0FD-95D4D58BA830}" type="parTrans" cxnId="{279EFC33-FCA2-493E-B533-12E75DE3E82C}">
      <dgm:prSet/>
      <dgm:spPr/>
      <dgm:t>
        <a:bodyPr/>
        <a:lstStyle/>
        <a:p>
          <a:endParaRPr lang="en-US"/>
        </a:p>
      </dgm:t>
    </dgm:pt>
    <dgm:pt modelId="{BEE24233-E88A-4D6F-BED1-E57D50A9094E}" type="sibTrans" cxnId="{279EFC33-FCA2-493E-B533-12E75DE3E82C}">
      <dgm:prSet/>
      <dgm:spPr/>
      <dgm:t>
        <a:bodyPr/>
        <a:lstStyle/>
        <a:p>
          <a:endParaRPr lang="en-US"/>
        </a:p>
      </dgm:t>
    </dgm:pt>
    <dgm:pt modelId="{FAEB880A-8B9A-487D-9080-FC2B1E5B9EC3}">
      <dgm:prSet phldrT="[Text]"/>
      <dgm:spPr>
        <a:solidFill>
          <a:srgbClr val="FFFF00"/>
        </a:solidFill>
      </dgm:spPr>
      <dgm:t>
        <a:bodyPr/>
        <a:lstStyle/>
        <a:p>
          <a:r>
            <a:rPr lang="en-US" b="1" dirty="0" smtClean="0">
              <a:solidFill>
                <a:schemeClr val="tx2">
                  <a:lumMod val="95000"/>
                  <a:lumOff val="5000"/>
                </a:schemeClr>
              </a:solidFill>
            </a:rPr>
            <a:t>Redact</a:t>
          </a:r>
          <a:endParaRPr lang="en-US" b="1" dirty="0">
            <a:solidFill>
              <a:schemeClr val="tx2">
                <a:lumMod val="95000"/>
                <a:lumOff val="5000"/>
              </a:schemeClr>
            </a:solidFill>
          </a:endParaRPr>
        </a:p>
      </dgm:t>
    </dgm:pt>
    <dgm:pt modelId="{619304A5-B97D-46FF-8AE7-81E062783E1F}" type="parTrans" cxnId="{C53A03B2-B126-445F-AA2E-3E5E64FCF91A}">
      <dgm:prSet/>
      <dgm:spPr/>
      <dgm:t>
        <a:bodyPr/>
        <a:lstStyle/>
        <a:p>
          <a:endParaRPr lang="en-US"/>
        </a:p>
      </dgm:t>
    </dgm:pt>
    <dgm:pt modelId="{9C3AEC17-8E9A-408E-BF67-D24C391CAC88}" type="sibTrans" cxnId="{C53A03B2-B126-445F-AA2E-3E5E64FCF91A}">
      <dgm:prSet/>
      <dgm:spPr/>
      <dgm:t>
        <a:bodyPr/>
        <a:lstStyle/>
        <a:p>
          <a:endParaRPr lang="en-US"/>
        </a:p>
      </dgm:t>
    </dgm:pt>
    <dgm:pt modelId="{397DFE7B-34F1-409B-AAF7-7D82C420F688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b="1" dirty="0" smtClean="0">
              <a:solidFill>
                <a:srgbClr val="FF0000"/>
              </a:solidFill>
            </a:rPr>
            <a:t>Restrict</a:t>
          </a:r>
          <a:endParaRPr lang="en-US" b="1" dirty="0">
            <a:solidFill>
              <a:srgbClr val="FF0000"/>
            </a:solidFill>
          </a:endParaRPr>
        </a:p>
      </dgm:t>
    </dgm:pt>
    <dgm:pt modelId="{C89E3341-49B6-4F0B-ACB6-F7C4ABEB0DCA}" type="parTrans" cxnId="{DAF31A0E-3D0E-4C41-951C-894E6CDE3845}">
      <dgm:prSet/>
      <dgm:spPr/>
      <dgm:t>
        <a:bodyPr/>
        <a:lstStyle/>
        <a:p>
          <a:endParaRPr lang="en-US"/>
        </a:p>
      </dgm:t>
    </dgm:pt>
    <dgm:pt modelId="{EAD7044B-8A2D-4D75-9165-228ABBF12D20}" type="sibTrans" cxnId="{DAF31A0E-3D0E-4C41-951C-894E6CDE3845}">
      <dgm:prSet/>
      <dgm:spPr/>
      <dgm:t>
        <a:bodyPr/>
        <a:lstStyle/>
        <a:p>
          <a:endParaRPr lang="en-US"/>
        </a:p>
      </dgm:t>
    </dgm:pt>
    <dgm:pt modelId="{98DA4680-AE94-4059-981A-16A45BE2459A}">
      <dgm:prSet phldrT="[Text]" custT="1"/>
      <dgm:spPr/>
      <dgm:t>
        <a:bodyPr/>
        <a:lstStyle/>
        <a:p>
          <a:r>
            <a:rPr lang="en-US" sz="2800" b="1" i="1" dirty="0" smtClean="0">
              <a:solidFill>
                <a:srgbClr val="FF0000"/>
              </a:solidFill>
            </a:rPr>
            <a:t>Risk Reduction</a:t>
          </a:r>
          <a:endParaRPr lang="en-US" sz="2800" b="1" i="1" dirty="0">
            <a:solidFill>
              <a:srgbClr val="FF0000"/>
            </a:solidFill>
          </a:endParaRPr>
        </a:p>
      </dgm:t>
    </dgm:pt>
    <dgm:pt modelId="{09D746D7-FA22-41B9-88E8-F3497E4954A0}" type="sibTrans" cxnId="{BB1C520E-6082-40FF-BB35-B2E0F652E737}">
      <dgm:prSet/>
      <dgm:spPr/>
      <dgm:t>
        <a:bodyPr/>
        <a:lstStyle/>
        <a:p>
          <a:endParaRPr lang="en-US"/>
        </a:p>
      </dgm:t>
    </dgm:pt>
    <dgm:pt modelId="{915C74CC-7757-4F0E-B320-A99DFB760062}" type="parTrans" cxnId="{BB1C520E-6082-40FF-BB35-B2E0F652E737}">
      <dgm:prSet/>
      <dgm:spPr/>
      <dgm:t>
        <a:bodyPr/>
        <a:lstStyle/>
        <a:p>
          <a:endParaRPr lang="en-US"/>
        </a:p>
      </dgm:t>
    </dgm:pt>
    <dgm:pt modelId="{D3500B7D-195C-4B87-AF7A-2568472488E6}" type="pres">
      <dgm:prSet presAssocID="{5223CB33-537D-4FF2-907D-904C39B2835C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F12D36C-ABBC-42F2-AA03-2BD3182BBA4D}" type="pres">
      <dgm:prSet presAssocID="{5223CB33-537D-4FF2-907D-904C39B2835C}" presName="ellipse" presStyleLbl="trBgShp" presStyleIdx="0" presStyleCnt="1" custScaleX="162773"/>
      <dgm:spPr/>
    </dgm:pt>
    <dgm:pt modelId="{AD6545DE-6DB3-4ED4-B3D7-EC13423F4846}" type="pres">
      <dgm:prSet presAssocID="{5223CB33-537D-4FF2-907D-904C39B2835C}" presName="arrow1" presStyleLbl="fgShp" presStyleIdx="0" presStyleCnt="1"/>
      <dgm:spPr>
        <a:ln>
          <a:solidFill>
            <a:srgbClr val="FF0000"/>
          </a:solidFill>
        </a:ln>
      </dgm:spPr>
    </dgm:pt>
    <dgm:pt modelId="{B3CFEC62-0AD5-47B2-B39A-14C537AFB1B7}" type="pres">
      <dgm:prSet presAssocID="{5223CB33-537D-4FF2-907D-904C39B2835C}" presName="rectangle" presStyleLbl="revTx" presStyleIdx="0" presStyleCnt="1" custScaleX="253272" custLinFactNeighborX="2979" custLinFactNeighborY="33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A3E99A-7A91-4EAC-AA60-2A79CCE65B96}" type="pres">
      <dgm:prSet presAssocID="{FAEB880A-8B9A-487D-9080-FC2B1E5B9EC3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98C92B-C469-4A41-8AA7-AF7F1276AE66}" type="pres">
      <dgm:prSet presAssocID="{397DFE7B-34F1-409B-AAF7-7D82C420F688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5E100B-0282-4FB8-8689-90FABA9EA9FE}" type="pres">
      <dgm:prSet presAssocID="{98DA4680-AE94-4059-981A-16A45BE2459A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760C96-1EF9-4D78-9BBC-9941FC2B2BFF}" type="pres">
      <dgm:prSet presAssocID="{5223CB33-537D-4FF2-907D-904C39B2835C}" presName="funnel" presStyleLbl="trAlignAcc1" presStyleIdx="0" presStyleCnt="1" custScaleX="160183" custLinFactNeighborX="0" custLinFactNeighborY="-645"/>
      <dgm:spPr>
        <a:ln>
          <a:solidFill>
            <a:schemeClr val="accent6">
              <a:lumMod val="50000"/>
            </a:schemeClr>
          </a:solidFill>
        </a:ln>
      </dgm:spPr>
    </dgm:pt>
  </dgm:ptLst>
  <dgm:cxnLst>
    <dgm:cxn modelId="{D9998714-A1EF-4C83-9D29-F2CF016DB8BE}" type="presOf" srcId="{98DA4680-AE94-4059-981A-16A45BE2459A}" destId="{B3CFEC62-0AD5-47B2-B39A-14C537AFB1B7}" srcOrd="0" destOrd="0" presId="urn:microsoft.com/office/officeart/2005/8/layout/funnel1"/>
    <dgm:cxn modelId="{DAF31A0E-3D0E-4C41-951C-894E6CDE3845}" srcId="{5223CB33-537D-4FF2-907D-904C39B2835C}" destId="{397DFE7B-34F1-409B-AAF7-7D82C420F688}" srcOrd="2" destOrd="0" parTransId="{C89E3341-49B6-4F0B-ACB6-F7C4ABEB0DCA}" sibTransId="{EAD7044B-8A2D-4D75-9165-228ABBF12D20}"/>
    <dgm:cxn modelId="{332437FD-BCB6-4D71-AD7D-9BAFB37C725B}" type="presOf" srcId="{FAEB880A-8B9A-487D-9080-FC2B1E5B9EC3}" destId="{4098C92B-C469-4A41-8AA7-AF7F1276AE66}" srcOrd="0" destOrd="0" presId="urn:microsoft.com/office/officeart/2005/8/layout/funnel1"/>
    <dgm:cxn modelId="{8490ED11-497C-40F0-AB4F-36FC20BDB4C3}" type="presOf" srcId="{28372D53-B50A-4A74-9416-0C725467A0C0}" destId="{1D5E100B-0282-4FB8-8689-90FABA9EA9FE}" srcOrd="0" destOrd="0" presId="urn:microsoft.com/office/officeart/2005/8/layout/funnel1"/>
    <dgm:cxn modelId="{BB1C520E-6082-40FF-BB35-B2E0F652E737}" srcId="{5223CB33-537D-4FF2-907D-904C39B2835C}" destId="{98DA4680-AE94-4059-981A-16A45BE2459A}" srcOrd="3" destOrd="0" parTransId="{915C74CC-7757-4F0E-B320-A99DFB760062}" sibTransId="{09D746D7-FA22-41B9-88E8-F3497E4954A0}"/>
    <dgm:cxn modelId="{35F24CF1-91DC-4359-A56D-FCBD1FDC15B4}" type="presOf" srcId="{5223CB33-537D-4FF2-907D-904C39B2835C}" destId="{D3500B7D-195C-4B87-AF7A-2568472488E6}" srcOrd="0" destOrd="0" presId="urn:microsoft.com/office/officeart/2005/8/layout/funnel1"/>
    <dgm:cxn modelId="{C53A03B2-B126-445F-AA2E-3E5E64FCF91A}" srcId="{5223CB33-537D-4FF2-907D-904C39B2835C}" destId="{FAEB880A-8B9A-487D-9080-FC2B1E5B9EC3}" srcOrd="1" destOrd="0" parTransId="{619304A5-B97D-46FF-8AE7-81E062783E1F}" sibTransId="{9C3AEC17-8E9A-408E-BF67-D24C391CAC88}"/>
    <dgm:cxn modelId="{A2DC4676-CD76-45BA-873F-793AB401E399}" type="presOf" srcId="{397DFE7B-34F1-409B-AAF7-7D82C420F688}" destId="{85A3E99A-7A91-4EAC-AA60-2A79CCE65B96}" srcOrd="0" destOrd="0" presId="urn:microsoft.com/office/officeart/2005/8/layout/funnel1"/>
    <dgm:cxn modelId="{279EFC33-FCA2-493E-B533-12E75DE3E82C}" srcId="{5223CB33-537D-4FF2-907D-904C39B2835C}" destId="{28372D53-B50A-4A74-9416-0C725467A0C0}" srcOrd="0" destOrd="0" parTransId="{C7E41562-723A-4F3A-A0FD-95D4D58BA830}" sibTransId="{BEE24233-E88A-4D6F-BED1-E57D50A9094E}"/>
    <dgm:cxn modelId="{D435AD03-90A9-41EC-8A4F-98B567B717FF}" type="presParOf" srcId="{D3500B7D-195C-4B87-AF7A-2568472488E6}" destId="{3F12D36C-ABBC-42F2-AA03-2BD3182BBA4D}" srcOrd="0" destOrd="0" presId="urn:microsoft.com/office/officeart/2005/8/layout/funnel1"/>
    <dgm:cxn modelId="{5A645F01-48FC-42B3-8252-9310B619FC4C}" type="presParOf" srcId="{D3500B7D-195C-4B87-AF7A-2568472488E6}" destId="{AD6545DE-6DB3-4ED4-B3D7-EC13423F4846}" srcOrd="1" destOrd="0" presId="urn:microsoft.com/office/officeart/2005/8/layout/funnel1"/>
    <dgm:cxn modelId="{7A47F22F-4009-4F72-8CBE-3E7F75E8F19D}" type="presParOf" srcId="{D3500B7D-195C-4B87-AF7A-2568472488E6}" destId="{B3CFEC62-0AD5-47B2-B39A-14C537AFB1B7}" srcOrd="2" destOrd="0" presId="urn:microsoft.com/office/officeart/2005/8/layout/funnel1"/>
    <dgm:cxn modelId="{D72B72C8-A0E0-4EB9-A7C3-FE0E091B4A6B}" type="presParOf" srcId="{D3500B7D-195C-4B87-AF7A-2568472488E6}" destId="{85A3E99A-7A91-4EAC-AA60-2A79CCE65B96}" srcOrd="3" destOrd="0" presId="urn:microsoft.com/office/officeart/2005/8/layout/funnel1"/>
    <dgm:cxn modelId="{5ED77420-3F90-43E5-A90C-5A6C1D81EF83}" type="presParOf" srcId="{D3500B7D-195C-4B87-AF7A-2568472488E6}" destId="{4098C92B-C469-4A41-8AA7-AF7F1276AE66}" srcOrd="4" destOrd="0" presId="urn:microsoft.com/office/officeart/2005/8/layout/funnel1"/>
    <dgm:cxn modelId="{9163E746-F356-4A4D-A335-9304CE1B4606}" type="presParOf" srcId="{D3500B7D-195C-4B87-AF7A-2568472488E6}" destId="{1D5E100B-0282-4FB8-8689-90FABA9EA9FE}" srcOrd="5" destOrd="0" presId="urn:microsoft.com/office/officeart/2005/8/layout/funnel1"/>
    <dgm:cxn modelId="{0DF33E8C-B95A-44AD-BE5F-FB541D9F3F2F}" type="presParOf" srcId="{D3500B7D-195C-4B87-AF7A-2568472488E6}" destId="{47760C96-1EF9-4D78-9BBC-9941FC2B2BFF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E96D3C-B2E5-4337-8EAC-1704570F7C90}">
      <dsp:nvSpPr>
        <dsp:cNvPr id="0" name=""/>
        <dsp:cNvSpPr/>
      </dsp:nvSpPr>
      <dsp:spPr>
        <a:xfrm>
          <a:off x="24826" y="494040"/>
          <a:ext cx="8560946" cy="1246800"/>
        </a:xfrm>
        <a:prstGeom prst="rightArrow">
          <a:avLst>
            <a:gd name="adj1" fmla="val 50000"/>
            <a:gd name="adj2" fmla="val 50000"/>
          </a:avLst>
        </a:prstGeom>
        <a:solidFill>
          <a:srgbClr val="99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19793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rPr>
            <a:t>SANS 20 Critical Controls</a:t>
          </a:r>
          <a:endParaRPr lang="en-U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24826" y="805740"/>
        <a:ext cx="8249246" cy="623400"/>
      </dsp:txXfrm>
    </dsp:sp>
    <dsp:sp modelId="{9AF91A34-7041-40E9-AE05-BA5C6F1820F3}">
      <dsp:nvSpPr>
        <dsp:cNvPr id="0" name=""/>
        <dsp:cNvSpPr/>
      </dsp:nvSpPr>
      <dsp:spPr>
        <a:xfrm>
          <a:off x="0" y="1315754"/>
          <a:ext cx="2636771" cy="417064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u="sng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rPr>
            <a:t>Objectives:</a:t>
          </a:r>
          <a:r>
            <a:rPr lang="en-US" sz="1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rPr>
            <a:t>• Implement controls proven to block known attacks</a:t>
          </a:r>
          <a:endParaRPr lang="en-US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  <a:ea typeface="Verdana" pitchFamily="34" charset="0"/>
            <a:cs typeface="Verdana" pitchFamily="34" charset="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rPr>
            <a:t>• Map specific actions to implement the controls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rPr>
            <a:t>• Associate activities with NIST &amp; NSA network security tasks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rPr>
            <a:t>• Utilize procedures &amp; tools for implementation and automation.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rPr>
            <a:t>• Assess </a:t>
          </a:r>
          <a:r>
            <a:rPr lang="en-US" sz="1600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rPr>
            <a:t>through proven metrics &amp; testing </a:t>
          </a:r>
          <a:endParaRPr lang="en-US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  <a:ea typeface="Verdana" pitchFamily="34" charset="0"/>
            <a:cs typeface="Verdana" pitchFamily="34" charset="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0" y="1315754"/>
        <a:ext cx="2636771" cy="4170646"/>
      </dsp:txXfrm>
    </dsp:sp>
    <dsp:sp modelId="{3635F234-3541-464D-B2BD-3F4F3C7C9FEE}">
      <dsp:nvSpPr>
        <dsp:cNvPr id="0" name=""/>
        <dsp:cNvSpPr/>
      </dsp:nvSpPr>
      <dsp:spPr>
        <a:xfrm>
          <a:off x="2661598" y="909640"/>
          <a:ext cx="5924174" cy="1246800"/>
        </a:xfrm>
        <a:prstGeom prst="rightArrow">
          <a:avLst>
            <a:gd name="adj1" fmla="val 50000"/>
            <a:gd name="adj2" fmla="val 50000"/>
          </a:avLst>
        </a:prstGeom>
        <a:solidFill>
          <a:srgbClr val="87838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19793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rPr>
            <a:t>ISO 27002 Policy Administration</a:t>
          </a:r>
          <a:endParaRPr lang="en-U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2661598" y="1221340"/>
        <a:ext cx="5612474" cy="623400"/>
      </dsp:txXfrm>
    </dsp:sp>
    <dsp:sp modelId="{1F095EE6-09B0-442A-91F8-9F3863368593}">
      <dsp:nvSpPr>
        <dsp:cNvPr id="0" name=""/>
        <dsp:cNvSpPr/>
      </dsp:nvSpPr>
      <dsp:spPr>
        <a:xfrm>
          <a:off x="2667003" y="1779426"/>
          <a:ext cx="2636771" cy="369756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u="sng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rPr>
            <a:t>Objectives:</a:t>
          </a:r>
          <a:r>
            <a:rPr lang="en-US" sz="1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rPr>
            <a:t>To provide Management direction and support for information security in accordance with business requirements and relevant laws and regulations through Information Security Policy. </a:t>
          </a:r>
          <a:endParaRPr lang="en-US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2667003" y="1779426"/>
        <a:ext cx="2636771" cy="3697564"/>
      </dsp:txXfrm>
    </dsp:sp>
    <dsp:sp modelId="{2FFCE3EA-2987-48AC-AEDE-B08522C08739}">
      <dsp:nvSpPr>
        <dsp:cNvPr id="0" name=""/>
        <dsp:cNvSpPr/>
      </dsp:nvSpPr>
      <dsp:spPr>
        <a:xfrm>
          <a:off x="5298369" y="1325240"/>
          <a:ext cx="3287403" cy="1246800"/>
        </a:xfrm>
        <a:prstGeom prst="rightArrow">
          <a:avLst>
            <a:gd name="adj1" fmla="val 50000"/>
            <a:gd name="adj2" fmla="val 50000"/>
          </a:avLst>
        </a:prstGeom>
        <a:solidFill>
          <a:srgbClr val="CC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19793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rPr>
            <a:t>Security Awareness</a:t>
          </a:r>
          <a:endParaRPr 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5298369" y="1636940"/>
        <a:ext cx="2975703" cy="623400"/>
      </dsp:txXfrm>
    </dsp:sp>
    <dsp:sp modelId="{2326A163-2612-4152-88B0-CAE70D846CDA}">
      <dsp:nvSpPr>
        <dsp:cNvPr id="0" name=""/>
        <dsp:cNvSpPr/>
      </dsp:nvSpPr>
      <dsp:spPr>
        <a:xfrm>
          <a:off x="5334005" y="2133605"/>
          <a:ext cx="2667015" cy="33494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u="sng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rPr>
            <a:t>Objectives of SETA: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u="none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rPr>
            <a:t>• Integrate skills and competencies into a common body of knowledge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u="none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rPr>
            <a:t>• Produce relevant and needed security skills and competencies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u="none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rPr>
            <a:t>• Change behavior or reinforce good security practices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u="sng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5334005" y="2133605"/>
        <a:ext cx="2667015" cy="33494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12D36C-ABBC-42F2-AA03-2BD3182BBA4D}">
      <dsp:nvSpPr>
        <dsp:cNvPr id="0" name=""/>
        <dsp:cNvSpPr/>
      </dsp:nvSpPr>
      <dsp:spPr>
        <a:xfrm>
          <a:off x="353679" y="106645"/>
          <a:ext cx="3445087" cy="735031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6545DE-6DB3-4ED4-B3D7-EC13423F4846}">
      <dsp:nvSpPr>
        <dsp:cNvPr id="0" name=""/>
        <dsp:cNvSpPr/>
      </dsp:nvSpPr>
      <dsp:spPr>
        <a:xfrm>
          <a:off x="1874417" y="1906489"/>
          <a:ext cx="410174" cy="262511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CFEC62-0AD5-47B2-B39A-14C537AFB1B7}">
      <dsp:nvSpPr>
        <dsp:cNvPr id="0" name=""/>
        <dsp:cNvSpPr/>
      </dsp:nvSpPr>
      <dsp:spPr>
        <a:xfrm>
          <a:off x="-413750" y="2132905"/>
          <a:ext cx="4986509" cy="4922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i="1" kern="1200" dirty="0" smtClean="0">
              <a:solidFill>
                <a:srgbClr val="FF0000"/>
              </a:solidFill>
            </a:rPr>
            <a:t>Risk Reduction</a:t>
          </a:r>
          <a:endParaRPr lang="en-US" sz="2800" b="1" i="1" kern="1200" dirty="0">
            <a:solidFill>
              <a:srgbClr val="FF0000"/>
            </a:solidFill>
          </a:endParaRPr>
        </a:p>
      </dsp:txBody>
      <dsp:txXfrm>
        <a:off x="-413750" y="2132905"/>
        <a:ext cx="4986509" cy="492208"/>
      </dsp:txXfrm>
    </dsp:sp>
    <dsp:sp modelId="{85A3E99A-7A91-4EAC-AA60-2A79CCE65B96}">
      <dsp:nvSpPr>
        <dsp:cNvPr id="0" name=""/>
        <dsp:cNvSpPr/>
      </dsp:nvSpPr>
      <dsp:spPr>
        <a:xfrm>
          <a:off x="1787460" y="898445"/>
          <a:ext cx="738313" cy="738313"/>
        </a:xfrm>
        <a:prstGeom prst="ellipse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solidFill>
                <a:srgbClr val="FF0000"/>
              </a:solidFill>
            </a:rPr>
            <a:t>Restrict</a:t>
          </a:r>
          <a:endParaRPr lang="en-US" sz="1000" b="1" kern="1200" dirty="0">
            <a:solidFill>
              <a:srgbClr val="FF0000"/>
            </a:solidFill>
          </a:endParaRPr>
        </a:p>
      </dsp:txBody>
      <dsp:txXfrm>
        <a:off x="1895583" y="1006568"/>
        <a:ext cx="522067" cy="522067"/>
      </dsp:txXfrm>
    </dsp:sp>
    <dsp:sp modelId="{4098C92B-C469-4A41-8AA7-AF7F1276AE66}">
      <dsp:nvSpPr>
        <dsp:cNvPr id="0" name=""/>
        <dsp:cNvSpPr/>
      </dsp:nvSpPr>
      <dsp:spPr>
        <a:xfrm>
          <a:off x="1259156" y="344546"/>
          <a:ext cx="738313" cy="738313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solidFill>
                <a:schemeClr val="tx2">
                  <a:lumMod val="95000"/>
                  <a:lumOff val="5000"/>
                </a:schemeClr>
              </a:solidFill>
            </a:rPr>
            <a:t>Redact</a:t>
          </a:r>
          <a:endParaRPr lang="en-US" sz="1000" b="1" kern="1200" dirty="0">
            <a:solidFill>
              <a:schemeClr val="tx2">
                <a:lumMod val="95000"/>
                <a:lumOff val="5000"/>
              </a:schemeClr>
            </a:solidFill>
          </a:endParaRPr>
        </a:p>
      </dsp:txBody>
      <dsp:txXfrm>
        <a:off x="1367279" y="452669"/>
        <a:ext cx="522067" cy="522067"/>
      </dsp:txXfrm>
    </dsp:sp>
    <dsp:sp modelId="{1D5E100B-0282-4FB8-8689-90FABA9EA9FE}">
      <dsp:nvSpPr>
        <dsp:cNvPr id="0" name=""/>
        <dsp:cNvSpPr/>
      </dsp:nvSpPr>
      <dsp:spPr>
        <a:xfrm>
          <a:off x="2013876" y="166038"/>
          <a:ext cx="738313" cy="738313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solidFill>
                <a:srgbClr val="0070C0"/>
              </a:solidFill>
            </a:rPr>
            <a:t>Remove</a:t>
          </a:r>
          <a:endParaRPr lang="en-US" sz="1000" b="1" kern="1200" dirty="0">
            <a:solidFill>
              <a:srgbClr val="0070C0"/>
            </a:solidFill>
          </a:endParaRPr>
        </a:p>
      </dsp:txBody>
      <dsp:txXfrm>
        <a:off x="2121999" y="274161"/>
        <a:ext cx="522067" cy="522067"/>
      </dsp:txXfrm>
    </dsp:sp>
    <dsp:sp modelId="{47760C96-1EF9-4D78-9BBC-9941FC2B2BFF}">
      <dsp:nvSpPr>
        <dsp:cNvPr id="0" name=""/>
        <dsp:cNvSpPr/>
      </dsp:nvSpPr>
      <dsp:spPr>
        <a:xfrm>
          <a:off x="239822" y="4554"/>
          <a:ext cx="3679363" cy="1837579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12D36C-ABBC-42F2-AA03-2BD3182BBA4D}">
      <dsp:nvSpPr>
        <dsp:cNvPr id="0" name=""/>
        <dsp:cNvSpPr/>
      </dsp:nvSpPr>
      <dsp:spPr>
        <a:xfrm>
          <a:off x="164760" y="73679"/>
          <a:ext cx="2380167" cy="507824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6545DE-6DB3-4ED4-B3D7-EC13423F4846}">
      <dsp:nvSpPr>
        <dsp:cNvPr id="0" name=""/>
        <dsp:cNvSpPr/>
      </dsp:nvSpPr>
      <dsp:spPr>
        <a:xfrm>
          <a:off x="1215419" y="1317169"/>
          <a:ext cx="283384" cy="181365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CFEC62-0AD5-47B2-B39A-14C537AFB1B7}">
      <dsp:nvSpPr>
        <dsp:cNvPr id="0" name=""/>
        <dsp:cNvSpPr/>
      </dsp:nvSpPr>
      <dsp:spPr>
        <a:xfrm>
          <a:off x="-365446" y="1473597"/>
          <a:ext cx="3445115" cy="340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i="1" kern="1200" dirty="0" smtClean="0">
              <a:solidFill>
                <a:srgbClr val="FF0000"/>
              </a:solidFill>
            </a:rPr>
            <a:t>Risk Reduction</a:t>
          </a:r>
          <a:endParaRPr lang="en-US" sz="2800" b="1" i="1" kern="1200" dirty="0">
            <a:solidFill>
              <a:srgbClr val="FF0000"/>
            </a:solidFill>
          </a:endParaRPr>
        </a:p>
      </dsp:txBody>
      <dsp:txXfrm>
        <a:off x="-365446" y="1473597"/>
        <a:ext cx="3445115" cy="340060"/>
      </dsp:txXfrm>
    </dsp:sp>
    <dsp:sp modelId="{85A3E99A-7A91-4EAC-AA60-2A79CCE65B96}">
      <dsp:nvSpPr>
        <dsp:cNvPr id="0" name=""/>
        <dsp:cNvSpPr/>
      </dsp:nvSpPr>
      <dsp:spPr>
        <a:xfrm>
          <a:off x="1155342" y="620724"/>
          <a:ext cx="510091" cy="510091"/>
        </a:xfrm>
        <a:prstGeom prst="ellipse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b="1" kern="1200" dirty="0" smtClean="0">
              <a:solidFill>
                <a:srgbClr val="FF0000"/>
              </a:solidFill>
            </a:rPr>
            <a:t>Restrict</a:t>
          </a:r>
          <a:endParaRPr lang="en-US" sz="600" b="1" kern="1200" dirty="0">
            <a:solidFill>
              <a:srgbClr val="FF0000"/>
            </a:solidFill>
          </a:endParaRPr>
        </a:p>
      </dsp:txBody>
      <dsp:txXfrm>
        <a:off x="1230043" y="695425"/>
        <a:ext cx="360689" cy="360689"/>
      </dsp:txXfrm>
    </dsp:sp>
    <dsp:sp modelId="{4098C92B-C469-4A41-8AA7-AF7F1276AE66}">
      <dsp:nvSpPr>
        <dsp:cNvPr id="0" name=""/>
        <dsp:cNvSpPr/>
      </dsp:nvSpPr>
      <dsp:spPr>
        <a:xfrm>
          <a:off x="790343" y="238042"/>
          <a:ext cx="510091" cy="510091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b="1" kern="1200" dirty="0" smtClean="0">
              <a:solidFill>
                <a:schemeClr val="tx2">
                  <a:lumMod val="95000"/>
                  <a:lumOff val="5000"/>
                </a:schemeClr>
              </a:solidFill>
            </a:rPr>
            <a:t>Redact</a:t>
          </a:r>
          <a:endParaRPr lang="en-US" sz="600" b="1" kern="1200" dirty="0">
            <a:solidFill>
              <a:schemeClr val="tx2">
                <a:lumMod val="95000"/>
                <a:lumOff val="5000"/>
              </a:schemeClr>
            </a:solidFill>
          </a:endParaRPr>
        </a:p>
      </dsp:txBody>
      <dsp:txXfrm>
        <a:off x="865044" y="312743"/>
        <a:ext cx="360689" cy="360689"/>
      </dsp:txXfrm>
    </dsp:sp>
    <dsp:sp modelId="{1D5E100B-0282-4FB8-8689-90FABA9EA9FE}">
      <dsp:nvSpPr>
        <dsp:cNvPr id="0" name=""/>
        <dsp:cNvSpPr/>
      </dsp:nvSpPr>
      <dsp:spPr>
        <a:xfrm>
          <a:off x="1311770" y="114713"/>
          <a:ext cx="510091" cy="510091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b="1" kern="1200" dirty="0" smtClean="0">
              <a:solidFill>
                <a:srgbClr val="0070C0"/>
              </a:solidFill>
            </a:rPr>
            <a:t>Remove</a:t>
          </a:r>
          <a:endParaRPr lang="en-US" sz="600" b="1" kern="1200" dirty="0">
            <a:solidFill>
              <a:srgbClr val="0070C0"/>
            </a:solidFill>
          </a:endParaRPr>
        </a:p>
      </dsp:txBody>
      <dsp:txXfrm>
        <a:off x="1386471" y="189414"/>
        <a:ext cx="360689" cy="360689"/>
      </dsp:txXfrm>
    </dsp:sp>
    <dsp:sp modelId="{47760C96-1EF9-4D78-9BBC-9941FC2B2BFF}">
      <dsp:nvSpPr>
        <dsp:cNvPr id="0" name=""/>
        <dsp:cNvSpPr/>
      </dsp:nvSpPr>
      <dsp:spPr>
        <a:xfrm>
          <a:off x="86098" y="3146"/>
          <a:ext cx="2542025" cy="1269560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1BAEC4-8618-4E95-B5BD-5002385250FB}" type="datetimeFigureOut">
              <a:rPr lang="en-US" smtClean="0"/>
              <a:t>5/8/2014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8D546AC-46A2-4389-BD74-B7225EA12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2297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6B623B6-22CA-C441-A1D7-1B6D75F96915}" type="datetimeFigureOut">
              <a:rPr lang="en-US" smtClean="0"/>
              <a:pPr/>
              <a:t>5/8/2014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D183DC2-EE17-5743-B090-DC69AFF148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343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
Poll Title: What game would you say your Information Security Team is playing?
http://www.polleverywhere.com/multiple_choice_polls/BEUr0RF8gr00IqY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83DC2-EE17-5743-B090-DC69AFF1480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5403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
Poll Title: What governance groups do you have at your institution?
http://www.polleverywhere.com/multiple_choice_polls/0xsYqVXqEjbfdQs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83DC2-EE17-5743-B090-DC69AFF1480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0495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
Poll Title: Where would you say your Data Users and Institution fall on the scale of Data Hoarder vs Data Steward?
http://www.polleverywhere.com/multiple_choice_polls/QZ4nkjegxxLksKs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83DC2-EE17-5743-B090-DC69AFF1480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721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649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733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701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387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7350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659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710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27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4206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808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7876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LU_ppt_template_interior.jpg                                   001A8C49Macintosh HD                   7C263236: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3175"/>
            <a:ext cx="9140825" cy="68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21.gif"/><Relationship Id="rId4" Type="http://schemas.openxmlformats.org/officeDocument/2006/relationships/diagramLayout" Target="../diagrams/layout3.xml"/><Relationship Id="rId9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3.png"/><Relationship Id="rId5" Type="http://schemas.openxmlformats.org/officeDocument/2006/relationships/image" Target="../media/image12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7.jpeg"/><Relationship Id="rId2" Type="http://schemas.openxmlformats.org/officeDocument/2006/relationships/hyperlink" Target="https://www.lehigh.edu/~policy/documents/10-05-2011_Combo_Policy_for_Web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icpa.org/InterestAreas/InformationTechnology/Resources/BusinessIntelligence/DownloadableDocuments/Records_Retention_Mktg.pdf" TargetMode="External"/><Relationship Id="rId5" Type="http://schemas.openxmlformats.org/officeDocument/2006/relationships/image" Target="../media/image26.png"/><Relationship Id="rId4" Type="http://schemas.openxmlformats.org/officeDocument/2006/relationships/hyperlink" Target="http://www.educause.edu/library/data-retention-policies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hyperlink" Target="http://www.sctax.org/NR/rdonlyres/3961B679-C036-4722-A475-473407A8B1D6/0/2Chronology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cf.lehigh.edu/helpdesk/security/cloudserviceguide.php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hyperlink" Target="http://cf.lehigh.edu/helpdesk/security/policies/acis11.php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hyperlink" Target="http://www.otalliance.org/resources/Incident.html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gif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gif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14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13.jpeg"/><Relationship Id="rId5" Type="http://schemas.openxmlformats.org/officeDocument/2006/relationships/diagramQuickStyle" Target="../diagrams/quickStyle2.xml"/><Relationship Id="rId15" Type="http://schemas.openxmlformats.org/officeDocument/2006/relationships/image" Target="../media/image17.jpeg"/><Relationship Id="rId10" Type="http://schemas.openxmlformats.org/officeDocument/2006/relationships/image" Target="../media/image12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11.png"/><Relationship Id="rId14" Type="http://schemas.openxmlformats.org/officeDocument/2006/relationships/image" Target="../media/image16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040" y="1480829"/>
            <a:ext cx="6234545" cy="29440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457200"/>
            <a:ext cx="8732520" cy="1828800"/>
          </a:xfrm>
        </p:spPr>
        <p:txBody>
          <a:bodyPr/>
          <a:lstStyle/>
          <a:p>
            <a:r>
              <a:rPr lang="en-US" sz="5400" dirty="0" smtClean="0"/>
              <a:t>Strategies in the</a:t>
            </a:r>
            <a:br>
              <a:rPr lang="en-US" sz="5400" dirty="0" smtClean="0"/>
            </a:br>
            <a:r>
              <a:rPr lang="en-US" sz="5400" dirty="0" smtClean="0"/>
              <a:t> Game of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" y="4548366"/>
            <a:ext cx="8961120" cy="1669554"/>
          </a:xfrm>
        </p:spPr>
        <p:txBody>
          <a:bodyPr numCol="2"/>
          <a:lstStyle/>
          <a:p>
            <a:pPr>
              <a:spcAft>
                <a:spcPts val="0"/>
              </a:spcAft>
            </a:pPr>
            <a:r>
              <a:rPr lang="en-US" sz="2000" dirty="0" smtClean="0"/>
              <a:t>Keith </a:t>
            </a:r>
            <a:r>
              <a:rPr lang="en-US" sz="2000" dirty="0" err="1" smtClean="0"/>
              <a:t>Hartranft</a:t>
            </a:r>
            <a:r>
              <a:rPr lang="en-US" sz="2000" dirty="0" smtClean="0"/>
              <a:t>, CISSP</a:t>
            </a:r>
            <a:br>
              <a:rPr lang="en-US" sz="2000" dirty="0" smtClean="0"/>
            </a:br>
            <a:r>
              <a:rPr lang="en-US" sz="2000" dirty="0" smtClean="0"/>
              <a:t>Information Security and Policy Officer</a:t>
            </a:r>
            <a:br>
              <a:rPr lang="en-US" sz="2000" dirty="0" smtClean="0"/>
            </a:br>
            <a:r>
              <a:rPr lang="en-US" sz="2000" dirty="0" smtClean="0"/>
              <a:t>Library and Technology Services</a:t>
            </a:r>
          </a:p>
          <a:p>
            <a:endParaRPr lang="en-US" sz="2000" dirty="0" smtClean="0"/>
          </a:p>
          <a:p>
            <a:r>
              <a:rPr lang="en-US" sz="2000" dirty="0" smtClean="0"/>
              <a:t>Sara Rodgers</a:t>
            </a:r>
            <a:br>
              <a:rPr lang="en-US" sz="2000" dirty="0" smtClean="0"/>
            </a:br>
            <a:r>
              <a:rPr lang="en-US" sz="2000" dirty="0" smtClean="0"/>
              <a:t>Chief Information Security Officer</a:t>
            </a:r>
            <a:br>
              <a:rPr lang="en-US" sz="2000" dirty="0" smtClean="0"/>
            </a:br>
            <a:r>
              <a:rPr lang="en-US" sz="2000" dirty="0"/>
              <a:t>Library and Technology Services</a:t>
            </a:r>
          </a:p>
          <a:p>
            <a:endParaRPr lang="en-US" sz="20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228600" y="3840480"/>
            <a:ext cx="8732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Data Stewards vs. Data Hoarders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86807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as the Ambassador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360" y="1249854"/>
            <a:ext cx="324612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Be the liaison in the process of Data Risk Reduction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313" y="2049591"/>
            <a:ext cx="2767479" cy="1105558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147846138"/>
              </p:ext>
            </p:extLst>
          </p:nvPr>
        </p:nvGraphicFramePr>
        <p:xfrm>
          <a:off x="4218077" y="3155149"/>
          <a:ext cx="2714223" cy="18136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10" descr="http://www.pondurance.com/wp-content/uploads/2013/11/secarc.jpe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583" y="1249854"/>
            <a:ext cx="726383" cy="724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Data Steward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201" y="4968807"/>
            <a:ext cx="1039224" cy="780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965947" y="5732346"/>
            <a:ext cx="13182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Data</a:t>
            </a:r>
            <a:r>
              <a:rPr lang="en-US" sz="1100" dirty="0" smtClean="0"/>
              <a:t> Stewards</a:t>
            </a:r>
            <a:endParaRPr lang="en-US" sz="1100" dirty="0"/>
          </a:p>
        </p:txBody>
      </p:sp>
      <p:pic>
        <p:nvPicPr>
          <p:cNvPr id="4098" name="Picture 2" descr="http://lilpickmeupdotcom.files.wordpress.com/2014/03/e-mail-hoarding.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111715"/>
            <a:ext cx="954150" cy="1235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ight Arrow 11"/>
          <p:cNvSpPr/>
          <p:nvPr/>
        </p:nvSpPr>
        <p:spPr bwMode="auto">
          <a:xfrm>
            <a:off x="7118376" y="2497259"/>
            <a:ext cx="196823" cy="35009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43800" y="3362933"/>
            <a:ext cx="10455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Data</a:t>
            </a:r>
            <a:r>
              <a:rPr lang="en-US" sz="1100" dirty="0" smtClean="0"/>
              <a:t> Hoarder</a:t>
            </a:r>
            <a:endParaRPr lang="en-US" sz="1100" dirty="0"/>
          </a:p>
        </p:txBody>
      </p:sp>
      <p:pic>
        <p:nvPicPr>
          <p:cNvPr id="15" name="Picture 6" descr="Data Steward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357" y="1241490"/>
            <a:ext cx="975625" cy="732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2642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ROCK</a:t>
            </a:r>
            <a:r>
              <a:rPr lang="en-US" dirty="0" smtClean="0"/>
              <a:t> - The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" y="1097280"/>
            <a:ext cx="5440680" cy="4525963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R</a:t>
            </a:r>
            <a:r>
              <a:rPr lang="en-US" dirty="0" smtClean="0"/>
              <a:t>. – </a:t>
            </a:r>
            <a:r>
              <a:rPr lang="en-US" b="1" dirty="0" smtClean="0">
                <a:solidFill>
                  <a:srgbClr val="FF0000"/>
                </a:solidFill>
              </a:rPr>
              <a:t>Recruit</a:t>
            </a:r>
            <a:r>
              <a:rPr lang="en-US" dirty="0" smtClean="0"/>
              <a:t> the appropriate team(s) members</a:t>
            </a: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O</a:t>
            </a:r>
            <a:r>
              <a:rPr lang="en-US" dirty="0" smtClean="0"/>
              <a:t>. – </a:t>
            </a:r>
            <a:r>
              <a:rPr lang="en-US" b="1" dirty="0" smtClean="0">
                <a:solidFill>
                  <a:srgbClr val="FF0000"/>
                </a:solidFill>
              </a:rPr>
              <a:t>Organize</a:t>
            </a:r>
            <a:r>
              <a:rPr lang="en-US" dirty="0" smtClean="0"/>
              <a:t> Assets, Policies, and Possible Solutions</a:t>
            </a: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C</a:t>
            </a:r>
            <a:r>
              <a:rPr lang="en-US" dirty="0" smtClean="0"/>
              <a:t>. – </a:t>
            </a:r>
            <a:r>
              <a:rPr lang="en-US" b="1" dirty="0" smtClean="0">
                <a:solidFill>
                  <a:srgbClr val="FF0000"/>
                </a:solidFill>
              </a:rPr>
              <a:t>Communicate</a:t>
            </a:r>
            <a:r>
              <a:rPr lang="en-US" dirty="0" smtClean="0"/>
              <a:t> with the Data Users</a:t>
            </a: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K</a:t>
            </a:r>
            <a:r>
              <a:rPr lang="en-US" dirty="0" smtClean="0"/>
              <a:t>. – </a:t>
            </a:r>
            <a:r>
              <a:rPr lang="en-US" b="1" dirty="0" err="1" smtClean="0">
                <a:solidFill>
                  <a:srgbClr val="FF0000"/>
                </a:solidFill>
              </a:rPr>
              <a:t>Kickstart</a:t>
            </a:r>
            <a:r>
              <a:rPr lang="en-US" dirty="0" smtClean="0"/>
              <a:t> the process with Quick Wins!   </a:t>
            </a:r>
            <a:endParaRPr lang="en-US" dirty="0"/>
          </a:p>
        </p:txBody>
      </p:sp>
      <p:pic>
        <p:nvPicPr>
          <p:cNvPr id="7170" name="Picture 2" descr="http://thumbs.gograph.com/gg6090482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419" y="3017520"/>
            <a:ext cx="2926080" cy="2031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Data Stewar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039" y="1005840"/>
            <a:ext cx="2009114" cy="150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ROCK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894214" y="5132108"/>
            <a:ext cx="609600" cy="6096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009840" y="2569988"/>
            <a:ext cx="21488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Data</a:t>
            </a:r>
            <a:r>
              <a:rPr lang="en-US" sz="1600" dirty="0" smtClean="0"/>
              <a:t> Stewards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79635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8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Recruit</a:t>
            </a:r>
            <a:r>
              <a:rPr lang="en-US" dirty="0" smtClean="0"/>
              <a:t> - Build Your Armies</a:t>
            </a:r>
            <a:endParaRPr lang="en-US" dirty="0"/>
          </a:p>
        </p:txBody>
      </p:sp>
      <p:pic>
        <p:nvPicPr>
          <p:cNvPr id="21" name="Picture 2" descr="http://www.lawyerslegalformsanddocuments.com/wp-content/uploads/2012/07/legal-settleme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48" y="1323468"/>
            <a:ext cx="1267409" cy="981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http://www.risknewstand.com/wp-content/uploads/2013/01/risk_measurement_400_clr_548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569" y="2834640"/>
            <a:ext cx="1222380" cy="1222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Data Stewar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940" y="1323468"/>
            <a:ext cx="1426119" cy="1070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 descr="http://webaak.com/wp-content/uploads/2013/08/sysadmi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940" y="3105475"/>
            <a:ext cx="1409099" cy="113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6" descr="http://www.autosphere.ca/collisionmanagement/files/2013/01/Announcement-Clipart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569" y="4543585"/>
            <a:ext cx="1131002" cy="973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807569" y="5516718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Executives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396684" y="4058669"/>
            <a:ext cx="2044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Risk Management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892672" y="2315287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Legal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6805940" y="2465308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 Users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6709759" y="4358919"/>
            <a:ext cx="1890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 Custodians</a:t>
            </a:r>
            <a:endParaRPr lang="en-US" dirty="0"/>
          </a:p>
        </p:txBody>
      </p:sp>
      <p:sp>
        <p:nvSpPr>
          <p:cNvPr id="35" name="Right Brace 34"/>
          <p:cNvSpPr/>
          <p:nvPr/>
        </p:nvSpPr>
        <p:spPr bwMode="auto">
          <a:xfrm>
            <a:off x="2331720" y="1522338"/>
            <a:ext cx="1234440" cy="4297680"/>
          </a:xfrm>
          <a:prstGeom prst="rightBrace">
            <a:avLst>
              <a:gd name="adj1" fmla="val 8333"/>
              <a:gd name="adj2" fmla="val 23018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36" name="Left Brace 35"/>
          <p:cNvSpPr/>
          <p:nvPr/>
        </p:nvSpPr>
        <p:spPr bwMode="auto">
          <a:xfrm>
            <a:off x="5623561" y="1323467"/>
            <a:ext cx="1086198" cy="3404783"/>
          </a:xfrm>
          <a:prstGeom prst="leftBrace">
            <a:avLst>
              <a:gd name="adj1" fmla="val 8333"/>
              <a:gd name="adj2" fmla="val 85897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748114" y="2315287"/>
            <a:ext cx="210826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Governance</a:t>
            </a:r>
          </a:p>
          <a:p>
            <a:r>
              <a:rPr lang="en-US" b="1" dirty="0" smtClean="0"/>
              <a:t>Regulation</a:t>
            </a:r>
          </a:p>
          <a:p>
            <a:r>
              <a:rPr lang="en-US" b="1" dirty="0" smtClean="0"/>
              <a:t>Compliance</a:t>
            </a:r>
          </a:p>
          <a:p>
            <a:r>
              <a:rPr lang="en-US" b="1" dirty="0" smtClean="0"/>
              <a:t>Committee (GRC)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586078" y="4057020"/>
            <a:ext cx="1890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Data E-Security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8636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87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Organize </a:t>
            </a:r>
            <a:r>
              <a:rPr lang="en-US" sz="3600" dirty="0" smtClean="0"/>
              <a:t>- Arm Yourself With Policies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206240" cy="2011680"/>
          </a:xfrm>
        </p:spPr>
        <p:txBody>
          <a:bodyPr/>
          <a:lstStyle/>
          <a:p>
            <a:r>
              <a:rPr lang="en-US" dirty="0" smtClean="0"/>
              <a:t>Data Classification</a:t>
            </a:r>
          </a:p>
          <a:p>
            <a:r>
              <a:rPr lang="en-US" dirty="0" smtClean="0"/>
              <a:t>Retention Policies</a:t>
            </a:r>
          </a:p>
          <a:p>
            <a:r>
              <a:rPr lang="en-US" dirty="0" smtClean="0"/>
              <a:t>Other?</a:t>
            </a:r>
            <a:endParaRPr lang="en-US" dirty="0"/>
          </a:p>
        </p:txBody>
      </p:sp>
      <p:pic>
        <p:nvPicPr>
          <p:cNvPr id="6146" name="Picture 2" descr="http://www.redandassociates.com/blog/wp-content/uploads/2014/04/polici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680" y="1482304"/>
            <a:ext cx="4572000" cy="3647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Classification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 bwMode="auto">
          <a:xfrm>
            <a:off x="308817" y="1325880"/>
            <a:ext cx="4641063" cy="4648431"/>
          </a:xfrm>
          <a:prstGeom prst="ellipse">
            <a:avLst/>
          </a:prstGeom>
          <a:solidFill>
            <a:srgbClr val="92D050"/>
          </a:solidFill>
          <a:ln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833712" y="1861138"/>
            <a:ext cx="3610324" cy="3556883"/>
          </a:xfrm>
          <a:prstGeom prst="ellipse">
            <a:avLst/>
          </a:prstGeom>
          <a:solidFill>
            <a:srgbClr val="F4B12A"/>
          </a:solidFill>
          <a:ln>
            <a:headEnd type="none" w="sm" len="sm"/>
            <a:tailEnd type="none" w="sm" len="sm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1370317" y="2385246"/>
            <a:ext cx="2537114" cy="2486721"/>
          </a:xfrm>
          <a:prstGeom prst="ellipse">
            <a:avLst/>
          </a:prstGeom>
          <a:solidFill>
            <a:srgbClr val="ED8013"/>
          </a:solidFill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1918384" y="2943632"/>
            <a:ext cx="1430148" cy="1373330"/>
          </a:xfrm>
          <a:prstGeom prst="ellipse">
            <a:avLst/>
          </a:prstGeom>
          <a:solidFill>
            <a:srgbClr val="FF0000"/>
          </a:solidFill>
          <a:ln>
            <a:headEnd type="none" w="sm" len="sm"/>
            <a:tailEnd type="none" w="sm" len="sm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7141" y="1656701"/>
            <a:ext cx="4460494" cy="5143278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 anchor="ctr">
            <a:prstTxWarp prst="textArchUp">
              <a:avLst/>
            </a:prstTxWarp>
            <a:spAutoFit/>
          </a:bodyPr>
          <a:lstStyle/>
          <a:p>
            <a:pPr algn="ctr"/>
            <a:r>
              <a:rPr lang="en-US" sz="32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Public - Unrestricted</a:t>
            </a:r>
            <a:endParaRPr lang="en-US" sz="3200" b="1" dirty="0">
              <a:ln w="0"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34958" y="2162222"/>
            <a:ext cx="3635245" cy="4593153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 anchor="ctr">
            <a:prstTxWarp prst="textArchUp">
              <a:avLst>
                <a:gd name="adj" fmla="val 11285016"/>
              </a:avLst>
            </a:prstTxWarp>
            <a:spAutoFit/>
          </a:bodyPr>
          <a:lstStyle/>
          <a:p>
            <a:pPr algn="ctr"/>
            <a:r>
              <a:rPr lang="en-US" sz="22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Institutional - Proprietary</a:t>
            </a:r>
            <a:endParaRPr lang="en-US" sz="2200" b="1" dirty="0">
              <a:ln w="0"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370318" y="2730039"/>
            <a:ext cx="2537115" cy="4292964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 anchor="ctr">
            <a:prstTxWarp prst="textArchUp">
              <a:avLst>
                <a:gd name="adj" fmla="val 10864853"/>
              </a:avLst>
            </a:prstTxWarp>
            <a:spAutoFit/>
          </a:bodyPr>
          <a:lstStyle/>
          <a:p>
            <a:pPr algn="ctr"/>
            <a:r>
              <a:rPr lang="en-US" sz="2200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Confidential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903831" y="1012954"/>
            <a:ext cx="387849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Restricted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Confidential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174625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Government regulated (PCI-DSS, GLB, et al.) </a:t>
            </a:r>
          </a:p>
          <a:p>
            <a:pPr marL="285750" indent="-174625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Breach notification required</a:t>
            </a:r>
          </a:p>
          <a:p>
            <a:pPr marL="285750" indent="-174625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Examples: credit card number, social security number, driver’s license number, bank account number</a:t>
            </a:r>
          </a:p>
          <a:p>
            <a:pPr marL="111125"/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Confidential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174625">
              <a:buFont typeface="Arial" panose="020B0604020202020204" pitchFamily="34" charset="0"/>
              <a:buChar char="•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Government regulated (FERPA, HIPAA,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GLB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et al.)</a:t>
            </a:r>
          </a:p>
          <a:p>
            <a:pPr marL="285750" indent="-174625">
              <a:buFont typeface="Arial" panose="020B0604020202020204" pitchFamily="34" charset="0"/>
              <a:buChar char="•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breach notification required</a:t>
            </a:r>
          </a:p>
          <a:p>
            <a:pPr marL="285750" indent="-174625">
              <a:buFont typeface="Arial" panose="020B0604020202020204" pitchFamily="34" charset="0"/>
              <a:buChar char="•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Examples: grades, health care information, financial aid information, export control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Institutional - Proprietary 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174625">
              <a:buFont typeface="Arial" panose="020B0604020202020204" pitchFamily="34" charset="0"/>
              <a:buChar char="•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Privacy, ethical or proprietary constraints</a:t>
            </a:r>
          </a:p>
          <a:p>
            <a:pPr marL="285750" indent="-174625">
              <a:buFont typeface="Arial" panose="020B0604020202020204" pitchFamily="34" charset="0"/>
              <a:buChar char="•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breach notification required</a:t>
            </a:r>
          </a:p>
          <a:p>
            <a:pPr marL="285750" indent="-174625">
              <a:buFont typeface="Arial" panose="020B0604020202020204" pitchFamily="34" charset="0"/>
              <a:buChar char="•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Examples: Lehigh Identification Numbers (LINS), internal reports and memos</a:t>
            </a:r>
          </a:p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Public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Unrestricted</a:t>
            </a:r>
          </a:p>
          <a:p>
            <a:pPr marL="285750" indent="-174625">
              <a:buFont typeface="Arial" panose="020B0604020202020204" pitchFamily="34" charset="0"/>
              <a:buChar char="•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Protected at the discretion of the department or data owner</a:t>
            </a:r>
          </a:p>
          <a:p>
            <a:pPr marL="285750" indent="-174625">
              <a:buFont typeface="Arial" panose="020B0604020202020204" pitchFamily="34" charset="0"/>
              <a:buChar char="•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Examples: directory information, documents for public distribution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28876" y="3613655"/>
            <a:ext cx="14201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PCI-DSS</a:t>
            </a:r>
          </a:p>
          <a:p>
            <a:pPr algn="ctr"/>
            <a:r>
              <a:rPr lang="en-US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GLB</a:t>
            </a:r>
            <a:endParaRPr lang="en-US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00036" y="4396915"/>
            <a:ext cx="13523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FERPA</a:t>
            </a:r>
            <a:r>
              <a:rPr 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HIPAA</a:t>
            </a:r>
            <a:br>
              <a:rPr lang="en-US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GLB</a:t>
            </a:r>
            <a:endParaRPr lang="en-US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737360" y="3253510"/>
            <a:ext cx="1785037" cy="3467330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 anchor="ctr">
            <a:prstTxWarp prst="textArchUp">
              <a:avLst>
                <a:gd name="adj" fmla="val 10483464"/>
              </a:avLst>
            </a:prstTxWarp>
            <a:spAutoFit/>
          </a:bodyPr>
          <a:lstStyle/>
          <a:p>
            <a:pPr algn="ctr"/>
            <a:r>
              <a:rPr lang="en-US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Restricted</a:t>
            </a:r>
            <a:endParaRPr lang="en-US" sz="2000" b="1" dirty="0">
              <a:ln w="0"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752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14082"/>
          </a:xfrm>
        </p:spPr>
        <p:txBody>
          <a:bodyPr/>
          <a:lstStyle/>
          <a:p>
            <a:r>
              <a:rPr lang="en-US" dirty="0" smtClean="0"/>
              <a:t>Data Retention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" y="1280160"/>
            <a:ext cx="621792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600" b="1" dirty="0" smtClean="0"/>
              <a:t>Attributes of a Good Retention Policy:</a:t>
            </a:r>
          </a:p>
          <a:p>
            <a:r>
              <a:rPr lang="en-US" sz="2400" dirty="0" smtClean="0"/>
              <a:t>Value Based</a:t>
            </a:r>
          </a:p>
          <a:p>
            <a:r>
              <a:rPr lang="en-US" sz="2400" dirty="0" smtClean="0"/>
              <a:t>Clear goals for retention and accountabilities</a:t>
            </a:r>
          </a:p>
          <a:p>
            <a:r>
              <a:rPr lang="en-US" sz="2400" dirty="0" smtClean="0"/>
              <a:t>Defined Categories of Data</a:t>
            </a:r>
          </a:p>
          <a:p>
            <a:r>
              <a:rPr lang="en-US" sz="2400" dirty="0" smtClean="0"/>
              <a:t>Properly vetted with cross functional buy-in by the community</a:t>
            </a:r>
          </a:p>
          <a:p>
            <a:r>
              <a:rPr lang="en-US" sz="2400" dirty="0" smtClean="0"/>
              <a:t>Directs technology to support lifecycle sustainability</a:t>
            </a:r>
          </a:p>
          <a:p>
            <a:r>
              <a:rPr lang="en-US" sz="2400" dirty="0" smtClean="0"/>
              <a:t>Includes monitoring and compliance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  <p:pic>
        <p:nvPicPr>
          <p:cNvPr id="4" name="Picture 2" descr="http://img.zanda.com/item/44070500000089/1024x768/Lehigh_University_logo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2" r="17812"/>
          <a:stretch/>
        </p:blipFill>
        <p:spPr bwMode="auto">
          <a:xfrm>
            <a:off x="7128614" y="3971754"/>
            <a:ext cx="1301858" cy="1493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Educaus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287" y="1454848"/>
            <a:ext cx="1814513" cy="459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encrypted-tbn3.gstatic.com/images?q=tbn:ANd9GcSbTRaRq0UeMT__m2pDX1-sexoAsP_DM2jbCrU-bPGFUPteeD9SS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6593" y="2468880"/>
            <a:ext cx="14859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975" y="274638"/>
            <a:ext cx="8515985" cy="1143000"/>
          </a:xfrm>
        </p:spPr>
        <p:txBody>
          <a:bodyPr/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Communicate </a:t>
            </a:r>
            <a:r>
              <a:rPr lang="en-US" sz="3600" b="1" dirty="0" smtClean="0">
                <a:solidFill>
                  <a:schemeClr val="tx1"/>
                </a:solidFill>
              </a:rPr>
              <a:t>-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dirty="0" smtClean="0"/>
              <a:t>the Strategy of the 3 R’s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307975" y="1097279"/>
            <a:ext cx="586422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400" b="1" i="1" u="sng" dirty="0" smtClean="0">
                <a:solidFill>
                  <a:srgbClr val="FF0000"/>
                </a:solidFill>
              </a:rPr>
              <a:t>Remove</a:t>
            </a:r>
            <a:r>
              <a:rPr lang="en-US" sz="3400" dirty="0" smtClean="0"/>
              <a:t> – Do we even need to collect it? Or can we dispose of?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400" b="1" i="1" u="sng" dirty="0" smtClean="0">
                <a:solidFill>
                  <a:srgbClr val="FF0000"/>
                </a:solidFill>
              </a:rPr>
              <a:t>Redact</a:t>
            </a:r>
            <a:r>
              <a:rPr lang="en-US" sz="3400" dirty="0" smtClean="0"/>
              <a:t> – If we store it, can we redact or obfuscate?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400" b="1" i="1" u="sng" dirty="0" smtClean="0">
                <a:solidFill>
                  <a:srgbClr val="FF0000"/>
                </a:solidFill>
              </a:rPr>
              <a:t>Restrict</a:t>
            </a:r>
            <a:r>
              <a:rPr lang="en-US" sz="3400" dirty="0" smtClean="0"/>
              <a:t> – Who should see it? Access it? What views?</a:t>
            </a:r>
          </a:p>
        </p:txBody>
      </p:sp>
      <p:pic>
        <p:nvPicPr>
          <p:cNvPr id="9218" name="Picture 2" descr="http://www.softaculous.com/website/images/restric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561" y="4251960"/>
            <a:ext cx="1338319" cy="1334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hISEBAUEBEQFRISEBgQFxMQEhAXERUTGBcXFRQSGBQYGyYeFxkjGRQSHy8gJicpLC0sFR4yNTAqNSgrLCkBCQoKDgwOGg8PGiokHx80LDUsLzMuNSkqKi0sKSksLCktKSwpLCo1LC8pLi0sLCopLCktLCw1NCwvLDQsMSwsL//AABEIAN0A5AMBIgACEQEDEQH/xAAbAAEAAgMBAQAAAAAAAAAAAAAABgcDBAUBAv/EAEcQAAEDAgAJCQMICQMFAAAAAAEAAgMEEQUGBxIhMVGBkRMiQVJhcaGxwTJC0RQjU1RicpKTFRdDY4KissLSM6PhFjSU8PH/xAAaAQADAQEBAQAAAAAAAAAAAAAABQYEAwIB/8QAMhEAAQMCBAMHBAIDAQEAAAAAAQACAwQRBRIhMUFR0RMyYYGRobEiccHwI+FCQ1IVFP/aAAwDAQACEQMRAD8AvFERCEREQhEREIRF451hc6hp0qKYcyhwQ3bCOVeNFwbRg9rundxXWKF8pswXXKWZkQu82UsJXEwnjjSQXDpQ5w92PnO8NA3lVlhfGqpqL8pIQ3qM5rOA171yU4hwnjKfIdUnmxXhGPM9FPa7KkdUEA+9K7+1vxXDqsfa1/7UMGyNrR4m5UeRMmUUDNmj5+UufWTv3cfj4W7Phuof7c8x75H24ArUdM463OPeSV8otIaBsFmLidyvQ47SssddI32ZJB917x5FYUX0gHdfASNl1qfGysZ7NRL3OOcP5rrsUeUupb/qNikHcWu4jR4KIouD6aF/eaF3ZUzM7rirPwflLp32ErXxHaec3iNPgpPRYQimbnRSMeNrHA8diolZKeqfG4Oje5rh0tJB4hYJcKjd3Db3C3xYrI3vi/sVfSKs8DZSZWWbUt5RvWbYSD0d4Ke4Kw3DUtzoXh21up7e9usJNPSSwd4ac+CcQVcU3dOvLit9ERZVqRERCEREQhEREIRERCEREQhFzcN4fhpWZ0rtJ9lg0vceweq52NeODKRuayz5yNDeho6zvh0qq66ukme58ri57tZPkB0DsTSjoDN9b9G/KWVleIfoZq74XWxhxwnqiQTmRdEbToP3j7x8FwkRUUcbY25WiwU5JI6R2ZxuUREXReEREQhEREIRZ6CgkmkbHE0ue46APEk9A7VgVnZN8EBlOZiOfMTY7GNNgN5BPBZaqo7CPPx4LVS0/byZOHFYsE5M4mgGpe57uqw5rB2X1nwXVfiHQkW5G3aHyX81IEUy+sncblx+FStpIGiwaPlV1h/JuWNL6VzngaTG+2fb7LunuUGItrV/Kr8o+CBFUNlYLCYEkDVnttc7wQeKa4fWukd2cmvIpVX0TY29pHpzCiKy0tU+NwfG5zXDU5psViROiL6FJgbahWNi1lEa+0dXZrtQlGhh+8PdPbq7lNwb6tSoJSjFTHV9MRHLd8Gra6PtbtHZwSWrw0H64fTonVJiRH0TevVWsixU1S2RjXxuDmuFw4aiFlSEi2hT0G+oRERfF9RERCEREQhFG8cMbRSszI7Gd40DoYOufQLexkw82kgLzYvPNY3rO+A1lU7WVb5XufI4ue83JO34JpQUfbHO/uj3SuvrOyGRnePsviaZz3Oc8lznG5JNySelfCIqVTSIiL6hEREIRERCEREQhFb2IlSH0ENtbLxnvDj6EHeqhUhxPxpNJIQ+5hk9oDW09DwPMLBXwOmis3cardQTiGW7tjordRYKOujlYHxPa9p6Wm//AMKzqVIINiqoEEXCKv8AKnUi9Mz3hnPPcbNHkeCluG8YYaVhdK4Z1ubGLZ7j2DoHaqhwxhV9TM+WTW46ANTWjU0dybYZTudJ2p2HulWJVDRH2Q3PstJERUanEREQhSHFLGx1I/Ndd0Djzm9LT129u0dKtmCdr2tcwhzXDOBGog9KoVS/EPGrkXiCU/NPPNJ9x5/tPmk+IUWcdozcb+P9pvh9bkPZv24eH9Kz0RFOqiRERCEXzLKGtLnEBrQSSdQA0kr6UKyk4dzI207DzpOc+3RGNQ3nwC7QQmaQMHFcZ5hDGXngobjRh41c7n6cxvNY3Y3b3nWuQiKxYwMaGt2Cj3vL3FztyiIi9rwiIiELNStjJtI57RtY0OPAkKR4OxUpZrcnhBlz7r4813BzlFkXGRjnd1xHofkLrG9re80H1HwVPxkrH1n/AGh/kvf1Vj6yfyh/kohg/GKpgtyUzwB7pOcz8JuFJ8HZUJBYTxNeOtGc13A3B8Euljrm914PkB+EyikoXd5pHmT+Vs/qrb9Zd+WP8l7+qtv1l35bfiu5g7HmjlsOV5Nx6JRm/wA2rxXejkDhdpBB6QQRxS59XVxmzyR5DomLKSkkF2AHzPVQb9VbPrL/AMtvxXv6q2fWX/lt+KnSLl/6FR/17Doun/wU/wDz7nqoZS5OOTN46ydh2sAHkVvuxVnIscI1VuzNHiNKkiLw6rlcbk+w6L22kiaLAe56qEvyYRuJLqmYk6yQ0niVjlyWx5rs2eQusbAtZa9tF+y6nSL2K+oH+XwvBoKf/n5VByRlri1ws5pLSDrBGghfKmeUfAPJyioYOZKbPt0SW17wOIUMVPBMJow8cVMzxGGQsPBERF2XFEREIVqYhYx8vDyUh+diAFzrczUHd41HcpUqPwJhV1NPHK33TpHWafabwV2U1Q17GvYbte0OB2g6QpfEabspMzdnfKp8Oqe1jyu3b8LIiIlqZL5kkDQSTYAEk7ANJKpHDmEzUVEsp952gbGjQ0cLKzMf8JclRvAPOlIiHcdLvAEb1UqoMJhs0yHjokGKzXcIxw1REROklRERCEREQhbdBgmafP5GNz8wZzg3WAdA71rSxOabOaWkdDgQeBVtYj4CNPTAvFpJTyjtoHut3DxJXaq8HRSi0sbHj7bQfPUkr8UDJC21wE5ZhZfGHXsSqJRWzVZPaN+pj2H92824G4XMlyWxe7PKPvNYfgtDcTgO9x5dFwdhk42sfPqq5WzRYTlhN4pXs+64gcNRU5GStvTUu3Rt/wAlwMccWo6Mwtje9xeHF2fm9BFrADtK6srIJndm03v4Li+knhbncLW8Vt4PylVLLCVrJRttmv4jR4KW4Dx6p6l7Y7PZI7U14Fiddg4f8KpF9wzFjmuabOaQ4EdBGkFeJsPhkBsLHw6LpDiE0ZFzcePVX2i0MBYVFTTxyj3m84bHDQ4cVvqXc0tJadwqdrg4Bw2KIiLyvS1MLYNbUQyRP1Pba+w9Dh3GxVJVtG6KR8bxZzHFp3dPd0q+FX+UvAfsVLBsjkt/I704JthlRkf2Z2d8pTidPnZ2g3b8KAoiKkU4iIiEIrLya4Xz4XwuPOiN2/cd0bjfiFWi7eJuEuRrISTzXnkndztA8c07ljrYe1hI4jUeS2UU3ZTA8DofNXGiIpFVqrXKfXZ08UQOiOPPP3nH4NHFQtdnHKpz66oOx+Z+EBvouMrGkZkhaPD51UfVPzzOPj8aIiItKzIiIhCAX1KeYmYjuzmz1TbAHOZE4aSehzh0DYFysRMMwwTETtZZ9s2VzRdjtl+hpVrNcCAQQQdII1EJLiNVJH/G0WB48/snOHUscn8jje3Dl916iIp9UCIi4GOWMJpIAWW5SR2Y2+oaLl1um3qukcbpHBjdyvEkjY2l7tgtrDuMkNK28jruI5sbfbdu6B2lVLhzDL6qZ0knToa0amtGpoWpUVL5HF8jnOc43LnG5KxqnpKJlPru7n0UvVVrqjTYckREW9YVOsmGFbPlgJ0OHKt+8NDhvFjuViKmMUZi2upiOmQNPc4EHzVzqZxSMNmuOIVNhkhdDY8CiLwnasMldG32pIx3vaPVLACdkyJA3Wda2EqFs0UkT/Ze0t7th3Gx3LBJjBSt11EH5jPQrWkxxohrqY92cfILq2KW92tPouTpYrWc4eqp+rpnRyPY72mOLD3g2WJdjG2silq5ZIDdjs03sRd2aA7X2hcdWMbi5gJFiVHyNDXkA3ARERe14RGusbjWNO9EQhXngmt5WCGTrxtce+2nxuvFxcntXnULAT7D3M8c4f1IoudmSRzeRKs4H542u5gKr8Iy500rutK93FxWuvXHSe9eKzAsLKNJuboiIvq+ItulwPPI3Ojhle3VdrHEcVqK58Va6KSkh5IjmRtY5o1tcBpBHjvWKsqXU7A5outtHTNqHFpNlVX/AE3V/Vp/y3LfoIcJwaImVbR1Qxxb+Eiyt1EpdijnCzmApq3C2tN2vIVaDDWGOpN/47b/ANKwS1+GHaxVD7sVvJqtJFyFc0f6m+i6mhcf9rvVVHJHhR2sV3+76LFV0OEZWNbLFVPDTnDPY4kEix0kXVwougxMjZjVzOGA7vcqT/6bq/q0/wCW5fMmL9U0Eup5wBpJMbvgruWOoqGsa5z3BrWi5c42AHeugxaQnuheDhLAO8VQqLcwzOx9RO6IWY6Vzm6LaCdnRt3rTT5puAUgcLEhSXJ7SZ9a0kXDGOfvtmj+pWbNgmJ/tNJ/jf6FQnJZTc6pk2NbGN5Lj5BWEprEpD25AO1uqpcOjHYAkb36LjS4n0jvahv/AByf5LWfiBQn9iR3SSfFSJFjFRKNnn1Ww08R3YPRRd2TmiPuyDukd6rE7JpSdDpx/G31apai9isnH+ZXg0kB/wAAqMwvStiqJo2ElrJCwF1r2BtpWotnCkmdPM7bK8/zFayrWXyi6kn2zGyIiL2vKIiIQpViphkxQvbf9qXfyt+C8UbhlsN6LDJSNe4uPFbo6tzGho4L4lbZzhscRwNl8rdw5BmVNQ3qzPG7OJHmtJbGm4BWNwsSEREXpeUU8yWVHOqWbQ1/C4PmFA1KcnFRm1ob9JE5u8WcPIrHWtzQOH7pqtdE7LO0/uuitVERSKrkREQhEREIRRzKBNm0Ev2nMZxcD6FSNQ7KfPalib1pgfwtcfULVRtzTsHistW7LA8+CrJERWCkFaOTSmzaNzvpJXHcAGjyKlq5GKVNydFTN2xh573c71XXUbUvzzOPiVY0zckLR4BERFnWhF8Svs1x2AnwX2tPDMubTzu2QvP8pXpouQF5cbAlUc91yTtN+OleLxeq4UQiIiEIiIhC3qCiL2kganW8AfVFMcQ8DiSmc4jXM4bg1o+KJRNXBjy3km0NCXsDua4WP9JmV0h6JGtkG8WPi0qOqwcqNBzYJh0ExHfzm+IdxVfLXRSZ4Gny9FkrY8k7h5+qIiLYsiLqYrVOZW0zv3obudzT5rlr7glzXNcPdcHcDdeHtzNLea9sdlcHclfaL4ikzmtI1EA8dK+1EK2RERCEREQhFX+VSbTTM++/+kfFWAqwynTXqo29WEeLifQJhhrb1A8L/CX4k61OfG3yogvqKPOcGjW4hvE2XyupivTcpWUzf3oce5vOPkqd7srS7kpljczg3mrmp4g1jWjU1obwFlkRFEbq22RFr19cyGJ8khs1jc4/Adp1LmYpYdNVAZHABwlc0gdAvdo/CRwXQRuLC/gFzMjQ8M4ldtcfG6TNoak/uiONm+q7CjuP8tqCX7RY3+YfBe6cXlaPEfK8VBtE4+B+FUaIis1GoiIhCIizUdMZJGMbre8MG82XwmwuV9AvoFbeJNJydDADrc0yH+Ikjwsi7MEIY1rW6mtDR3AWCKKkfneXcyrSNmRgbyC5+MuDPlFLNGPaLc5v326W+Vt6pUhX8qix5wNyFU4tHzcvzjdgJ9pu4+YTfCprExHjqPylGKw3AlHDQ/hR5ERP0hRERCFdeLNTylHTO2wtB7wM0+IXTUYydVGdQtHUkczxzh/UpOoyobklc3xKsqd2eJrvAIiIuC7oiIhCKosfps6vm+yGM4NB8yVbqpPGWbPrKl22Zw3A2Hkm+EtvK4+H5SjFnWiaPH8LmqVZN6bOrc76OJzt5s0eZUVU/wAllN/3Mn3Yx4uPom9c/LA4/uqU0Lc07R+6Kfoij+OeMPyWA5p+dku1nZtfu87KVjjdI4MbuVUySNjaXu2CieUPGLlZOQjPzcZu8jU6TZ3N8+5Z8l1baSeI+80SDvbzT4EcFBib612sTq7kq2A9Dncme5/N87KmlpmtpTE3gPfdTMVS51SJXcT7bK5FEspktqNo60zRwDj6KWqD5U5Pmqdu2Rx4Nt/ckNCL1DE/rTaByrlERVykUREQhFLMnGC+UqjIRzYW3/jdob4Zx3KJq4MS8DfJ6VgcLPk+cftBOpu4W8UvxCbs4SOLtOqYYfD2kwPBuvRd5ERSqqUXDxvwF8qpnNaPnGc9neNbd40cF3EXuN5jcHN3C8SMEjS12xVAkW0HWNCKaZQsWuTf8oiHMeeeB7rz73cfPvULVjBM2Zge1R88LoXljkREXZcVYeSyo5lSzY5rxvBB/pCnarDJlU5tU9vXhPFpB8iVZ6lcRblqD42VThzs1OPC6IiJemCIiIQvHOsCdguqGqZM573dZ5dxJKu/C82ZTzu6sLzwaVRafYQ3R5+35SLF3asH3/C9Vq5OKbNog76SVztws0f0lVUrqxYpeTo6ZuyJpPeecfErtir7RBvMrjhTbyl3ILfqahsbHPeQGtaXEnoAVMYw4adVTvkdcD2WN6rBqHf0ntKlOUbGO5+TRnQ0h0hHSdbWbtZ3KCL5htLkb2rtzt9v7RiVTnd2bdhv9/6ReseQQRrBBHeNIXiJulKvbB9UJYo5Bqexr+IuoJlTl59M3Y17uJaPRd3J7XcpRMb0xOdHu9pvg7wUXynS3qox1YB4ucpujiyVmXldUdZLno83Oyh6IipFOIiLNRUb5ZGRxi73nNA9e5fCQBcr6ASbBd7EbAHyioDnD5qEh7thd7rOOnuCtpc7AGBm0sDI26SNLndZ51n/AN6AuipKtqO3kuNhsqyjp+wjsdzuiIixrYiIiELHU07ZGOY8BzXDNIOogqoMacWnUkttJicbsf2dU/aCuNauEsGxzxujlbdruIPQ4HoIW2jqzTu8DusVZSiob4jZUWi6+MeLclJJZ2mNx5kgGhw2HY7sXIVUx7XtDmm4Klnscxxa4WIXbxLqMyupz1nFn4gR8FcaojB9RmSxP6kjXcHAq7f0pD9NF+Yz4pFi0ZztcOX78p5hUgyOaef78LaRav6Th+mi/MZ8U/ScP00X5jPik+R3JOM7ea2kWr+k4fpovzGfFP0nD9NF+Yz4oyO5Izt5rnY6TZtBUnazN/EQ31VOKzsoWEozRlrJGOLpWizXNJsLnUD2BViqPC2FsJJ4nopzFHB0wA4DqslPDnvY0a3ODeJA9Vb+MuG20dNcWzyOTjbtda1+4DSqsxelY2qgdK4NY2QPJN7C2kau0BbGNWHzVVBdp5NvNjH2dvedfBdKmAzzMB7o1PRc6acQQvI7x0HVcmSQuJc4klxJJOsk6SV8oiYpeiIiEKcZLq60k8R95gkHe02Pg4cFzMocl6946sbG+F/VaGKuEhBVwyONmXLXHY1wsT5HcvMaq5s1ZO9js5hcACNRAaBfwS9sJFWX8CPfQLe6YGkDOIPtqVykRetaSQACSTYAaydiYLAjWkkAC5OgAa77FaeJOKnyZnKSj5941dRvV79vBa2JeJXI2mqB87raw/s+0/a8lM1PYhXZ/wCKPbieaoKCiyfyyb8ByRERJk5RERCEREQhEREIWvXUEc0bo5WhzHawfMbD2qrsaMSpKYl8d3wdb3mdjh6q2V4RtWumq305025LJU0jKga781QS8srNxiyeRy3fTWjfrLD/AKbj2dU+Cr3CGC5YH5kzHMd26j2g6iFS09VHOPpOvLipuelkgP1DTnwWpZLL1FqWVeWSy9RCF4vURCEREQhEREIRERCERFJsAYiT1FnSAxRHTnOHPI+y31K5SSsiGZ5sukcT5TlYLrgUVDJM8MiYXPOoDzOwdqs/FXEllNaSWz59vus7G7T2rsYHwFDTMzYWWvrcdL3d59F0FPVeIOl+lmjfcqhpMPbF9T9T7BERErTREREIRERCEREQhEREIRERCEWCsoo5WlsrGvaehwBH/CzovoJBuF8IBFioNhfJkx1zTSFh6kly3c7WPFQ/CWK9VBflIXZo95nOZxGrerpRMocSmZo7Ue/ql02Gwv1bofb0VAortrsXaab/AFIIydtrO/ELFcKqyaUrvYdKzucHDxF/FMWYrEe8CPdLX4VKO6QfZVeimOE8nwiFxUE98fwcozVYPzDbOvut6rfHURy9wrDJTyRd4LURfccV+ldnBuLPKkfO5t/sX/uXt8jWC7ivDI3PNmhcNFYdJkwjNi+eQ9jWtb53Xao8Q6OP9lnnbK4u8NXgsD8Tgbtc+XVbmYZO7ew8+iqempHyHNjY552MaSfBSfBWTmpksZS2Jv2uc/8ACNA3lWbBTMYLMY1o2NaAPBZVglxV7tGC3umEWFMbq839lw8DYm01NYtZnvHvyWJ3DU3cu4iJU+R0hu43KaMjbGLNFgiIi8L2iIiEIiIhCIiIQv/Z"/>
          <p:cNvSpPr>
            <a:spLocks noChangeAspect="1" noChangeArrowheads="1"/>
          </p:cNvSpPr>
          <p:nvPr/>
        </p:nvSpPr>
        <p:spPr bwMode="auto">
          <a:xfrm>
            <a:off x="155575" y="-1309688"/>
            <a:ext cx="2828925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data:image/jpeg;base64,/9j/4AAQSkZJRgABAQAAAQABAAD/2wCEAAkGBhISEBAUEBEQFRISEBgQFxMQEhAXERUTGBcXFRQSGBQYGyYeFxkjGRQSHy8gJicpLC0sFR4yNTAqNSgrLCkBCQoKDgwOGg8PGiokHx80LDUsLzMuNSkqKi0sKSksLCktKSwpLCo1LC8pLi0sLCopLCktLCw1NCwvLDQsMSwsL//AABEIAN0A5AMBIgACEQEDEQH/xAAbAAEAAgMBAQAAAAAAAAAAAAAABgcDBAUBAv/EAEcQAAEDAgAJCQMICQMFAAAAAAEAAgMEEQUGBxIhMVGBkRMiQVJhcaGxwTJC0RQjU1RicpKTFRdDY4KissLSM6PhFjSU8PH/xAAaAQADAQEBAQAAAAAAAAAAAAAABQYEAwIB/8QAMhEAAQMCBAMHBAIDAQEAAAAAAQACAwQRBRIhMUFR0RMyYYGRobEiccHwI+FCQ1IVFP/aAAwDAQACEQMRAD8AvFERCEREQhEREIRF451hc6hp0qKYcyhwQ3bCOVeNFwbRg9rundxXWKF8pswXXKWZkQu82UsJXEwnjjSQXDpQ5w92PnO8NA3lVlhfGqpqL8pIQ3qM5rOA171yU4hwnjKfIdUnmxXhGPM9FPa7KkdUEA+9K7+1vxXDqsfa1/7UMGyNrR4m5UeRMmUUDNmj5+UufWTv3cfj4W7Phuof7c8x75H24ArUdM463OPeSV8otIaBsFmLidyvQ47SssddI32ZJB917x5FYUX0gHdfASNl1qfGysZ7NRL3OOcP5rrsUeUupb/qNikHcWu4jR4KIouD6aF/eaF3ZUzM7rirPwflLp32ErXxHaec3iNPgpPRYQimbnRSMeNrHA8diolZKeqfG4Oje5rh0tJB4hYJcKjd3Db3C3xYrI3vi/sVfSKs8DZSZWWbUt5RvWbYSD0d4Ke4Kw3DUtzoXh21up7e9usJNPSSwd4ac+CcQVcU3dOvLit9ERZVqRERCEREQhEREIRERCEREQhFzcN4fhpWZ0rtJ9lg0vceweq52NeODKRuayz5yNDeho6zvh0qq66ukme58ri57tZPkB0DsTSjoDN9b9G/KWVleIfoZq74XWxhxwnqiQTmRdEbToP3j7x8FwkRUUcbY25WiwU5JI6R2ZxuUREXReEREQhEREIRZ6CgkmkbHE0ue46APEk9A7VgVnZN8EBlOZiOfMTY7GNNgN5BPBZaqo7CPPx4LVS0/byZOHFYsE5M4mgGpe57uqw5rB2X1nwXVfiHQkW5G3aHyX81IEUy+sncblx+FStpIGiwaPlV1h/JuWNL6VzngaTG+2fb7LunuUGItrV/Kr8o+CBFUNlYLCYEkDVnttc7wQeKa4fWukd2cmvIpVX0TY29pHpzCiKy0tU+NwfG5zXDU5psViROiL6FJgbahWNi1lEa+0dXZrtQlGhh+8PdPbq7lNwb6tSoJSjFTHV9MRHLd8Gra6PtbtHZwSWrw0H64fTonVJiRH0TevVWsixU1S2RjXxuDmuFw4aiFlSEi2hT0G+oRERfF9RERCEREQhFG8cMbRSszI7Gd40DoYOufQLexkw82kgLzYvPNY3rO+A1lU7WVb5XufI4ue83JO34JpQUfbHO/uj3SuvrOyGRnePsviaZz3Oc8lznG5JNySelfCIqVTSIiL6hEREIRERCEREQhFb2IlSH0ENtbLxnvDj6EHeqhUhxPxpNJIQ+5hk9oDW09DwPMLBXwOmis3cardQTiGW7tjordRYKOujlYHxPa9p6Wm//AMKzqVIINiqoEEXCKv8AKnUi9Mz3hnPPcbNHkeCluG8YYaVhdK4Z1ubGLZ7j2DoHaqhwxhV9TM+WTW46ANTWjU0dybYZTudJ2p2HulWJVDRH2Q3PstJERUanEREQhSHFLGx1I/Ndd0Djzm9LT129u0dKtmCdr2tcwhzXDOBGog9KoVS/EPGrkXiCU/NPPNJ9x5/tPmk+IUWcdozcb+P9pvh9bkPZv24eH9Kz0RFOqiRERCEXzLKGtLnEBrQSSdQA0kr6UKyk4dzI207DzpOc+3RGNQ3nwC7QQmaQMHFcZ5hDGXngobjRh41c7n6cxvNY3Y3b3nWuQiKxYwMaGt2Cj3vL3FztyiIi9rwiIiELNStjJtI57RtY0OPAkKR4OxUpZrcnhBlz7r4813BzlFkXGRjnd1xHofkLrG9re80H1HwVPxkrH1n/AGh/kvf1Vj6yfyh/kohg/GKpgtyUzwB7pOcz8JuFJ8HZUJBYTxNeOtGc13A3B8Euljrm914PkB+EyikoXd5pHmT+Vs/qrb9Zd+WP8l7+qtv1l35bfiu5g7HmjlsOV5Nx6JRm/wA2rxXejkDhdpBB6QQRxS59XVxmzyR5DomLKSkkF2AHzPVQb9VbPrL/AMtvxXv6q2fWX/lt+KnSLl/6FR/17Doun/wU/wDz7nqoZS5OOTN46ydh2sAHkVvuxVnIscI1VuzNHiNKkiLw6rlcbk+w6L22kiaLAe56qEvyYRuJLqmYk6yQ0niVjlyWx5rs2eQusbAtZa9tF+y6nSL2K+oH+XwvBoKf/n5VByRlri1ws5pLSDrBGghfKmeUfAPJyioYOZKbPt0SW17wOIUMVPBMJow8cVMzxGGQsPBERF2XFEREIVqYhYx8vDyUh+diAFzrczUHd41HcpUqPwJhV1NPHK33TpHWafabwV2U1Q17GvYbte0OB2g6QpfEabspMzdnfKp8Oqe1jyu3b8LIiIlqZL5kkDQSTYAEk7ANJKpHDmEzUVEsp952gbGjQ0cLKzMf8JclRvAPOlIiHcdLvAEb1UqoMJhs0yHjokGKzXcIxw1REROklRERCEREQhbdBgmafP5GNz8wZzg3WAdA71rSxOabOaWkdDgQeBVtYj4CNPTAvFpJTyjtoHut3DxJXaq8HRSi0sbHj7bQfPUkr8UDJC21wE5ZhZfGHXsSqJRWzVZPaN+pj2H92824G4XMlyWxe7PKPvNYfgtDcTgO9x5dFwdhk42sfPqq5WzRYTlhN4pXs+64gcNRU5GStvTUu3Rt/wAlwMccWo6Mwtje9xeHF2fm9BFrADtK6srIJndm03v4Li+knhbncLW8Vt4PylVLLCVrJRttmv4jR4KW4Dx6p6l7Y7PZI7U14Fiddg4f8KpF9wzFjmuabOaQ4EdBGkFeJsPhkBsLHw6LpDiE0ZFzcePVX2i0MBYVFTTxyj3m84bHDQ4cVvqXc0tJadwqdrg4Bw2KIiLyvS1MLYNbUQyRP1Pba+w9Dh3GxVJVtG6KR8bxZzHFp3dPd0q+FX+UvAfsVLBsjkt/I704JthlRkf2Z2d8pTidPnZ2g3b8KAoiKkU4iIiEIrLya4Xz4XwuPOiN2/cd0bjfiFWi7eJuEuRrISTzXnkndztA8c07ljrYe1hI4jUeS2UU3ZTA8DofNXGiIpFVqrXKfXZ08UQOiOPPP3nH4NHFQtdnHKpz66oOx+Z+EBvouMrGkZkhaPD51UfVPzzOPj8aIiItKzIiIhCAX1KeYmYjuzmz1TbAHOZE4aSehzh0DYFysRMMwwTETtZZ9s2VzRdjtl+hpVrNcCAQQQdII1EJLiNVJH/G0WB48/snOHUscn8jje3Dl916iIp9UCIi4GOWMJpIAWW5SR2Y2+oaLl1um3qukcbpHBjdyvEkjY2l7tgtrDuMkNK28jruI5sbfbdu6B2lVLhzDL6qZ0knToa0amtGpoWpUVL5HF8jnOc43LnG5KxqnpKJlPru7n0UvVVrqjTYckREW9YVOsmGFbPlgJ0OHKt+8NDhvFjuViKmMUZi2upiOmQNPc4EHzVzqZxSMNmuOIVNhkhdDY8CiLwnasMldG32pIx3vaPVLACdkyJA3Wda2EqFs0UkT/Ze0t7th3Gx3LBJjBSt11EH5jPQrWkxxohrqY92cfILq2KW92tPouTpYrWc4eqp+rpnRyPY72mOLD3g2WJdjG2silq5ZIDdjs03sRd2aA7X2hcdWMbi5gJFiVHyNDXkA3ARERe14RGusbjWNO9EQhXngmt5WCGTrxtce+2nxuvFxcntXnULAT7D3M8c4f1IoudmSRzeRKs4H542u5gKr8Iy500rutK93FxWuvXHSe9eKzAsLKNJuboiIvq+ItulwPPI3Ojhle3VdrHEcVqK58Va6KSkh5IjmRtY5o1tcBpBHjvWKsqXU7A5outtHTNqHFpNlVX/AE3V/Vp/y3LfoIcJwaImVbR1Qxxb+Eiyt1EpdijnCzmApq3C2tN2vIVaDDWGOpN/47b/ANKwS1+GHaxVD7sVvJqtJFyFc0f6m+i6mhcf9rvVVHJHhR2sV3+76LFV0OEZWNbLFVPDTnDPY4kEix0kXVwougxMjZjVzOGA7vcqT/6bq/q0/wCW5fMmL9U0Eup5wBpJMbvgruWOoqGsa5z3BrWi5c42AHeugxaQnuheDhLAO8VQqLcwzOx9RO6IWY6Vzm6LaCdnRt3rTT5puAUgcLEhSXJ7SZ9a0kXDGOfvtmj+pWbNgmJ/tNJ/jf6FQnJZTc6pk2NbGN5Lj5BWEprEpD25AO1uqpcOjHYAkb36LjS4n0jvahv/AByf5LWfiBQn9iR3SSfFSJFjFRKNnn1Ww08R3YPRRd2TmiPuyDukd6rE7JpSdDpx/G31apai9isnH+ZXg0kB/wAAqMwvStiqJo2ElrJCwF1r2BtpWotnCkmdPM7bK8/zFayrWXyi6kn2zGyIiL2vKIiIQpViphkxQvbf9qXfyt+C8UbhlsN6LDJSNe4uPFbo6tzGho4L4lbZzhscRwNl8rdw5BmVNQ3qzPG7OJHmtJbGm4BWNwsSEREXpeUU8yWVHOqWbQ1/C4PmFA1KcnFRm1ob9JE5u8WcPIrHWtzQOH7pqtdE7LO0/uuitVERSKrkREQhEREIRRzKBNm0Ev2nMZxcD6FSNQ7KfPalib1pgfwtcfULVRtzTsHistW7LA8+CrJERWCkFaOTSmzaNzvpJXHcAGjyKlq5GKVNydFTN2xh573c71XXUbUvzzOPiVY0zckLR4BERFnWhF8Svs1x2AnwX2tPDMubTzu2QvP8pXpouQF5cbAlUc91yTtN+OleLxeq4UQiIiEIiIhC3qCiL2kganW8AfVFMcQ8DiSmc4jXM4bg1o+KJRNXBjy3km0NCXsDua4WP9JmV0h6JGtkG8WPi0qOqwcqNBzYJh0ExHfzm+IdxVfLXRSZ4Gny9FkrY8k7h5+qIiLYsiLqYrVOZW0zv3obudzT5rlr7glzXNcPdcHcDdeHtzNLea9sdlcHclfaL4ikzmtI1EA8dK+1EK2RERCEREQhFX+VSbTTM++/+kfFWAqwynTXqo29WEeLifQJhhrb1A8L/CX4k61OfG3yogvqKPOcGjW4hvE2XyupivTcpWUzf3oce5vOPkqd7srS7kpljczg3mrmp4g1jWjU1obwFlkRFEbq22RFr19cyGJ8khs1jc4/Adp1LmYpYdNVAZHABwlc0gdAvdo/CRwXQRuLC/gFzMjQ8M4ldtcfG6TNoak/uiONm+q7CjuP8tqCX7RY3+YfBe6cXlaPEfK8VBtE4+B+FUaIis1GoiIhCIizUdMZJGMbre8MG82XwmwuV9AvoFbeJNJydDADrc0yH+Ikjwsi7MEIY1rW6mtDR3AWCKKkfneXcyrSNmRgbyC5+MuDPlFLNGPaLc5v326W+Vt6pUhX8qix5wNyFU4tHzcvzjdgJ9pu4+YTfCprExHjqPylGKw3AlHDQ/hR5ERP0hRERCFdeLNTylHTO2wtB7wM0+IXTUYydVGdQtHUkczxzh/UpOoyobklc3xKsqd2eJrvAIiIuC7oiIhCKosfps6vm+yGM4NB8yVbqpPGWbPrKl22Zw3A2Hkm+EtvK4+H5SjFnWiaPH8LmqVZN6bOrc76OJzt5s0eZUVU/wAllN/3Mn3Yx4uPom9c/LA4/uqU0Lc07R+6Kfoij+OeMPyWA5p+dku1nZtfu87KVjjdI4MbuVUySNjaXu2CieUPGLlZOQjPzcZu8jU6TZ3N8+5Z8l1baSeI+80SDvbzT4EcFBib612sTq7kq2A9Dncme5/N87KmlpmtpTE3gPfdTMVS51SJXcT7bK5FEspktqNo60zRwDj6KWqD5U5Pmqdu2Rx4Nt/ckNCL1DE/rTaByrlERVykUREQhFLMnGC+UqjIRzYW3/jdob4Zx3KJq4MS8DfJ6VgcLPk+cftBOpu4W8UvxCbs4SOLtOqYYfD2kwPBuvRd5ERSqqUXDxvwF8qpnNaPnGc9neNbd40cF3EXuN5jcHN3C8SMEjS12xVAkW0HWNCKaZQsWuTf8oiHMeeeB7rz73cfPvULVjBM2Zge1R88LoXljkREXZcVYeSyo5lSzY5rxvBB/pCnarDJlU5tU9vXhPFpB8iVZ6lcRblqD42VThzs1OPC6IiJemCIiIQvHOsCdguqGqZM573dZ5dxJKu/C82ZTzu6sLzwaVRafYQ3R5+35SLF3asH3/C9Vq5OKbNog76SVztws0f0lVUrqxYpeTo6ZuyJpPeecfErtir7RBvMrjhTbyl3ILfqahsbHPeQGtaXEnoAVMYw4adVTvkdcD2WN6rBqHf0ntKlOUbGO5+TRnQ0h0hHSdbWbtZ3KCL5htLkb2rtzt9v7RiVTnd2bdhv9/6ReseQQRrBBHeNIXiJulKvbB9UJYo5Bqexr+IuoJlTl59M3Y17uJaPRd3J7XcpRMb0xOdHu9pvg7wUXynS3qox1YB4ucpujiyVmXldUdZLno83Oyh6IipFOIiLNRUb5ZGRxi73nNA9e5fCQBcr6ASbBd7EbAHyioDnD5qEh7thd7rOOnuCtpc7AGBm0sDI26SNLndZ51n/AN6AuipKtqO3kuNhsqyjp+wjsdzuiIixrYiIiELHU07ZGOY8BzXDNIOogqoMacWnUkttJicbsf2dU/aCuNauEsGxzxujlbdruIPQ4HoIW2jqzTu8DusVZSiob4jZUWi6+MeLclJJZ2mNx5kgGhw2HY7sXIVUx7XtDmm4Klnscxxa4WIXbxLqMyupz1nFn4gR8FcaojB9RmSxP6kjXcHAq7f0pD9NF+Yz4pFi0ZztcOX78p5hUgyOaef78LaRav6Th+mi/MZ8U/ScP00X5jPik+R3JOM7ea2kWr+k4fpovzGfFP0nD9NF+Yz4oyO5Izt5rnY6TZtBUnazN/EQ31VOKzsoWEozRlrJGOLpWizXNJsLnUD2BViqPC2FsJJ4nopzFHB0wA4DqslPDnvY0a3ODeJA9Vb+MuG20dNcWzyOTjbtda1+4DSqsxelY2qgdK4NY2QPJN7C2kau0BbGNWHzVVBdp5NvNjH2dvedfBdKmAzzMB7o1PRc6acQQvI7x0HVcmSQuJc4klxJJOsk6SV8oiYpeiIiEKcZLq60k8R95gkHe02Pg4cFzMocl6946sbG+F/VaGKuEhBVwyONmXLXHY1wsT5HcvMaq5s1ZO9js5hcACNRAaBfwS9sJFWX8CPfQLe6YGkDOIPtqVykRetaSQACSTYAaydiYLAjWkkAC5OgAa77FaeJOKnyZnKSj5941dRvV79vBa2JeJXI2mqB87raw/s+0/a8lM1PYhXZ/wCKPbieaoKCiyfyyb8ByRERJk5RERCEREQhEREIWvXUEc0bo5WhzHawfMbD2qrsaMSpKYl8d3wdb3mdjh6q2V4RtWumq305025LJU0jKga781QS8srNxiyeRy3fTWjfrLD/AKbj2dU+Cr3CGC5YH5kzHMd26j2g6iFS09VHOPpOvLipuelkgP1DTnwWpZLL1FqWVeWSy9RCF4vURCEREQhEREIRERCERFJsAYiT1FnSAxRHTnOHPI+y31K5SSsiGZ5sukcT5TlYLrgUVDJM8MiYXPOoDzOwdqs/FXEllNaSWz59vus7G7T2rsYHwFDTMzYWWvrcdL3d59F0FPVeIOl+lmjfcqhpMPbF9T9T7BERErTREREIRERCEREQhEREIRERCEWCsoo5WlsrGvaehwBH/CzovoJBuF8IBFioNhfJkx1zTSFh6kly3c7WPFQ/CWK9VBflIXZo95nOZxGrerpRMocSmZo7Ue/ql02Gwv1bofb0VAortrsXaab/AFIIydtrO/ELFcKqyaUrvYdKzucHDxF/FMWYrEe8CPdLX4VKO6QfZVeimOE8nwiFxUE98fwcozVYPzDbOvut6rfHURy9wrDJTyRd4LURfccV+ldnBuLPKkfO5t/sX/uXt8jWC7ivDI3PNmhcNFYdJkwjNi+eQ9jWtb53Xao8Q6OP9lnnbK4u8NXgsD8Tgbtc+XVbmYZO7ew8+iqempHyHNjY552MaSfBSfBWTmpksZS2Jv2uc/8ACNA3lWbBTMYLMY1o2NaAPBZVglxV7tGC3umEWFMbq839lw8DYm01NYtZnvHvyWJ3DU3cu4iJU+R0hu43KaMjbGLNFgiIi8L2iIiEIiIhCIiIQv/Z"/>
          <p:cNvSpPr>
            <a:spLocks noChangeAspect="1" noChangeArrowheads="1"/>
          </p:cNvSpPr>
          <p:nvPr/>
        </p:nvSpPr>
        <p:spPr bwMode="auto">
          <a:xfrm>
            <a:off x="307975" y="-1157288"/>
            <a:ext cx="2828925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24" name="Picture 8" descr="http://www.clker.com/cliparts/u/p/k/W/K/3/remove-m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393" y="1384846"/>
            <a:ext cx="1198487" cy="1162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http://www.footprint-solutions.co.uk/wp-content/uploads/2012/11/Slider-A-1000x36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269" y="2926080"/>
            <a:ext cx="1561443" cy="1133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41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Communicate</a:t>
            </a:r>
            <a:r>
              <a:rPr lang="en-US" sz="3600" dirty="0" smtClean="0"/>
              <a:t> - AND I MEAN IT!!!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3136900" y="987280"/>
            <a:ext cx="57023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b="1" i="1" u="sng" dirty="0" smtClean="0">
                <a:solidFill>
                  <a:srgbClr val="FF0000"/>
                </a:solidFill>
              </a:rPr>
              <a:t>Remove</a:t>
            </a:r>
            <a:r>
              <a:rPr lang="en-US" sz="3200" dirty="0" smtClean="0"/>
              <a:t> – Can simply remove it or do without?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b="1" i="1" u="sng" dirty="0" smtClean="0">
                <a:solidFill>
                  <a:srgbClr val="FF0000"/>
                </a:solidFill>
              </a:rPr>
              <a:t>Redact</a:t>
            </a:r>
            <a:r>
              <a:rPr lang="en-US" sz="3200" dirty="0" smtClean="0"/>
              <a:t> – Who should be able to view it?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b="1" i="1" u="sng" dirty="0" smtClean="0">
                <a:solidFill>
                  <a:srgbClr val="FF0000"/>
                </a:solidFill>
              </a:rPr>
              <a:t>Restrict</a:t>
            </a:r>
            <a:r>
              <a:rPr lang="en-US" sz="3200" dirty="0" smtClean="0"/>
              <a:t> – Who should access it? And HOW?</a:t>
            </a:r>
          </a:p>
        </p:txBody>
      </p:sp>
      <p:sp>
        <p:nvSpPr>
          <p:cNvPr id="4" name="AutoShape 4" descr="data:image/jpeg;base64,/9j/4AAQSkZJRgABAQAAAQABAAD/2wCEAAkGBhISEBAUEBEQFRISEBgQFxMQEhAXERUTGBcXFRQSGBQYGyYeFxkjGRQSHy8gJicpLC0sFR4yNTAqNSgrLCkBCQoKDgwOGg8PGiokHx80LDUsLzMuNSkqKi0sKSksLCktKSwpLCo1LC8pLi0sLCopLCktLCw1NCwvLDQsMSwsL//AABEIAN0A5AMBIgACEQEDEQH/xAAbAAEAAgMBAQAAAAAAAAAAAAAABgcDBAUBAv/EAEcQAAEDAgAJCQMICQMFAAAAAAEAAgMEEQUGBxIhMVGBkRMiQVJhcaGxwTJC0RQjU1RicpKTFRdDY4KissLSM6PhFjSU8PH/xAAaAQADAQEBAQAAAAAAAAAAAAAABQYEAwIB/8QAMhEAAQMCBAMHBAIDAQEAAAAAAQACAwQRBRIhMUFR0RMyYYGRobEiccHwI+FCQ1IVFP/aAAwDAQACEQMRAD8AvFERCEREQhEREIRF451hc6hp0qKYcyhwQ3bCOVeNFwbRg9rundxXWKF8pswXXKWZkQu82UsJXEwnjjSQXDpQ5w92PnO8NA3lVlhfGqpqL8pIQ3qM5rOA171yU4hwnjKfIdUnmxXhGPM9FPa7KkdUEA+9K7+1vxXDqsfa1/7UMGyNrR4m5UeRMmUUDNmj5+UufWTv3cfj4W7Phuof7c8x75H24ArUdM463OPeSV8otIaBsFmLidyvQ47SssddI32ZJB917x5FYUX0gHdfASNl1qfGysZ7NRL3OOcP5rrsUeUupb/qNikHcWu4jR4KIouD6aF/eaF3ZUzM7rirPwflLp32ErXxHaec3iNPgpPRYQimbnRSMeNrHA8diolZKeqfG4Oje5rh0tJB4hYJcKjd3Db3C3xYrI3vi/sVfSKs8DZSZWWbUt5RvWbYSD0d4Ke4Kw3DUtzoXh21up7e9usJNPSSwd4ac+CcQVcU3dOvLit9ERZVqRERCEREQhEREIRERCEREQhFzcN4fhpWZ0rtJ9lg0vceweq52NeODKRuayz5yNDeho6zvh0qq66ukme58ri57tZPkB0DsTSjoDN9b9G/KWVleIfoZq74XWxhxwnqiQTmRdEbToP3j7x8FwkRUUcbY25WiwU5JI6R2ZxuUREXReEREQhEREIRZ6CgkmkbHE0ue46APEk9A7VgVnZN8EBlOZiOfMTY7GNNgN5BPBZaqo7CPPx4LVS0/byZOHFYsE5M4mgGpe57uqw5rB2X1nwXVfiHQkW5G3aHyX81IEUy+sncblx+FStpIGiwaPlV1h/JuWNL6VzngaTG+2fb7LunuUGItrV/Kr8o+CBFUNlYLCYEkDVnttc7wQeKa4fWukd2cmvIpVX0TY29pHpzCiKy0tU+NwfG5zXDU5psViROiL6FJgbahWNi1lEa+0dXZrtQlGhh+8PdPbq7lNwb6tSoJSjFTHV9MRHLd8Gra6PtbtHZwSWrw0H64fTonVJiRH0TevVWsixU1S2RjXxuDmuFw4aiFlSEi2hT0G+oRERfF9RERCEREQhFG8cMbRSszI7Gd40DoYOufQLexkw82kgLzYvPNY3rO+A1lU7WVb5XufI4ue83JO34JpQUfbHO/uj3SuvrOyGRnePsviaZz3Oc8lznG5JNySelfCIqVTSIiL6hEREIRERCEREQhFb2IlSH0ENtbLxnvDj6EHeqhUhxPxpNJIQ+5hk9oDW09DwPMLBXwOmis3cardQTiGW7tjordRYKOujlYHxPa9p6Wm//AMKzqVIINiqoEEXCKv8AKnUi9Mz3hnPPcbNHkeCluG8YYaVhdK4Z1ubGLZ7j2DoHaqhwxhV9TM+WTW46ANTWjU0dybYZTudJ2p2HulWJVDRH2Q3PstJERUanEREQhSHFLGx1I/Ndd0Djzm9LT129u0dKtmCdr2tcwhzXDOBGog9KoVS/EPGrkXiCU/NPPNJ9x5/tPmk+IUWcdozcb+P9pvh9bkPZv24eH9Kz0RFOqiRERCEXzLKGtLnEBrQSSdQA0kr6UKyk4dzI207DzpOc+3RGNQ3nwC7QQmaQMHFcZ5hDGXngobjRh41c7n6cxvNY3Y3b3nWuQiKxYwMaGt2Cj3vL3FztyiIi9rwiIiELNStjJtI57RtY0OPAkKR4OxUpZrcnhBlz7r4813BzlFkXGRjnd1xHofkLrG9re80H1HwVPxkrH1n/AGh/kvf1Vj6yfyh/kohg/GKpgtyUzwB7pOcz8JuFJ8HZUJBYTxNeOtGc13A3B8Euljrm914PkB+EyikoXd5pHmT+Vs/qrb9Zd+WP8l7+qtv1l35bfiu5g7HmjlsOV5Nx6JRm/wA2rxXejkDhdpBB6QQRxS59XVxmzyR5DomLKSkkF2AHzPVQb9VbPrL/AMtvxXv6q2fWX/lt+KnSLl/6FR/17Doun/wU/wDz7nqoZS5OOTN46ydh2sAHkVvuxVnIscI1VuzNHiNKkiLw6rlcbk+w6L22kiaLAe56qEvyYRuJLqmYk6yQ0niVjlyWx5rs2eQusbAtZa9tF+y6nSL2K+oH+XwvBoKf/n5VByRlri1ws5pLSDrBGghfKmeUfAPJyioYOZKbPt0SW17wOIUMVPBMJow8cVMzxGGQsPBERF2XFEREIVqYhYx8vDyUh+diAFzrczUHd41HcpUqPwJhV1NPHK33TpHWafabwV2U1Q17GvYbte0OB2g6QpfEabspMzdnfKp8Oqe1jyu3b8LIiIlqZL5kkDQSTYAEk7ANJKpHDmEzUVEsp952gbGjQ0cLKzMf8JclRvAPOlIiHcdLvAEb1UqoMJhs0yHjokGKzXcIxw1REROklRERCEREQhbdBgmafP5GNz8wZzg3WAdA71rSxOabOaWkdDgQeBVtYj4CNPTAvFpJTyjtoHut3DxJXaq8HRSi0sbHj7bQfPUkr8UDJC21wE5ZhZfGHXsSqJRWzVZPaN+pj2H92824G4XMlyWxe7PKPvNYfgtDcTgO9x5dFwdhk42sfPqq5WzRYTlhN4pXs+64gcNRU5GStvTUu3Rt/wAlwMccWo6Mwtje9xeHF2fm9BFrADtK6srIJndm03v4Li+knhbncLW8Vt4PylVLLCVrJRttmv4jR4KW4Dx6p6l7Y7PZI7U14Fiddg4f8KpF9wzFjmuabOaQ4EdBGkFeJsPhkBsLHw6LpDiE0ZFzcePVX2i0MBYVFTTxyj3m84bHDQ4cVvqXc0tJadwqdrg4Bw2KIiLyvS1MLYNbUQyRP1Pba+w9Dh3GxVJVtG6KR8bxZzHFp3dPd0q+FX+UvAfsVLBsjkt/I704JthlRkf2Z2d8pTidPnZ2g3b8KAoiKkU4iIiEIrLya4Xz4XwuPOiN2/cd0bjfiFWi7eJuEuRrISTzXnkndztA8c07ljrYe1hI4jUeS2UU3ZTA8DofNXGiIpFVqrXKfXZ08UQOiOPPP3nH4NHFQtdnHKpz66oOx+Z+EBvouMrGkZkhaPD51UfVPzzOPj8aIiItKzIiIhCAX1KeYmYjuzmz1TbAHOZE4aSehzh0DYFysRMMwwTETtZZ9s2VzRdjtl+hpVrNcCAQQQdII1EJLiNVJH/G0WB48/snOHUscn8jje3Dl916iIp9UCIi4GOWMJpIAWW5SR2Y2+oaLl1um3qukcbpHBjdyvEkjY2l7tgtrDuMkNK28jruI5sbfbdu6B2lVLhzDL6qZ0knToa0amtGpoWpUVL5HF8jnOc43LnG5KxqnpKJlPru7n0UvVVrqjTYckREW9YVOsmGFbPlgJ0OHKt+8NDhvFjuViKmMUZi2upiOmQNPc4EHzVzqZxSMNmuOIVNhkhdDY8CiLwnasMldG32pIx3vaPVLACdkyJA3Wda2EqFs0UkT/Ze0t7th3Gx3LBJjBSt11EH5jPQrWkxxohrqY92cfILq2KW92tPouTpYrWc4eqp+rpnRyPY72mOLD3g2WJdjG2silq5ZIDdjs03sRd2aA7X2hcdWMbi5gJFiVHyNDXkA3ARERe14RGusbjWNO9EQhXngmt5WCGTrxtce+2nxuvFxcntXnULAT7D3M8c4f1IoudmSRzeRKs4H542u5gKr8Iy500rutK93FxWuvXHSe9eKzAsLKNJuboiIvq+ItulwPPI3Ojhle3VdrHEcVqK58Va6KSkh5IjmRtY5o1tcBpBHjvWKsqXU7A5outtHTNqHFpNlVX/AE3V/Vp/y3LfoIcJwaImVbR1Qxxb+Eiyt1EpdijnCzmApq3C2tN2vIVaDDWGOpN/47b/ANKwS1+GHaxVD7sVvJqtJFyFc0f6m+i6mhcf9rvVVHJHhR2sV3+76LFV0OEZWNbLFVPDTnDPY4kEix0kXVwougxMjZjVzOGA7vcqT/6bq/q0/wCW5fMmL9U0Eup5wBpJMbvgruWOoqGsa5z3BrWi5c42AHeugxaQnuheDhLAO8VQqLcwzOx9RO6IWY6Vzm6LaCdnRt3rTT5puAUgcLEhSXJ7SZ9a0kXDGOfvtmj+pWbNgmJ/tNJ/jf6FQnJZTc6pk2NbGN5Lj5BWEprEpD25AO1uqpcOjHYAkb36LjS4n0jvahv/AByf5LWfiBQn9iR3SSfFSJFjFRKNnn1Ww08R3YPRRd2TmiPuyDukd6rE7JpSdDpx/G31apai9isnH+ZXg0kB/wAAqMwvStiqJo2ElrJCwF1r2BtpWotnCkmdPM7bK8/zFayrWXyi6kn2zGyIiL2vKIiIQpViphkxQvbf9qXfyt+C8UbhlsN6LDJSNe4uPFbo6tzGho4L4lbZzhscRwNl8rdw5BmVNQ3qzPG7OJHmtJbGm4BWNwsSEREXpeUU8yWVHOqWbQ1/C4PmFA1KcnFRm1ob9JE5u8WcPIrHWtzQOH7pqtdE7LO0/uuitVERSKrkREQhEREIRRzKBNm0Ev2nMZxcD6FSNQ7KfPalib1pgfwtcfULVRtzTsHistW7LA8+CrJERWCkFaOTSmzaNzvpJXHcAGjyKlq5GKVNydFTN2xh573c71XXUbUvzzOPiVY0zckLR4BERFnWhF8Svs1x2AnwX2tPDMubTzu2QvP8pXpouQF5cbAlUc91yTtN+OleLxeq4UQiIiEIiIhC3qCiL2kganW8AfVFMcQ8DiSmc4jXM4bg1o+KJRNXBjy3km0NCXsDua4WP9JmV0h6JGtkG8WPi0qOqwcqNBzYJh0ExHfzm+IdxVfLXRSZ4Gny9FkrY8k7h5+qIiLYsiLqYrVOZW0zv3obudzT5rlr7glzXNcPdcHcDdeHtzNLea9sdlcHclfaL4ikzmtI1EA8dK+1EK2RERCEREQhFX+VSbTTM++/+kfFWAqwynTXqo29WEeLifQJhhrb1A8L/CX4k61OfG3yogvqKPOcGjW4hvE2XyupivTcpWUzf3oce5vOPkqd7srS7kpljczg3mrmp4g1jWjU1obwFlkRFEbq22RFr19cyGJ8khs1jc4/Adp1LmYpYdNVAZHABwlc0gdAvdo/CRwXQRuLC/gFzMjQ8M4ldtcfG6TNoak/uiONm+q7CjuP8tqCX7RY3+YfBe6cXlaPEfK8VBtE4+B+FUaIis1GoiIhCIizUdMZJGMbre8MG82XwmwuV9AvoFbeJNJydDADrc0yH+Ikjwsi7MEIY1rW6mtDR3AWCKKkfneXcyrSNmRgbyC5+MuDPlFLNGPaLc5v326W+Vt6pUhX8qix5wNyFU4tHzcvzjdgJ9pu4+YTfCprExHjqPylGKw3AlHDQ/hR5ERP0hRERCFdeLNTylHTO2wtB7wM0+IXTUYydVGdQtHUkczxzh/UpOoyobklc3xKsqd2eJrvAIiIuC7oiIhCKosfps6vm+yGM4NB8yVbqpPGWbPrKl22Zw3A2Hkm+EtvK4+H5SjFnWiaPH8LmqVZN6bOrc76OJzt5s0eZUVU/wAllN/3Mn3Yx4uPom9c/LA4/uqU0Lc07R+6Kfoij+OeMPyWA5p+dku1nZtfu87KVjjdI4MbuVUySNjaXu2CieUPGLlZOQjPzcZu8jU6TZ3N8+5Z8l1baSeI+80SDvbzT4EcFBib612sTq7kq2A9Dncme5/N87KmlpmtpTE3gPfdTMVS51SJXcT7bK5FEspktqNo60zRwDj6KWqD5U5Pmqdu2Rx4Nt/ckNCL1DE/rTaByrlERVykUREQhFLMnGC+UqjIRzYW3/jdob4Zx3KJq4MS8DfJ6VgcLPk+cftBOpu4W8UvxCbs4SOLtOqYYfD2kwPBuvRd5ERSqqUXDxvwF8qpnNaPnGc9neNbd40cF3EXuN5jcHN3C8SMEjS12xVAkW0HWNCKaZQsWuTf8oiHMeeeB7rz73cfPvULVjBM2Zge1R88LoXljkREXZcVYeSyo5lSzY5rxvBB/pCnarDJlU5tU9vXhPFpB8iVZ6lcRblqD42VThzs1OPC6IiJemCIiIQvHOsCdguqGqZM573dZ5dxJKu/C82ZTzu6sLzwaVRafYQ3R5+35SLF3asH3/C9Vq5OKbNog76SVztws0f0lVUrqxYpeTo6ZuyJpPeecfErtir7RBvMrjhTbyl3ILfqahsbHPeQGtaXEnoAVMYw4adVTvkdcD2WN6rBqHf0ntKlOUbGO5+TRnQ0h0hHSdbWbtZ3KCL5htLkb2rtzt9v7RiVTnd2bdhv9/6ReseQQRrBBHeNIXiJulKvbB9UJYo5Bqexr+IuoJlTl59M3Y17uJaPRd3J7XcpRMb0xOdHu9pvg7wUXynS3qox1YB4ucpujiyVmXldUdZLno83Oyh6IipFOIiLNRUb5ZGRxi73nNA9e5fCQBcr6ASbBd7EbAHyioDnD5qEh7thd7rOOnuCtpc7AGBm0sDI26SNLndZ51n/AN6AuipKtqO3kuNhsqyjp+wjsdzuiIixrYiIiELHU07ZGOY8BzXDNIOogqoMacWnUkttJicbsf2dU/aCuNauEsGxzxujlbdruIPQ4HoIW2jqzTu8DusVZSiob4jZUWi6+MeLclJJZ2mNx5kgGhw2HY7sXIVUx7XtDmm4Klnscxxa4WIXbxLqMyupz1nFn4gR8FcaojB9RmSxP6kjXcHAq7f0pD9NF+Yz4pFi0ZztcOX78p5hUgyOaef78LaRav6Th+mi/MZ8U/ScP00X5jPik+R3JOM7ea2kWr+k4fpovzGfFP0nD9NF+Yz4oyO5Izt5rnY6TZtBUnazN/EQ31VOKzsoWEozRlrJGOLpWizXNJsLnUD2BViqPC2FsJJ4nopzFHB0wA4DqslPDnvY0a3ODeJA9Vb+MuG20dNcWzyOTjbtda1+4DSqsxelY2qgdK4NY2QPJN7C2kau0BbGNWHzVVBdp5NvNjH2dvedfBdKmAzzMB7o1PRc6acQQvI7x0HVcmSQuJc4klxJJOsk6SV8oiYpeiIiEKcZLq60k8R95gkHe02Pg4cFzMocl6946sbG+F/VaGKuEhBVwyONmXLXHY1wsT5HcvMaq5s1ZO9js5hcACNRAaBfwS9sJFWX8CPfQLe6YGkDOIPtqVykRetaSQACSTYAaydiYLAjWkkAC5OgAa77FaeJOKnyZnKSj5941dRvV79vBa2JeJXI2mqB87raw/s+0/a8lM1PYhXZ/wCKPbieaoKCiyfyyb8ByRERJk5RERCEREQhEREIWvXUEc0bo5WhzHawfMbD2qrsaMSpKYl8d3wdb3mdjh6q2V4RtWumq305025LJU0jKga781QS8srNxiyeRy3fTWjfrLD/AKbj2dU+Cr3CGC5YH5kzHMd26j2g6iFS09VHOPpOvLipuelkgP1DTnwWpZLL1FqWVeWSy9RCF4vURCEREQhEREIRERCERFJsAYiT1FnSAxRHTnOHPI+y31K5SSsiGZ5sukcT5TlYLrgUVDJM8MiYXPOoDzOwdqs/FXEllNaSWz59vus7G7T2rsYHwFDTMzYWWvrcdL3d59F0FPVeIOl+lmjfcqhpMPbF9T9T7BERErTREREIRERCEREQhEREIRERCEWCsoo5WlsrGvaehwBH/CzovoJBuF8IBFioNhfJkx1zTSFh6kly3c7WPFQ/CWK9VBflIXZo95nOZxGrerpRMocSmZo7Ue/ql02Gwv1bofb0VAortrsXaab/AFIIydtrO/ELFcKqyaUrvYdKzucHDxF/FMWYrEe8CPdLX4VKO6QfZVeimOE8nwiFxUE98fwcozVYPzDbOvut6rfHURy9wrDJTyRd4LURfccV+ldnBuLPKkfO5t/sX/uXt8jWC7ivDI3PNmhcNFYdJkwjNi+eQ9jWtb53Xao8Q6OP9lnnbK4u8NXgsD8Tgbtc+XVbmYZO7ew8+iqempHyHNjY552MaSfBSfBWTmpksZS2Jv2uc/8ACNA3lWbBTMYLMY1o2NaAPBZVglxV7tGC3umEWFMbq839lw8DYm01NYtZnvHvyWJ3DU3cu4iJU+R0hu43KaMjbGLNFgiIi8L2iIiEIiIhCIiIQv/Z"/>
          <p:cNvSpPr>
            <a:spLocks noChangeAspect="1" noChangeArrowheads="1"/>
          </p:cNvSpPr>
          <p:nvPr/>
        </p:nvSpPr>
        <p:spPr bwMode="auto">
          <a:xfrm>
            <a:off x="155575" y="-1309688"/>
            <a:ext cx="2828925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data:image/jpeg;base64,/9j/4AAQSkZJRgABAQAAAQABAAD/2wCEAAkGBhISEBAUEBEQFRISEBgQFxMQEhAXERUTGBcXFRQSGBQYGyYeFxkjGRQSHy8gJicpLC0sFR4yNTAqNSgrLCkBCQoKDgwOGg8PGiokHx80LDUsLzMuNSkqKi0sKSksLCktKSwpLCo1LC8pLi0sLCopLCktLCw1NCwvLDQsMSwsL//AABEIAN0A5AMBIgACEQEDEQH/xAAbAAEAAgMBAQAAAAAAAAAAAAAABgcDBAUBAv/EAEcQAAEDAgAJCQMICQMFAAAAAAEAAgMEEQUGBxIhMVGBkRMiQVJhcaGxwTJC0RQjU1RicpKTFRdDY4KissLSM6PhFjSU8PH/xAAaAQADAQEBAQAAAAAAAAAAAAAABQYEAwIB/8QAMhEAAQMCBAMHBAIDAQEAAAAAAQACAwQRBRIhMUFR0RMyYYGRobEiccHwI+FCQ1IVFP/aAAwDAQACEQMRAD8AvFERCEREQhEREIRF451hc6hp0qKYcyhwQ3bCOVeNFwbRg9rundxXWKF8pswXXKWZkQu82UsJXEwnjjSQXDpQ5w92PnO8NA3lVlhfGqpqL8pIQ3qM5rOA171yU4hwnjKfIdUnmxXhGPM9FPa7KkdUEA+9K7+1vxXDqsfa1/7UMGyNrR4m5UeRMmUUDNmj5+UufWTv3cfj4W7Phuof7c8x75H24ArUdM463OPeSV8otIaBsFmLidyvQ47SssddI32ZJB917x5FYUX0gHdfASNl1qfGysZ7NRL3OOcP5rrsUeUupb/qNikHcWu4jR4KIouD6aF/eaF3ZUzM7rirPwflLp32ErXxHaec3iNPgpPRYQimbnRSMeNrHA8diolZKeqfG4Oje5rh0tJB4hYJcKjd3Db3C3xYrI3vi/sVfSKs8DZSZWWbUt5RvWbYSD0d4Ke4Kw3DUtzoXh21up7e9usJNPSSwd4ac+CcQVcU3dOvLit9ERZVqRERCEREQhEREIRERCEREQhFzcN4fhpWZ0rtJ9lg0vceweq52NeODKRuayz5yNDeho6zvh0qq66ukme58ri57tZPkB0DsTSjoDN9b9G/KWVleIfoZq74XWxhxwnqiQTmRdEbToP3j7x8FwkRUUcbY25WiwU5JI6R2ZxuUREXReEREQhEREIRZ6CgkmkbHE0ue46APEk9A7VgVnZN8EBlOZiOfMTY7GNNgN5BPBZaqo7CPPx4LVS0/byZOHFYsE5M4mgGpe57uqw5rB2X1nwXVfiHQkW5G3aHyX81IEUy+sncblx+FStpIGiwaPlV1h/JuWNL6VzngaTG+2fb7LunuUGItrV/Kr8o+CBFUNlYLCYEkDVnttc7wQeKa4fWukd2cmvIpVX0TY29pHpzCiKy0tU+NwfG5zXDU5psViROiL6FJgbahWNi1lEa+0dXZrtQlGhh+8PdPbq7lNwb6tSoJSjFTHV9MRHLd8Gra6PtbtHZwSWrw0H64fTonVJiRH0TevVWsixU1S2RjXxuDmuFw4aiFlSEi2hT0G+oRERfF9RERCEREQhFG8cMbRSszI7Gd40DoYOufQLexkw82kgLzYvPNY3rO+A1lU7WVb5XufI4ue83JO34JpQUfbHO/uj3SuvrOyGRnePsviaZz3Oc8lznG5JNySelfCIqVTSIiL6hEREIRERCEREQhFb2IlSH0ENtbLxnvDj6EHeqhUhxPxpNJIQ+5hk9oDW09DwPMLBXwOmis3cardQTiGW7tjordRYKOujlYHxPa9p6Wm//AMKzqVIINiqoEEXCKv8AKnUi9Mz3hnPPcbNHkeCluG8YYaVhdK4Z1ubGLZ7j2DoHaqhwxhV9TM+WTW46ANTWjU0dybYZTudJ2p2HulWJVDRH2Q3PstJERUanEREQhSHFLGx1I/Ndd0Djzm9LT129u0dKtmCdr2tcwhzXDOBGog9KoVS/EPGrkXiCU/NPPNJ9x5/tPmk+IUWcdozcb+P9pvh9bkPZv24eH9Kz0RFOqiRERCEXzLKGtLnEBrQSSdQA0kr6UKyk4dzI207DzpOc+3RGNQ3nwC7QQmaQMHFcZ5hDGXngobjRh41c7n6cxvNY3Y3b3nWuQiKxYwMaGt2Cj3vL3FztyiIi9rwiIiELNStjJtI57RtY0OPAkKR4OxUpZrcnhBlz7r4813BzlFkXGRjnd1xHofkLrG9re80H1HwVPxkrH1n/AGh/kvf1Vj6yfyh/kohg/GKpgtyUzwB7pOcz8JuFJ8HZUJBYTxNeOtGc13A3B8Euljrm914PkB+EyikoXd5pHmT+Vs/qrb9Zd+WP8l7+qtv1l35bfiu5g7HmjlsOV5Nx6JRm/wA2rxXejkDhdpBB6QQRxS59XVxmzyR5DomLKSkkF2AHzPVQb9VbPrL/AMtvxXv6q2fWX/lt+KnSLl/6FR/17Doun/wU/wDz7nqoZS5OOTN46ydh2sAHkVvuxVnIscI1VuzNHiNKkiLw6rlcbk+w6L22kiaLAe56qEvyYRuJLqmYk6yQ0niVjlyWx5rs2eQusbAtZa9tF+y6nSL2K+oH+XwvBoKf/n5VByRlri1ws5pLSDrBGghfKmeUfAPJyioYOZKbPt0SW17wOIUMVPBMJow8cVMzxGGQsPBERF2XFEREIVqYhYx8vDyUh+diAFzrczUHd41HcpUqPwJhV1NPHK33TpHWafabwV2U1Q17GvYbte0OB2g6QpfEabspMzdnfKp8Oqe1jyu3b8LIiIlqZL5kkDQSTYAEk7ANJKpHDmEzUVEsp952gbGjQ0cLKzMf8JclRvAPOlIiHcdLvAEb1UqoMJhs0yHjokGKzXcIxw1REROklRERCEREQhbdBgmafP5GNz8wZzg3WAdA71rSxOabOaWkdDgQeBVtYj4CNPTAvFpJTyjtoHut3DxJXaq8HRSi0sbHj7bQfPUkr8UDJC21wE5ZhZfGHXsSqJRWzVZPaN+pj2H92824G4XMlyWxe7PKPvNYfgtDcTgO9x5dFwdhk42sfPqq5WzRYTlhN4pXs+64gcNRU5GStvTUu3Rt/wAlwMccWo6Mwtje9xeHF2fm9BFrADtK6srIJndm03v4Li+knhbncLW8Vt4PylVLLCVrJRttmv4jR4KW4Dx6p6l7Y7PZI7U14Fiddg4f8KpF9wzFjmuabOaQ4EdBGkFeJsPhkBsLHw6LpDiE0ZFzcePVX2i0MBYVFTTxyj3m84bHDQ4cVvqXc0tJadwqdrg4Bw2KIiLyvS1MLYNbUQyRP1Pba+w9Dh3GxVJVtG6KR8bxZzHFp3dPd0q+FX+UvAfsVLBsjkt/I704JthlRkf2Z2d8pTidPnZ2g3b8KAoiKkU4iIiEIrLya4Xz4XwuPOiN2/cd0bjfiFWi7eJuEuRrISTzXnkndztA8c07ljrYe1hI4jUeS2UU3ZTA8DofNXGiIpFVqrXKfXZ08UQOiOPPP3nH4NHFQtdnHKpz66oOx+Z+EBvouMrGkZkhaPD51UfVPzzOPj8aIiItKzIiIhCAX1KeYmYjuzmz1TbAHOZE4aSehzh0DYFysRMMwwTETtZZ9s2VzRdjtl+hpVrNcCAQQQdII1EJLiNVJH/G0WB48/snOHUscn8jje3Dl916iIp9UCIi4GOWMJpIAWW5SR2Y2+oaLl1um3qukcbpHBjdyvEkjY2l7tgtrDuMkNK28jruI5sbfbdu6B2lVLhzDL6qZ0knToa0amtGpoWpUVL5HF8jnOc43LnG5KxqnpKJlPru7n0UvVVrqjTYckREW9YVOsmGFbPlgJ0OHKt+8NDhvFjuViKmMUZi2upiOmQNPc4EHzVzqZxSMNmuOIVNhkhdDY8CiLwnasMldG32pIx3vaPVLACdkyJA3Wda2EqFs0UkT/Ze0t7th3Gx3LBJjBSt11EH5jPQrWkxxohrqY92cfILq2KW92tPouTpYrWc4eqp+rpnRyPY72mOLD3g2WJdjG2silq5ZIDdjs03sRd2aA7X2hcdWMbi5gJFiVHyNDXkA3ARERe14RGusbjWNO9EQhXngmt5WCGTrxtce+2nxuvFxcntXnULAT7D3M8c4f1IoudmSRzeRKs4H542u5gKr8Iy500rutK93FxWuvXHSe9eKzAsLKNJuboiIvq+ItulwPPI3Ojhle3VdrHEcVqK58Va6KSkh5IjmRtY5o1tcBpBHjvWKsqXU7A5outtHTNqHFpNlVX/AE3V/Vp/y3LfoIcJwaImVbR1Qxxb+Eiyt1EpdijnCzmApq3C2tN2vIVaDDWGOpN/47b/ANKwS1+GHaxVD7sVvJqtJFyFc0f6m+i6mhcf9rvVVHJHhR2sV3+76LFV0OEZWNbLFVPDTnDPY4kEix0kXVwougxMjZjVzOGA7vcqT/6bq/q0/wCW5fMmL9U0Eup5wBpJMbvgruWOoqGsa5z3BrWi5c42AHeugxaQnuheDhLAO8VQqLcwzOx9RO6IWY6Vzm6LaCdnRt3rTT5puAUgcLEhSXJ7SZ9a0kXDGOfvtmj+pWbNgmJ/tNJ/jf6FQnJZTc6pk2NbGN5Lj5BWEprEpD25AO1uqpcOjHYAkb36LjS4n0jvahv/AByf5LWfiBQn9iR3SSfFSJFjFRKNnn1Ww08R3YPRRd2TmiPuyDukd6rE7JpSdDpx/G31apai9isnH+ZXg0kB/wAAqMwvStiqJo2ElrJCwF1r2BtpWotnCkmdPM7bK8/zFayrWXyi6kn2zGyIiL2vKIiIQpViphkxQvbf9qXfyt+C8UbhlsN6LDJSNe4uPFbo6tzGho4L4lbZzhscRwNl8rdw5BmVNQ3qzPG7OJHmtJbGm4BWNwsSEREXpeUU8yWVHOqWbQ1/C4PmFA1KcnFRm1ob9JE5u8WcPIrHWtzQOH7pqtdE7LO0/uuitVERSKrkREQhEREIRRzKBNm0Ev2nMZxcD6FSNQ7KfPalib1pgfwtcfULVRtzTsHistW7LA8+CrJERWCkFaOTSmzaNzvpJXHcAGjyKlq5GKVNydFTN2xh573c71XXUbUvzzOPiVY0zckLR4BERFnWhF8Svs1x2AnwX2tPDMubTzu2QvP8pXpouQF5cbAlUc91yTtN+OleLxeq4UQiIiEIiIhC3qCiL2kganW8AfVFMcQ8DiSmc4jXM4bg1o+KJRNXBjy3km0NCXsDua4WP9JmV0h6JGtkG8WPi0qOqwcqNBzYJh0ExHfzm+IdxVfLXRSZ4Gny9FkrY8k7h5+qIiLYsiLqYrVOZW0zv3obudzT5rlr7glzXNcPdcHcDdeHtzNLea9sdlcHclfaL4ikzmtI1EA8dK+1EK2RERCEREQhFX+VSbTTM++/+kfFWAqwynTXqo29WEeLifQJhhrb1A8L/CX4k61OfG3yogvqKPOcGjW4hvE2XyupivTcpWUzf3oce5vOPkqd7srS7kpljczg3mrmp4g1jWjU1obwFlkRFEbq22RFr19cyGJ8khs1jc4/Adp1LmYpYdNVAZHABwlc0gdAvdo/CRwXQRuLC/gFzMjQ8M4ldtcfG6TNoak/uiONm+q7CjuP8tqCX7RY3+YfBe6cXlaPEfK8VBtE4+B+FUaIis1GoiIhCIizUdMZJGMbre8MG82XwmwuV9AvoFbeJNJydDADrc0yH+Ikjwsi7MEIY1rW6mtDR3AWCKKkfneXcyrSNmRgbyC5+MuDPlFLNGPaLc5v326W+Vt6pUhX8qix5wNyFU4tHzcvzjdgJ9pu4+YTfCprExHjqPylGKw3AlHDQ/hR5ERP0hRERCFdeLNTylHTO2wtB7wM0+IXTUYydVGdQtHUkczxzh/UpOoyobklc3xKsqd2eJrvAIiIuC7oiIhCKosfps6vm+yGM4NB8yVbqpPGWbPrKl22Zw3A2Hkm+EtvK4+H5SjFnWiaPH8LmqVZN6bOrc76OJzt5s0eZUVU/wAllN/3Mn3Yx4uPom9c/LA4/uqU0Lc07R+6Kfoij+OeMPyWA5p+dku1nZtfu87KVjjdI4MbuVUySNjaXu2CieUPGLlZOQjPzcZu8jU6TZ3N8+5Z8l1baSeI+80SDvbzT4EcFBib612sTq7kq2A9Dncme5/N87KmlpmtpTE3gPfdTMVS51SJXcT7bK5FEspktqNo60zRwDj6KWqD5U5Pmqdu2Rx4Nt/ckNCL1DE/rTaByrlERVykUREQhFLMnGC+UqjIRzYW3/jdob4Zx3KJq4MS8DfJ6VgcLPk+cftBOpu4W8UvxCbs4SOLtOqYYfD2kwPBuvRd5ERSqqUXDxvwF8qpnNaPnGc9neNbd40cF3EXuN5jcHN3C8SMEjS12xVAkW0HWNCKaZQsWuTf8oiHMeeeB7rz73cfPvULVjBM2Zge1R88LoXljkREXZcVYeSyo5lSzY5rxvBB/pCnarDJlU5tU9vXhPFpB8iVZ6lcRblqD42VThzs1OPC6IiJemCIiIQvHOsCdguqGqZM573dZ5dxJKu/C82ZTzu6sLzwaVRafYQ3R5+35SLF3asH3/C9Vq5OKbNog76SVztws0f0lVUrqxYpeTo6ZuyJpPeecfErtir7RBvMrjhTbyl3ILfqahsbHPeQGtaXEnoAVMYw4adVTvkdcD2WN6rBqHf0ntKlOUbGO5+TRnQ0h0hHSdbWbtZ3KCL5htLkb2rtzt9v7RiVTnd2bdhv9/6ReseQQRrBBHeNIXiJulKvbB9UJYo5Bqexr+IuoJlTl59M3Y17uJaPRd3J7XcpRMb0xOdHu9pvg7wUXynS3qox1YB4ucpujiyVmXldUdZLno83Oyh6IipFOIiLNRUb5ZGRxi73nNA9e5fCQBcr6ASbBd7EbAHyioDnD5qEh7thd7rOOnuCtpc7AGBm0sDI26SNLndZ51n/AN6AuipKtqO3kuNhsqyjp+wjsdzuiIixrYiIiELHU07ZGOY8BzXDNIOogqoMacWnUkttJicbsf2dU/aCuNauEsGxzxujlbdruIPQ4HoIW2jqzTu8DusVZSiob4jZUWi6+MeLclJJZ2mNx5kgGhw2HY7sXIVUx7XtDmm4Klnscxxa4WIXbxLqMyupz1nFn4gR8FcaojB9RmSxP6kjXcHAq7f0pD9NF+Yz4pFi0ZztcOX78p5hUgyOaef78LaRav6Th+mi/MZ8U/ScP00X5jPik+R3JOM7ea2kWr+k4fpovzGfFP0nD9NF+Yz4oyO5Izt5rnY6TZtBUnazN/EQ31VOKzsoWEozRlrJGOLpWizXNJsLnUD2BViqPC2FsJJ4nopzFHB0wA4DqslPDnvY0a3ODeJA9Vb+MuG20dNcWzyOTjbtda1+4DSqsxelY2qgdK4NY2QPJN7C2kau0BbGNWHzVVBdp5NvNjH2dvedfBdKmAzzMB7o1PRc6acQQvI7x0HVcmSQuJc4klxJJOsk6SV8oiYpeiIiEKcZLq60k8R95gkHe02Pg4cFzMocl6946sbG+F/VaGKuEhBVwyONmXLXHY1wsT5HcvMaq5s1ZO9js5hcACNRAaBfwS9sJFWX8CPfQLe6YGkDOIPtqVykRetaSQACSTYAaydiYLAjWkkAC5OgAa77FaeJOKnyZnKSj5941dRvV79vBa2JeJXI2mqB87raw/s+0/a8lM1PYhXZ/wCKPbieaoKCiyfyyb8ByRERJk5RERCEREQhEREIWvXUEc0bo5WhzHawfMbD2qrsaMSpKYl8d3wdb3mdjh6q2V4RtWumq305025LJU0jKga781QS8srNxiyeRy3fTWjfrLD/AKbj2dU+Cr3CGC5YH5kzHMd26j2g6iFS09VHOPpOvLipuelkgP1DTnwWpZLL1FqWVeWSy9RCF4vURCEREQhEREIRERCERFJsAYiT1FnSAxRHTnOHPI+y31K5SSsiGZ5sukcT5TlYLrgUVDJM8MiYXPOoDzOwdqs/FXEllNaSWz59vus7G7T2rsYHwFDTMzYWWvrcdL3d59F0FPVeIOl+lmjfcqhpMPbF9T9T7BERErTREREIRERCEREQhEREIRERCEWCsoo5WlsrGvaehwBH/CzovoJBuF8IBFioNhfJkx1zTSFh6kly3c7WPFQ/CWK9VBflIXZo95nOZxGrerpRMocSmZo7Ue/ql02Gwv1bofb0VAortrsXaab/AFIIydtrO/ELFcKqyaUrvYdKzucHDxF/FMWYrEe8CPdLX4VKO6QfZVeimOE8nwiFxUE98fwcozVYPzDbOvut6rfHURy9wrDJTyRd4LURfccV+ldnBuLPKkfO5t/sX/uXt8jWC7ivDI3PNmhcNFYdJkwjNi+eQ9jWtb53Xao8Q6OP9lnnbK4u8NXgsD8Tgbtc+XVbmYZO7ew8+iqempHyHNjY552MaSfBSfBWTmpksZS2Jv2uc/8ACNA3lWbBTMYLMY1o2NaAPBZVglxV7tGC3umEWFMbq839lw8DYm01NYtZnvHvyWJ3DU3cu4iJU+R0hu43KaMjbGLNFgiIi8L2iIiEIiIhCIiIQv/Z"/>
          <p:cNvSpPr>
            <a:spLocks noChangeAspect="1" noChangeArrowheads="1"/>
          </p:cNvSpPr>
          <p:nvPr/>
        </p:nvSpPr>
        <p:spPr bwMode="auto">
          <a:xfrm>
            <a:off x="307975" y="-1157288"/>
            <a:ext cx="2828925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4" descr="http://www.sctax.org/NR/images/DOR/newdorlogo5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231" y="4251960"/>
            <a:ext cx="2375441" cy="159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i.tfcdn.com/img2/QwHKYEMAY1JYxcmQnliUkprHkFFSUmClr19eXq6XnZqaBxFNLdJLztcrzdbPzE3XL9A3tLCw0DU0NzfTzUksSk_VyypIBwA*/fvUG-v8A.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212" y="960120"/>
            <a:ext cx="2697480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43056" y="4573919"/>
            <a:ext cx="524374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Examine a “Fountain” effect.</a:t>
            </a:r>
          </a:p>
          <a:p>
            <a:r>
              <a:rPr lang="en-US" sz="2800" dirty="0"/>
              <a:t>What are some consequences?</a:t>
            </a:r>
          </a:p>
        </p:txBody>
      </p:sp>
    </p:spTree>
    <p:extLst>
      <p:ext uri="{BB962C8B-B14F-4D97-AF65-F5344CB8AC3E}">
        <p14:creationId xmlns:p14="http://schemas.microsoft.com/office/powerpoint/2010/main" val="53407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274638"/>
            <a:ext cx="8630672" cy="11430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Communicate</a:t>
            </a:r>
            <a:r>
              <a:rPr lang="en-US" sz="3200" dirty="0" smtClean="0"/>
              <a:t> – How to Comply With Data Retention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320041" y="1783080"/>
            <a:ext cx="534923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 smtClean="0"/>
              <a:t>Bring Strategies for Storage solutions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 smtClean="0"/>
              <a:t>Being a GOOD Steward – Disposing of Data Properly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 smtClean="0"/>
              <a:t>Know your Retention times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 smtClean="0"/>
              <a:t>Treat E-records like paper records</a:t>
            </a:r>
          </a:p>
        </p:txBody>
      </p:sp>
      <p:pic>
        <p:nvPicPr>
          <p:cNvPr id="1026" name="Picture 2" descr="http://www.data-space.co.uk/wp-content/imagescaler/6e438d4b7c382211e234632129d2689d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49240" y="3674838"/>
            <a:ext cx="3510032" cy="2085881"/>
          </a:xfrm>
          <a:prstGeom prst="rect">
            <a:avLst/>
          </a:prstGeom>
          <a:noFill/>
        </p:spPr>
      </p:pic>
      <p:pic>
        <p:nvPicPr>
          <p:cNvPr id="5" name="Picture 2" descr="http://cdn.ttgtmedia.com/rms/computerweekly/Cloud-Security-Thinkstock-290x230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040" y="1487551"/>
            <a:ext cx="2194559" cy="1740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886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Playing the Wrong Game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" y="1600200"/>
            <a:ext cx="4754880" cy="4525963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 smtClean="0"/>
              <a:t>Prioritize initiatives</a:t>
            </a:r>
          </a:p>
          <a:p>
            <a:pPr>
              <a:spcBef>
                <a:spcPts val="600"/>
              </a:spcBef>
            </a:pPr>
            <a:endParaRPr lang="en-US" sz="3200" dirty="0" smtClean="0"/>
          </a:p>
          <a:p>
            <a:pPr marL="342900" lvl="1" indent="-342900">
              <a:spcBef>
                <a:spcPts val="600"/>
              </a:spcBef>
              <a:buFontTx/>
              <a:buChar char="•"/>
            </a:pPr>
            <a:r>
              <a:rPr lang="en-US" sz="3200" dirty="0">
                <a:ea typeface="+mn-ea"/>
                <a:cs typeface="+mn-cs"/>
              </a:rPr>
              <a:t>Classify data</a:t>
            </a:r>
          </a:p>
          <a:p>
            <a:pPr marL="0" lvl="1" indent="0">
              <a:spcBef>
                <a:spcPts val="600"/>
              </a:spcBef>
              <a:buNone/>
            </a:pPr>
            <a:endParaRPr lang="en-US" sz="3200" dirty="0">
              <a:ea typeface="+mn-ea"/>
              <a:cs typeface="+mn-cs"/>
            </a:endParaRPr>
          </a:p>
          <a:p>
            <a:pPr marL="342900" lvl="1" indent="-342900">
              <a:spcBef>
                <a:spcPts val="600"/>
              </a:spcBef>
              <a:buFontTx/>
              <a:buChar char="•"/>
            </a:pPr>
            <a:r>
              <a:rPr lang="en-US" sz="3200" dirty="0">
                <a:ea typeface="+mn-ea"/>
                <a:cs typeface="+mn-cs"/>
              </a:rPr>
              <a:t>Analyze risk</a:t>
            </a:r>
          </a:p>
          <a:p>
            <a:pPr marL="0" indent="0">
              <a:spcBef>
                <a:spcPts val="600"/>
              </a:spcBef>
              <a:buNone/>
            </a:pPr>
            <a:endParaRPr lang="en-US" dirty="0"/>
          </a:p>
        </p:txBody>
      </p:sp>
      <p:pic>
        <p:nvPicPr>
          <p:cNvPr id="2050" name="Picture 2" descr="Whac-a-Mol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262" y="1188720"/>
            <a:ext cx="2963878" cy="2371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encrypted-tbn1.gstatic.com/images?q=tbn:ANd9GcTPEg-K8hgZMadA8Sc5mth4vrJy-zNS7Irn1dpN2QHKmxW4eZYfZ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262" y="3722275"/>
            <a:ext cx="2963878" cy="2222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8380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Communicate</a:t>
            </a:r>
            <a:r>
              <a:rPr lang="en-US" sz="3200" dirty="0" smtClean="0"/>
              <a:t> </a:t>
            </a:r>
            <a:r>
              <a:rPr lang="en-US" sz="3200" b="1" dirty="0" smtClean="0"/>
              <a:t>– Once We Reach Restrict, Protecting Access Controls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85718" y="2560320"/>
            <a:ext cx="696664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 smtClean="0"/>
              <a:t>76% of breaches were the result of weak or stolen account credentials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 smtClean="0"/>
              <a:t>What’s the cost? Approx. $200 per record.</a:t>
            </a:r>
            <a:endParaRPr lang="en-US" sz="3600" b="1" dirty="0"/>
          </a:p>
        </p:txBody>
      </p:sp>
      <p:pic>
        <p:nvPicPr>
          <p:cNvPr id="2060" name="Picture 12" descr="http://ebmedia.eventbrite.com/s3-build/images/2855745/2493651219/1/logo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91640"/>
            <a:ext cx="1905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537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Communicate</a:t>
            </a:r>
            <a:r>
              <a:rPr lang="en-US" sz="3200" dirty="0" smtClean="0"/>
              <a:t> with the Leaders and Troops</a:t>
            </a:r>
            <a:endParaRPr lang="en-US" sz="32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37242" y="1188720"/>
            <a:ext cx="8503920" cy="4525963"/>
          </a:xfrm>
        </p:spPr>
        <p:txBody>
          <a:bodyPr/>
          <a:lstStyle/>
          <a:p>
            <a:r>
              <a:rPr lang="en-US" dirty="0" smtClean="0"/>
              <a:t>Meet with the Data Stewards and Users and pitch the steps and the consequences and results of each step</a:t>
            </a:r>
          </a:p>
          <a:p>
            <a:r>
              <a:rPr lang="en-US" dirty="0" smtClean="0"/>
              <a:t>Do your homework for proposals regarding  what you think are “Quick Wins” and ask others to identify other “Quick Win” areas.</a:t>
            </a:r>
          </a:p>
          <a:p>
            <a:r>
              <a:rPr lang="en-US" dirty="0" smtClean="0"/>
              <a:t>Explain that greater Access Controls implemented by </a:t>
            </a:r>
            <a:r>
              <a:rPr lang="en-US" dirty="0" err="1" smtClean="0"/>
              <a:t>InfoSec</a:t>
            </a:r>
            <a:r>
              <a:rPr lang="en-US" dirty="0" smtClean="0"/>
              <a:t> are often the result of exhaustion of the first 2 R’s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6922"/>
          </a:xfrm>
        </p:spPr>
        <p:txBody>
          <a:bodyPr/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KICKSTART!</a:t>
            </a:r>
            <a:r>
              <a:rPr lang="en-US" sz="3600" dirty="0" smtClean="0"/>
              <a:t> - Go for QUICK WINS!!!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114800" y="1072383"/>
            <a:ext cx="4343400" cy="4525963"/>
          </a:xfrm>
        </p:spPr>
        <p:txBody>
          <a:bodyPr/>
          <a:lstStyle/>
          <a:p>
            <a:r>
              <a:rPr lang="en-US" dirty="0" smtClean="0"/>
              <a:t>Propose some key targets for data removal</a:t>
            </a:r>
          </a:p>
          <a:p>
            <a:r>
              <a:rPr lang="en-US" dirty="0" smtClean="0"/>
              <a:t>Ask your Stewards to identify “Quick Wins” or Gains</a:t>
            </a:r>
          </a:p>
          <a:p>
            <a:r>
              <a:rPr lang="en-US" dirty="0" smtClean="0"/>
              <a:t>Monitor and maintain momentum for proposed projects</a:t>
            </a:r>
            <a:endParaRPr lang="en-US" dirty="0"/>
          </a:p>
        </p:txBody>
      </p:sp>
      <p:pic>
        <p:nvPicPr>
          <p:cNvPr id="4098" name="Picture 2" descr="http://www.nfib.com/Portals/0/PDF/AllUsers/BusinessResources/kickstar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051560"/>
            <a:ext cx="2857500" cy="370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7062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6922"/>
          </a:xfrm>
        </p:spPr>
        <p:txBody>
          <a:bodyPr/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KICKSTART!</a:t>
            </a:r>
            <a:r>
              <a:rPr lang="en-US" sz="3600" dirty="0" smtClean="0"/>
              <a:t> - QUICK WIN Stories!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114800" y="1143000"/>
            <a:ext cx="4343400" cy="4525963"/>
          </a:xfrm>
        </p:spPr>
        <p:txBody>
          <a:bodyPr/>
          <a:lstStyle/>
          <a:p>
            <a:r>
              <a:rPr lang="en-US" dirty="0" smtClean="0"/>
              <a:t>F&amp;A Review of Data Repositories</a:t>
            </a:r>
          </a:p>
          <a:p>
            <a:r>
              <a:rPr lang="en-US" dirty="0" smtClean="0"/>
              <a:t>PII in more globally viewable locations removed</a:t>
            </a:r>
          </a:p>
          <a:p>
            <a:r>
              <a:rPr lang="en-US" dirty="0" smtClean="0"/>
              <a:t>Duplicated Data in Test instances reduced</a:t>
            </a:r>
            <a:endParaRPr lang="en-US" dirty="0"/>
          </a:p>
        </p:txBody>
      </p:sp>
      <p:pic>
        <p:nvPicPr>
          <p:cNvPr id="5122" name="Picture 2" descr="http://www.keepingithuman.com/wp-content/uploads/2013/05/storytell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6120"/>
            <a:ext cx="3279753" cy="2731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3636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Deploy the Custodians - Technology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77240" y="1097280"/>
            <a:ext cx="5166360" cy="4800600"/>
          </a:xfrm>
        </p:spPr>
        <p:txBody>
          <a:bodyPr/>
          <a:lstStyle/>
          <a:p>
            <a:r>
              <a:rPr lang="en-US" dirty="0" smtClean="0"/>
              <a:t>Automating scans and searches for records dates</a:t>
            </a:r>
          </a:p>
          <a:p>
            <a:r>
              <a:rPr lang="en-US" dirty="0" smtClean="0"/>
              <a:t>Automated purges</a:t>
            </a:r>
          </a:p>
          <a:p>
            <a:r>
              <a:rPr lang="en-US" dirty="0" smtClean="0"/>
              <a:t>Provide end user tools</a:t>
            </a:r>
          </a:p>
          <a:p>
            <a:r>
              <a:rPr lang="en-US" dirty="0" smtClean="0"/>
              <a:t>Deploying data redaction or access control limitations</a:t>
            </a:r>
          </a:p>
          <a:p>
            <a:r>
              <a:rPr lang="en-US" dirty="0" smtClean="0"/>
              <a:t>MFA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170" name="Picture 2" descr="http://hostbillapp.com/image/content/hb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47" r="33883"/>
          <a:stretch/>
        </p:blipFill>
        <p:spPr bwMode="auto">
          <a:xfrm>
            <a:off x="6535225" y="4251960"/>
            <a:ext cx="1045675" cy="121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techstore.doit.wisc.edu/images/SV1037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72" b="33479"/>
          <a:stretch/>
        </p:blipFill>
        <p:spPr bwMode="auto">
          <a:xfrm>
            <a:off x="5784155" y="1101127"/>
            <a:ext cx="2370404" cy="762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6" descr="data:image/jpeg;base64,/9j/4AAQSkZJRgABAQAAAQABAAD/2wCEAAkGBhQGEBUUERQVFRQWGBsZGRcXGRgdGxwdGR0dHB0cGiAcHCYeGhwnIB0aHy8kJCgtLCw4GioxNTAqNScrLCoBCQoKDgwOGg8PGisjHyQsNSwxLCw0MTQ0MDUwNSo1LDU1LzI1LjI1LCwsNSwxKSwtKzU1LDQxLCwsLCksLSwsKf/AABEIAEgBOAMBIgACEQEDEQH/xAAbAAEAAwEBAQEAAAAAAAAAAAAABAUGBwMCAf/EAEgQAAECBAMEBgUHCQcFAAAAAAECAwAEBREGEiETMUFRBzJhcYGRFCJzsbIVFjQ1gqHBM1JTcpLC0eHwFzZCk6Li8SMkJUNk/8QAGgEAAgMBAQAAAAAAAAAAAAAAAAMBAgQFBv/EADcRAAEDAgQDBQUHBQEAAAAAAAEAAhEDIQQSMUETUWEicYGRoRQysdHwBTM0QnLB8SOCorLhYv/aAAwDAQACEQMRAD8A7jCMnjTFL9Cdl25dDa1PFQsu+8FIFrKFutxiBM4rqVFTtJqTbLQ6xbUbgc+sr3Qs1QCRyW+n9n1ajGvBb2tASATeND1W7hFQrFDIk/SwSWsubt5Zbc76RnZKrVTEKQ6whhlpWqA5cqUOf9ARJqAdVSng6jgS6GgGCXWvy71uYRn8PVScfcU1OS4QUi4dQboVwta978fwESMWV75uSq3gAVCwSDuJJsL21icwiUs4Z/FFIQSYiCDrpdXEIzGCcVLxEl1L6EoeaUAUpvuI03km9woRp4GuDhIVa9F9B5pv1CQjKYzxQ/Q3ZdqXQ2tT5Un1777oA1ChbrcYiPYhqdLSVvybS2xqrZLOYDid6vdFTUAMLQzAVHsa8Fva0BIBN436rbQitoFfaxGyHWSbbik70nkYg4zxGrDjKVNpSp1a0oQlV7EnuIMWLhGbZIbh6jqvBjtTEFaCEUGC8SHE0uVrSlLiFlC0pvYEajeSdxiFVKlVGXVhiXYU0D6qlKNyOZ9ce6IziJCZ7I/iupOIBHMgeq1kI53SMX1OuoK2JeXUlKikm6hqLc3O0RspSecl5TazaUocSlSlpSbgWudNTw7YhtQO0VsRgn0LOImYgEE+SsoRhsHY9dr0zsn20IC0FbZTm1se0m+l/KNzEseHiQl4nDVMM/JU1SEUONa+vDcqXm0pUoKSmyr21NuBBi2p8wZtptZsCpCVG27UAxOYTCoaLhTFXYkjyj5qRCKrEmIm8NM7Ry5JNkpG9RPARQIqFXmhtEsS6E7w2snNbt10PlEF4BhNpYR9RueQBpJMT3LaQjO4XxcK4pbLrZZmG+u2eI5pPL+PHfHlinFqqU63Lyze1mXNyTuSOavv5boM7YzI9jrcXgxfXpGszpEbrTwjGKerEmM5RLOji2m4PgdNYvFV/wBEk/SZhtTVk5lNmxUDwHefxgDweiKmEc2Mpa6THZM37tfRW8Iw0lVqpiFIdYQwy0rVAcuVKHP+gIucPVScfcU1OS4QUi4dQboVwta978fwEQKgOxVquCfTBlzZGoBEj66StBCEIYsSQhCBCQhCBCQhCBCQhCBCQhCBCwHSG6GJ6nqUQEhwkk7gApu5MWeKcYyrcq6lLqHFrQpKUIIUSVAjhwis6Q2g9PU9KgCkuEEEXBBU3cEcREap05PR/PJmUNgyrhyrGUEtk8Um1xzFu0coyuJDnRp/xeko0qVWjQDpzAOIGkw42nmdl7SOE3n6HsLEOqJcCTpvVmCTyJHvj4w70iJoraJeeacaW2kICspsQNBcbx4XEdCadDyQpJBSoAgjcQdQRHlOSDdQTldQlaeSgD74ZwyILTtCw+3tqZ24hkhzi6xggnWPkV8UyrNVhGdhxK080nd2Ebwe+MljFXy3UJSTGqQrauDsTuB8j5iK2kSacOVwsy5OyW2StF7hOmb7ja3fHjRpKZxPNzM5LPJa9ctpUpOa6Rbdy0CT4xRzy4ZSLz8Fro4RlCoazXQ3JmBOxdIExNxc25KxcPzerwO5ubRY8s38bgftRv45ZjSgzsm0mZfmEvFlQKbIylNyNb8rgR0mlz4qjLbqdy0hXmN3hui1M9ojxWXH0waVKq1wdbKSJ1GmoG0eSxmPvrCne1PxtRvCLxg8ffWFO9qfjajeKVkFzFme+762SsV+Godzv9iuf4RHyTWJyXTo2oZwngCCCPiVEipH5frTLW9EqkuK/WNrfuxCwpMCfqM9O/8ApQkpCuHDUfZST4iImE6TOVnazjD6Wds4q+ZGYkJOnhrbwhANgBz9F1qjAKjqr3BpFNrZM+84RtN8sqyw+r5v1mYlzoiYG0T39b8VxvHuqe6OW4pp03h52XnJh5LxbcSPVTlIGpseYOo8Y6ftQ+3mSbhQuDzB1ENpHVv1dc37SYCKdYEGRBI5ttvG0LH9E/0R326vhTHv0lz5ZlAyj8pMLS2B3nX8B4x4dE/0R326vhTFdXmncUVcNy6wgyqM2ci4CiRw56pHhFJ/pADey2GmHfaT3u0b2jPTT1hMYU8YTVITDe5gpaVbin+fr/tR0VCw4AQbgi4PfHP8QYVqE9LrDs2h1IGbJs7ElOoseBi96PKr8q09q59Zv/pq+zu/05Ysww8iIlZ8WwPwramcOLSQSJ0NxqBvKhdK/wBXH2iPfGlov0Zn2aPhEZrpX+rj7RHvjS0X6Mz7NHwiLj7w9w/dZ3/gWfrd8GrG4oX6fWpJlWqEevbt1P7iY38c/wAZj5KqslMq0QTkUeA1I18FX+zHQIKfvO71ON+5oEaZT55jK55iX/xlclHE6bQBCu25KdfAjyj9xjKv0OoNz7TZdQE5VJF9NCDe1yAQd9t8MRj5Wrco2jXZALX2WObXyT5x0KKBmYuHVaqmJOHbQcRMsIIO7STHpospSekqTqhCVLLSzwcFhf8AWHq/fE3GlIVXpJxtrVRspOuhsb28Y8cYYZl6lLurcQlK0pUoOAAEEC+pG8dhiP0YTS5mnIz3OVSkpJ/NB08tR4RMmcjtwkltJrBi8PILXCQb9RBtyVNh3pETRW0S88040ttIQFZTYgaC43jwuI3VMqzVYRnYcStPNJ3dhG8Hvj7nJBuoJyuoStPJQB98c+o8kMPV0sy19ktslSL3CdL28Da3fBLqcA3Giktw+MD3saWPALtZaY16joukwhCHrjpCEIEJCEIEJCEIEJCEIEJCEIEKgr+FvlyYlntpk2Cs2XLfNqk2vmGXq9u+LOrUxFZZW04LpWLd3IjtG+K3E2LkYYLYW244XCQA2Ek6W5kc+EVB6UmWrbSXmm0/nKQLfFCi5jSZXSp0MZWYxzASG+7Ec/PVS5XBCkyXorsytSUqCkLQMik21A6yrgHUbo8Bhios+qmo3RzU2Coffr5xdzeJmZeTM2klxoC/qWudbcbWN+BjPo6U2lDN6LNZN+bIm1ud826KnhiL/FPpHHVcxa0G95a3XexGvcp9NwOmltPZXVKmHklKn1i515C+g47/AB0ixwvQBhqWSyFZ7Ekqta5Jve1zbgN/CPujYiZr7RcYVmA0IOiknkRwjOy3SeicF25ScWN10NhQvyuFHWJmm2ClFuNxGdhBMEZpgXvHLrA0Wpq1OFXYcaVoFpKb8r7j4HWIuF6IrDssllTm1yk2Vly2BN7WzHdrFdJY39Nz/wDZzaMiFLutsJByi9gSeseAi0w7iBvErAeaCgLlJCrXBHOxI5HxiwLXGRqkvp4ilSLHDsyCdNbx+6rcV4RViNxlxD+xUySQQjMbkpIPWFrZe2ILmBZmeGWYqLy2zvSlCUXHInMfdGqqU+mltLdX1UJKjbfpy7Yz8z0gtSso1MqadyOqKUp9TNpfXrWtoeMVc1kyU7D1sYWNZSuAYFm6mTYkTzOqmTWFECRVKS52KVC2a2Y67ydRcnneJ9DpSaJLtspNwhNr2tc7ybcLm5jO/wBon/wz3+T/ADifN4xTIyYmnGXkJKsuzUAF6mwJBNreMSHM1HJVqUcWWhjxOZ07XcfVTsR0MYillsqOXNayrXsQbg2uL+cfdFpiqXLIZUvaFCcue1rgbtLncLDfwj9odZRX2EvNXyq4G1wRoQbE6xHncSokptqVKVlboJChbKLX33N+HARbs+8kRXIOHjQkkciBf0XlhTDXzYZW3tNpmWV3y5bXAFrZjyj5w1hb5AW+4pzaOPrzE5cthqQB6x4k/dyitm+khEmtaTKzRyEgqCBl9UkXBzbtLx4NdKbb4umVm1DmlCSPMKheamIHJbTh8fUDnEe/E6X3C2yhmEZ/C2FPmwt7K7mbdVmCMtsm/jmN9CBuHVEfcji9uemUy+zcStTQd9YJAAIvY63CteUSq9iNnDiAp5W/RKRqpR5AReWntcljazEU5ogHtxbWeS8sWYe+c8uWc+zupKs2XN1Tfdce+KJvA840AE1NwAAAAN7gNAPykeh6RSwM7slNNtfnlI0HMjh5xqKdU26s0HWVBaFbiPceR7IrDHmd/Fac+MwlPKQMs8muE98G/RVgwsJyT9Hm3FTBuSXCMqr3uCNTa27fFW1hSekhs2agdluGdsKWkcgb6/dE+i44ZrUyuXSlaVozdbLZWQ2OWxJ7dYtqxU00ZhbywSlAuQm1z3XIETDHCQqGriqT+G4XcZggESdwCIHgoGHMKt4ezKClOPOdd1fWV2dg7IiVnCLk2+X5ebdYcUACOsggbvVuPxi7pNSTV2EPIBCVpzAKtcX52JES4tkaWxskHE12VS9x7WhmD4RpHRYt3Bc1WBknJ4qa4obQE5u8/wAjF3UcLNzsqJZBWyhNsuzNiMuo79dYuYQCm0IfjaziLxBkAAATzgbrHDDFRZ9VNRujmpsFQ+/Xzizw3hFvDxUvMp15zrur3nsHIecX0IBTaDKmpjar2ltgDrAAnvgBIQhF1jSEIQISEIQISEIQISEIQISEIQIWGx79Np3t/wB5EbGoNIdaWHQCgpObNutxvGI6SmDNTMigKKCp0gKG9JJQLjtETXej1c4Mr09MuIO9NwL9++EAkOdAn+F2nU6bsPQL35bHYk+8eXzWTopPyLPgX2Yc9S/2b/ux0HBX1dL3/Rj8Yr8XUtujUh5plOVCUCw+0LkniTGLm8NqlpCXmkF1xrKC8ztF2sTvTY6D3b+cLE0zzgfutzuHj6bjmy5qlrf+R1Fz8VdYOSFVOeLH5DLb1ermzC1uH5/3x7dFNRalJNYccQg7UmylJB6qeZjTYcalkyaVSaQlpYvpvvxzcSobjflGI6OcIy1elVLfbzKDhSDdQ0CUnge0xIBaWx1VHVadanW4mYAZG6XtmF7i/O66WzNNzwORaVjccqgfOxjDYGV8g1CakjoknaNjs7PskfsRrqLh5jD4UJdGQKIJ1JuRpxMZPHI+Qp+UnRonNs3O4/7SryEMfIAcdlgweR76mHZJDxaeYuOfUeKldJ02pTDcs315hxKAOy4+65T5xXdJckmmSco2nqocSkeCFC/4xLaHzgrhO9uUR4Z1fjqf2Y8+l1OZiXB4vD4VQt92ud4LbhP6dXD0f7j3uFv8Y81sfltj9M1/mI/jGa6VVZqcSP0iPfEr+zWQ/Q/6l/xiH0pthqm2G4LbA8DF35sjp5LHhBQGLo8IuPaGoA3HIlV+E5g4YnfR1aMTSUutX4KKQSPHUeAiVX/ryS/UV+/HviWhGr01lbejzKEONkb7hIJA8vMCKOVrXzhqNOe0BKFpUOS05s3hxHfCz2Rl6gjzW9gFZxxA1yua7vDTB8R6groFe+ivezX8Jij6Mfq1rvX8Ri8r30V72a/hMUfRh9Wtd6/iMOP3g7vkuUz8E/8AW34OUBH94T7D8BHlI2r1ddK/WTLIsgHcFaC/fck+EeqP7wn2H4CPDDQ9Ark2hWm0SVJ7dUn3X8oVv/cun+QkaigI8xPot+4gOggi4OhBjn+ClGjVKblE/kjdaRyItu8FW+yI6FHO6In0uvzK07kIIJ7bJH9d0MqatPVc/A3pV2nTJPiCIWaYlVtGam2fysrNFfehSlAg+XkTG/xJU01ikOvN9VbV+7UXB7QdPCKro5ZEw7UUqFwXiCDxBU5FO+pWHW56nr6hQp1gnlvKfIeaTzhDey2djP7rsV4r4gM/NTLSP0nLPkb+JW7wR9XS3sxF5FHgj6ulvZiLyNbPdC85i/v3/qPxSEIRZZkhCECEhCECEhCECEhCECEhCECEhCECEhCECFlsWUF2rTMm40AUsu5l3IFhdJ057jGphCKhoBJ5pz6znsaw6NmPEyqbF9NXV5J5poArWkAAm3EHfH3h2mKkpJpl4DMlvKoaEdo7YQgyjNmU8d3C4O05vGIVHhvD8xhuYeaSAqTcupBzC6D3b7f4T3A84p8O0mq4ZaLbTLBSVZvWWCbkAcFDlH5CF8IWglbB9o1DmzNac0TIN4mDrrzWjo0zU3HkiaaYS1rmKD627S3rHjEzGVDOIJNxpIGfQov+cNRrw5QhFwy0G6zOxJ4rarGhpHLSyiYCw85QmFl+22dWVKsQdBokXHifGPHpDw+9X2mhLpClIczG6gNMqhx7SIQiOGMuVXGNqe0e0WzTPT+FG9MrX6CV/a/3Qr1KncSU4tutth/aAhKVAJygjW5J13x+wiOHIIJKZ7cWua5lNgIINgdvFaumMFhhtKxZSUJBF76hIB146xipfAztOqyX2gPR8yl9YXSVJIIA77QhFnMDonZJo4upRLy38wIPj9WW0qsuZphxCespCgO8ggRV4HpLlEkkNPABaSq4BBGqiRqI/YROUTKUKzhSNLYkHyn5qGmgvCsGZsNjsst7i97ct8feKMLLn3UTMqsNzLe4nqqH5qvv8/JCIyCCPFOGMqBzXiOyMveOvfuoq6jVphOQSzKF7trtLpHaE/8AMWmFcMDDjSrq2jzhzOuH/EddB2C58yYQgDIMkyipiy5hY1oaDrE38yfLRQME0B6iuzankgJddzIIUDcZlnW27ePOHSBhNWImkqZttmzpc2ulWihf7/8AmPyERwxlyqfbaoxAxAjNbusI9RqrnDEgumSbLTgAWhACgDfXvi0hCLgQIWWo81Hl51JlIQhEqiQhCBCQhCBCQhCBCQhCBCQhCBCQhCBCQhCBC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6" name="Picture 8" descr="http://www.emc.com/R1/images/EMC_Image_C_1300589189009_header-type-rsa-data-loss-prevention,0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892"/>
          <a:stretch/>
        </p:blipFill>
        <p:spPr bwMode="auto">
          <a:xfrm>
            <a:off x="6133862" y="2075224"/>
            <a:ext cx="2046046" cy="62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Ellucia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38" y="3200400"/>
            <a:ext cx="1619250" cy="51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0103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sz="4000" dirty="0" smtClean="0"/>
              <a:t>Sustain Your Strategy – </a:t>
            </a:r>
            <a:r>
              <a:rPr lang="en-US" sz="4000" b="1" dirty="0" smtClean="0">
                <a:solidFill>
                  <a:srgbClr val="FF0000"/>
                </a:solidFill>
              </a:rPr>
              <a:t>ROCK(S)?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8194" name="Picture 2" descr="http://rexrichard.com/wp-content/uploads/2011/03/Sustain-Cropped-280x2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120" y="1783080"/>
            <a:ext cx="2987040" cy="3008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451314" y="1162601"/>
            <a:ext cx="4715045" cy="4525963"/>
          </a:xfrm>
        </p:spPr>
        <p:txBody>
          <a:bodyPr/>
          <a:lstStyle/>
          <a:p>
            <a:r>
              <a:rPr lang="en-US" dirty="0" smtClean="0"/>
              <a:t>Repeatable processes</a:t>
            </a:r>
          </a:p>
          <a:p>
            <a:r>
              <a:rPr lang="en-US" dirty="0" smtClean="0"/>
              <a:t>Review technology tools for process automation</a:t>
            </a:r>
          </a:p>
          <a:p>
            <a:r>
              <a:rPr lang="en-US" dirty="0" err="1" smtClean="0"/>
              <a:t>Revist</a:t>
            </a:r>
            <a:r>
              <a:rPr lang="en-US" dirty="0" smtClean="0"/>
              <a:t> timelines and record schedules</a:t>
            </a:r>
          </a:p>
          <a:p>
            <a:r>
              <a:rPr lang="en-US" dirty="0" smtClean="0"/>
              <a:t>Report annual records counts and reductions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8636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18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040" y="1480829"/>
            <a:ext cx="6234545" cy="29440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052" y="320040"/>
            <a:ext cx="8732520" cy="1828800"/>
          </a:xfrm>
        </p:spPr>
        <p:txBody>
          <a:bodyPr/>
          <a:lstStyle/>
          <a:p>
            <a:r>
              <a:rPr lang="en-US" sz="4800" dirty="0" smtClean="0"/>
              <a:t>WIN!!! With Strategies in the</a:t>
            </a:r>
            <a:br>
              <a:rPr lang="en-US" sz="4800" dirty="0" smtClean="0"/>
            </a:br>
            <a:r>
              <a:rPr lang="en-US" sz="4800" dirty="0" smtClean="0"/>
              <a:t> Game of</a:t>
            </a:r>
            <a:endParaRPr lang="en-US" sz="4800" dirty="0"/>
          </a:p>
        </p:txBody>
      </p:sp>
      <p:pic>
        <p:nvPicPr>
          <p:cNvPr id="24578" name="Picture 2" descr="http://espei.com/wp-content/uploads/2013/05/equipmentprotection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3958412"/>
            <a:ext cx="2057400" cy="2057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4010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4876800" y="6248400"/>
            <a:ext cx="4038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 smtClean="0">
                <a:solidFill>
                  <a:schemeClr val="bg1"/>
                </a:solidFill>
                <a:latin typeface="Adobe Garamond Pro" charset="0"/>
              </a:rPr>
              <a:t>A Three Pronged Approach</a:t>
            </a:r>
            <a:endParaRPr lang="en-US" dirty="0">
              <a:solidFill>
                <a:schemeClr val="bg1"/>
              </a:solidFill>
              <a:latin typeface="Adobe Garamond Pro" charset="0"/>
            </a:endParaRPr>
          </a:p>
        </p:txBody>
      </p:sp>
      <p:graphicFrame>
        <p:nvGraphicFramePr>
          <p:cNvPr id="3" name="Diagram 2"/>
          <p:cNvGraphicFramePr/>
          <p:nvPr>
            <p:extLst/>
          </p:nvPr>
        </p:nvGraphicFramePr>
        <p:xfrm>
          <a:off x="228600" y="381000"/>
          <a:ext cx="86106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82" name="Picture 10" descr="http://www.businessmba.org/wp-content/uploads/2011/12/Lehigh-University-Online-MBA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72"/>
          <a:stretch/>
        </p:blipFill>
        <p:spPr bwMode="auto">
          <a:xfrm>
            <a:off x="762000" y="279189"/>
            <a:ext cx="2667000" cy="821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10552" y="366681"/>
            <a:ext cx="48310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Security Framework</a:t>
            </a:r>
            <a:endParaRPr lang="en-US" sz="3600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9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Classification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 bwMode="auto">
          <a:xfrm>
            <a:off x="308817" y="1325880"/>
            <a:ext cx="4641063" cy="4648431"/>
          </a:xfrm>
          <a:prstGeom prst="ellipse">
            <a:avLst/>
          </a:prstGeom>
          <a:solidFill>
            <a:srgbClr val="92D050"/>
          </a:solidFill>
          <a:ln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833712" y="1861138"/>
            <a:ext cx="3610324" cy="3556883"/>
          </a:xfrm>
          <a:prstGeom prst="ellipse">
            <a:avLst/>
          </a:prstGeom>
          <a:solidFill>
            <a:srgbClr val="F4B12A"/>
          </a:solidFill>
          <a:ln>
            <a:headEnd type="none" w="sm" len="sm"/>
            <a:tailEnd type="none" w="sm" len="sm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1370317" y="2385246"/>
            <a:ext cx="2537114" cy="2486721"/>
          </a:xfrm>
          <a:prstGeom prst="ellipse">
            <a:avLst/>
          </a:prstGeom>
          <a:solidFill>
            <a:srgbClr val="ED8013"/>
          </a:solidFill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1918384" y="2943632"/>
            <a:ext cx="1430148" cy="1373330"/>
          </a:xfrm>
          <a:prstGeom prst="ellipse">
            <a:avLst/>
          </a:prstGeom>
          <a:solidFill>
            <a:srgbClr val="FF0000"/>
          </a:solidFill>
          <a:ln>
            <a:headEnd type="none" w="sm" len="sm"/>
            <a:tailEnd type="none" w="sm" len="sm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7141" y="1656701"/>
            <a:ext cx="4460494" cy="5143278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 anchor="ctr">
            <a:prstTxWarp prst="textArchUp">
              <a:avLst/>
            </a:prstTxWarp>
            <a:spAutoFit/>
          </a:bodyPr>
          <a:lstStyle/>
          <a:p>
            <a:pPr algn="ctr"/>
            <a:r>
              <a:rPr lang="en-US" sz="32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Public - Unrestricted</a:t>
            </a:r>
            <a:endParaRPr lang="en-US" sz="3200" b="1" dirty="0">
              <a:ln w="0"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34958" y="2162222"/>
            <a:ext cx="3635245" cy="4593153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 anchor="ctr">
            <a:prstTxWarp prst="textArchUp">
              <a:avLst>
                <a:gd name="adj" fmla="val 11285016"/>
              </a:avLst>
            </a:prstTxWarp>
            <a:spAutoFit/>
          </a:bodyPr>
          <a:lstStyle/>
          <a:p>
            <a:pPr algn="ctr"/>
            <a:r>
              <a:rPr lang="en-US" sz="22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Institutional - Proprietary</a:t>
            </a:r>
            <a:endParaRPr lang="en-US" sz="2200" b="1" dirty="0">
              <a:ln w="0"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370318" y="2730039"/>
            <a:ext cx="2537115" cy="4292964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 anchor="ctr">
            <a:prstTxWarp prst="textArchUp">
              <a:avLst>
                <a:gd name="adj" fmla="val 10864853"/>
              </a:avLst>
            </a:prstTxWarp>
            <a:spAutoFit/>
          </a:bodyPr>
          <a:lstStyle/>
          <a:p>
            <a:pPr algn="ctr"/>
            <a:r>
              <a:rPr lang="en-US" sz="2200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Confidential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960372" y="1105416"/>
            <a:ext cx="3989104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cs typeface="Times New Roman" panose="02020603050405020304" pitchFamily="18" charset="0"/>
              </a:rPr>
              <a:t>Restricted </a:t>
            </a:r>
            <a:r>
              <a:rPr lang="en-US" sz="1400" b="1" dirty="0" smtClean="0">
                <a:cs typeface="Times New Roman" panose="02020603050405020304" pitchFamily="18" charset="0"/>
              </a:rPr>
              <a:t>Confidential</a:t>
            </a:r>
            <a:endParaRPr lang="en-US" sz="1400" dirty="0">
              <a:cs typeface="Times New Roman" panose="02020603050405020304" pitchFamily="18" charset="0"/>
            </a:endParaRPr>
          </a:p>
          <a:p>
            <a:pPr marL="285750" indent="-174625">
              <a:buFont typeface="Arial" panose="020B0604020202020204" pitchFamily="34" charset="0"/>
              <a:buChar char="•"/>
            </a:pPr>
            <a:r>
              <a:rPr lang="en-US" sz="1300" dirty="0" smtClean="0">
                <a:cs typeface="Times New Roman" panose="02020603050405020304" pitchFamily="18" charset="0"/>
              </a:rPr>
              <a:t>Government regulated (PCI-DSS, GLB, et al.) </a:t>
            </a:r>
          </a:p>
          <a:p>
            <a:pPr marL="285750" indent="-174625">
              <a:buFont typeface="Arial" panose="020B0604020202020204" pitchFamily="34" charset="0"/>
              <a:buChar char="•"/>
            </a:pPr>
            <a:r>
              <a:rPr lang="en-US" sz="1300" dirty="0" smtClean="0">
                <a:cs typeface="Times New Roman" panose="02020603050405020304" pitchFamily="18" charset="0"/>
              </a:rPr>
              <a:t>Breach notification required</a:t>
            </a:r>
          </a:p>
          <a:p>
            <a:pPr marL="285750" indent="-174625">
              <a:buFont typeface="Arial" panose="020B0604020202020204" pitchFamily="34" charset="0"/>
              <a:buChar char="•"/>
            </a:pPr>
            <a:r>
              <a:rPr lang="en-US" sz="1300" dirty="0" smtClean="0">
                <a:cs typeface="Times New Roman" panose="02020603050405020304" pitchFamily="18" charset="0"/>
              </a:rPr>
              <a:t>Examples: credit card number, social security number, driver’s license number, bank account number</a:t>
            </a:r>
          </a:p>
          <a:p>
            <a:r>
              <a:rPr lang="en-US" sz="1400" b="1" dirty="0" smtClean="0">
                <a:cs typeface="Times New Roman" panose="02020603050405020304" pitchFamily="18" charset="0"/>
              </a:rPr>
              <a:t>Confidential</a:t>
            </a:r>
            <a:endParaRPr lang="en-US" sz="1400" dirty="0">
              <a:cs typeface="Times New Roman" panose="02020603050405020304" pitchFamily="18" charset="0"/>
            </a:endParaRPr>
          </a:p>
          <a:p>
            <a:pPr marL="285750" indent="-174625">
              <a:buFont typeface="Arial" panose="020B0604020202020204" pitchFamily="34" charset="0"/>
              <a:buChar char="•"/>
            </a:pPr>
            <a:r>
              <a:rPr lang="en-US" sz="1300" dirty="0">
                <a:cs typeface="Times New Roman" panose="02020603050405020304" pitchFamily="18" charset="0"/>
              </a:rPr>
              <a:t>Government regulated (FERPA, HIPAA, </a:t>
            </a:r>
            <a:r>
              <a:rPr lang="en-US" sz="1300" dirty="0" smtClean="0">
                <a:cs typeface="Times New Roman" panose="02020603050405020304" pitchFamily="18" charset="0"/>
              </a:rPr>
              <a:t/>
            </a:r>
            <a:br>
              <a:rPr lang="en-US" sz="1300" dirty="0" smtClean="0">
                <a:cs typeface="Times New Roman" panose="02020603050405020304" pitchFamily="18" charset="0"/>
              </a:rPr>
            </a:br>
            <a:r>
              <a:rPr lang="en-US" sz="1300" dirty="0" smtClean="0">
                <a:cs typeface="Times New Roman" panose="02020603050405020304" pitchFamily="18" charset="0"/>
              </a:rPr>
              <a:t>GLB</a:t>
            </a:r>
            <a:r>
              <a:rPr lang="en-US" sz="1300" dirty="0">
                <a:cs typeface="Times New Roman" panose="02020603050405020304" pitchFamily="18" charset="0"/>
              </a:rPr>
              <a:t>, et al.)</a:t>
            </a:r>
          </a:p>
          <a:p>
            <a:pPr marL="285750" indent="-174625">
              <a:buFont typeface="Arial" panose="020B0604020202020204" pitchFamily="34" charset="0"/>
              <a:buChar char="•"/>
            </a:pPr>
            <a:r>
              <a:rPr lang="en-US" sz="1300" dirty="0">
                <a:cs typeface="Times New Roman" panose="02020603050405020304" pitchFamily="18" charset="0"/>
              </a:rPr>
              <a:t>No breach notification required</a:t>
            </a:r>
          </a:p>
          <a:p>
            <a:pPr marL="285750" indent="-174625">
              <a:buFont typeface="Arial" panose="020B0604020202020204" pitchFamily="34" charset="0"/>
              <a:buChar char="•"/>
            </a:pPr>
            <a:r>
              <a:rPr lang="en-US" sz="1300" dirty="0">
                <a:cs typeface="Times New Roman" panose="02020603050405020304" pitchFamily="18" charset="0"/>
              </a:rPr>
              <a:t>Examples: grades, health care information, financial aid information, export control </a:t>
            </a:r>
            <a:r>
              <a:rPr lang="en-US" sz="1300" dirty="0" smtClean="0">
                <a:cs typeface="Times New Roman" panose="02020603050405020304" pitchFamily="18" charset="0"/>
              </a:rPr>
              <a:t>data</a:t>
            </a:r>
            <a:endParaRPr lang="en-US" sz="1300" dirty="0">
              <a:cs typeface="Times New Roman" panose="02020603050405020304" pitchFamily="18" charset="0"/>
            </a:endParaRPr>
          </a:p>
          <a:p>
            <a:r>
              <a:rPr lang="en-US" sz="1400" b="1" dirty="0" smtClean="0">
                <a:cs typeface="Times New Roman" panose="02020603050405020304" pitchFamily="18" charset="0"/>
              </a:rPr>
              <a:t>Institutional - Proprietary </a:t>
            </a:r>
            <a:endParaRPr lang="en-US" sz="1400" dirty="0">
              <a:cs typeface="Times New Roman" panose="02020603050405020304" pitchFamily="18" charset="0"/>
            </a:endParaRPr>
          </a:p>
          <a:p>
            <a:pPr marL="285750" indent="-174625">
              <a:buFont typeface="Arial" panose="020B0604020202020204" pitchFamily="34" charset="0"/>
              <a:buChar char="•"/>
            </a:pPr>
            <a:r>
              <a:rPr lang="en-US" sz="1300" dirty="0">
                <a:cs typeface="Times New Roman" panose="02020603050405020304" pitchFamily="18" charset="0"/>
              </a:rPr>
              <a:t>Privacy, ethical or proprietary constraints</a:t>
            </a:r>
          </a:p>
          <a:p>
            <a:pPr marL="285750" indent="-174625">
              <a:buFont typeface="Arial" panose="020B0604020202020204" pitchFamily="34" charset="0"/>
              <a:buChar char="•"/>
            </a:pPr>
            <a:r>
              <a:rPr lang="en-US" sz="1300" dirty="0">
                <a:cs typeface="Times New Roman" panose="02020603050405020304" pitchFamily="18" charset="0"/>
              </a:rPr>
              <a:t>No breach notification required</a:t>
            </a:r>
          </a:p>
          <a:p>
            <a:pPr marL="285750" indent="-174625">
              <a:buFont typeface="Arial" panose="020B0604020202020204" pitchFamily="34" charset="0"/>
              <a:buChar char="•"/>
            </a:pPr>
            <a:r>
              <a:rPr lang="en-US" sz="1300" dirty="0">
                <a:cs typeface="Times New Roman" panose="02020603050405020304" pitchFamily="18" charset="0"/>
              </a:rPr>
              <a:t>Examples: Lehigh Identification Numbers (LINS), internal reports and memos</a:t>
            </a:r>
          </a:p>
          <a:p>
            <a:r>
              <a:rPr lang="en-US" sz="1400" b="1" dirty="0">
                <a:cs typeface="Times New Roman" panose="02020603050405020304" pitchFamily="18" charset="0"/>
              </a:rPr>
              <a:t>Public </a:t>
            </a:r>
            <a:r>
              <a:rPr lang="en-US" sz="1400" b="1" dirty="0" smtClean="0">
                <a:cs typeface="Times New Roman" panose="02020603050405020304" pitchFamily="18" charset="0"/>
              </a:rPr>
              <a:t>– Unrestricted</a:t>
            </a:r>
          </a:p>
          <a:p>
            <a:pPr marL="285750" indent="-174625">
              <a:buFont typeface="Arial" panose="020B0604020202020204" pitchFamily="34" charset="0"/>
              <a:buChar char="•"/>
            </a:pPr>
            <a:r>
              <a:rPr lang="en-US" sz="1300" dirty="0">
                <a:cs typeface="Times New Roman" panose="02020603050405020304" pitchFamily="18" charset="0"/>
              </a:rPr>
              <a:t>Protected at the discretion of the department or data owner</a:t>
            </a:r>
          </a:p>
          <a:p>
            <a:pPr marL="285750" indent="-174625">
              <a:buFont typeface="Arial" panose="020B0604020202020204" pitchFamily="34" charset="0"/>
              <a:buChar char="•"/>
            </a:pPr>
            <a:r>
              <a:rPr lang="en-US" sz="1300" dirty="0">
                <a:cs typeface="Times New Roman" panose="02020603050405020304" pitchFamily="18" charset="0"/>
              </a:rPr>
              <a:t>Examples: directory information, documents for public distribution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28876" y="3613655"/>
            <a:ext cx="14201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PCI-DSS</a:t>
            </a:r>
          </a:p>
          <a:p>
            <a:pPr algn="ctr"/>
            <a:r>
              <a:rPr lang="en-US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GLB</a:t>
            </a:r>
            <a:endParaRPr lang="en-US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00036" y="4396915"/>
            <a:ext cx="13523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FERPA</a:t>
            </a:r>
            <a:r>
              <a:rPr 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HIPAA</a:t>
            </a:r>
            <a:br>
              <a:rPr lang="en-US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GLB</a:t>
            </a:r>
            <a:endParaRPr lang="en-US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737360" y="3253510"/>
            <a:ext cx="1785037" cy="3467330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 anchor="ctr">
            <a:prstTxWarp prst="textArchUp">
              <a:avLst>
                <a:gd name="adj" fmla="val 10483464"/>
              </a:avLst>
            </a:prstTxWarp>
            <a:spAutoFit/>
          </a:bodyPr>
          <a:lstStyle/>
          <a:p>
            <a:pPr algn="ctr"/>
            <a:r>
              <a:rPr lang="en-US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Restricted</a:t>
            </a:r>
            <a:endParaRPr lang="en-US" sz="2000" b="1" dirty="0">
              <a:ln w="0"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026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Risk</a:t>
            </a:r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1325880" y="1175886"/>
            <a:ext cx="6506012" cy="4401954"/>
            <a:chOff x="1188720" y="1280160"/>
            <a:chExt cx="6446520" cy="4297680"/>
          </a:xfrm>
        </p:grpSpPr>
        <p:sp>
          <p:nvSpPr>
            <p:cNvPr id="5" name="Rectangle 4"/>
            <p:cNvSpPr/>
            <p:nvPr/>
          </p:nvSpPr>
          <p:spPr bwMode="auto">
            <a:xfrm>
              <a:off x="1463040" y="1280160"/>
              <a:ext cx="6172200" cy="3977322"/>
            </a:xfrm>
            <a:prstGeom prst="rect">
              <a:avLst/>
            </a:prstGeom>
            <a:gradFill flip="none" rotWithShape="1">
              <a:gsLst>
                <a:gs pos="1000">
                  <a:schemeClr val="accent1">
                    <a:lumMod val="75000"/>
                  </a:schemeClr>
                </a:gs>
                <a:gs pos="91000">
                  <a:schemeClr val="accent1">
                    <a:alpha val="31000"/>
                  </a:schemeClr>
                </a:gs>
                <a:gs pos="66000">
                  <a:schemeClr val="accent1">
                    <a:lumMod val="90000"/>
                    <a:alpha val="47000"/>
                  </a:schemeClr>
                </a:gs>
                <a:gs pos="0">
                  <a:schemeClr val="accent1">
                    <a:lumMod val="75000"/>
                  </a:schemeClr>
                </a:gs>
                <a:gs pos="0">
                  <a:srgbClr val="FFC000"/>
                </a:gs>
                <a:gs pos="0">
                  <a:srgbClr val="C00000"/>
                </a:gs>
                <a:gs pos="0">
                  <a:srgbClr val="FF0000"/>
                </a:gs>
              </a:gsLst>
              <a:path path="rect">
                <a:fillToRect l="100000" b="100000"/>
              </a:path>
              <a:tileRect t="-100000" r="-100000"/>
            </a:gradFill>
            <a:ln>
              <a:headEnd type="none" w="med" len="med"/>
              <a:tailEnd type="none" w="med" len="med"/>
            </a:ln>
            <a:ex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6" name="Up Arrow 5"/>
            <p:cNvSpPr/>
            <p:nvPr/>
          </p:nvSpPr>
          <p:spPr bwMode="auto">
            <a:xfrm>
              <a:off x="1188720" y="1280160"/>
              <a:ext cx="137160" cy="4251958"/>
            </a:xfrm>
            <a:prstGeom prst="upArrow">
              <a:avLst/>
            </a:prstGeom>
            <a:gradFill>
              <a:gsLst>
                <a:gs pos="1000">
                  <a:schemeClr val="accent1">
                    <a:lumMod val="75000"/>
                  </a:schemeClr>
                </a:gs>
                <a:gs pos="91000">
                  <a:schemeClr val="accent1">
                    <a:alpha val="76000"/>
                  </a:schemeClr>
                </a:gs>
                <a:gs pos="66000">
                  <a:schemeClr val="accent1">
                    <a:lumMod val="90000"/>
                    <a:alpha val="97000"/>
                  </a:schemeClr>
                </a:gs>
                <a:gs pos="0">
                  <a:schemeClr val="accent1">
                    <a:lumMod val="75000"/>
                  </a:schemeClr>
                </a:gs>
                <a:gs pos="0">
                  <a:srgbClr val="FFC000"/>
                </a:gs>
                <a:gs pos="0">
                  <a:srgbClr val="C00000"/>
                </a:gs>
                <a:gs pos="0">
                  <a:srgbClr val="FF0000"/>
                </a:gs>
              </a:gsLst>
              <a:path path="rect">
                <a:fillToRect l="100000" b="100000"/>
              </a:path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latin typeface="Times" charset="0"/>
              </a:endParaRPr>
            </a:p>
          </p:txBody>
        </p:sp>
        <p:sp>
          <p:nvSpPr>
            <p:cNvPr id="7" name="Right Arrow 6"/>
            <p:cNvSpPr/>
            <p:nvPr/>
          </p:nvSpPr>
          <p:spPr bwMode="auto">
            <a:xfrm>
              <a:off x="1218674" y="5440680"/>
              <a:ext cx="6416566" cy="137160"/>
            </a:xfrm>
            <a:prstGeom prst="rightArrow">
              <a:avLst/>
            </a:prstGeom>
            <a:gradFill>
              <a:gsLst>
                <a:gs pos="1000">
                  <a:schemeClr val="accent1">
                    <a:lumMod val="75000"/>
                  </a:schemeClr>
                </a:gs>
                <a:gs pos="91000">
                  <a:schemeClr val="accent1">
                    <a:alpha val="76000"/>
                  </a:schemeClr>
                </a:gs>
                <a:gs pos="66000">
                  <a:schemeClr val="accent1">
                    <a:lumMod val="90000"/>
                    <a:alpha val="97000"/>
                  </a:schemeClr>
                </a:gs>
                <a:gs pos="0">
                  <a:schemeClr val="accent1">
                    <a:lumMod val="75000"/>
                  </a:schemeClr>
                </a:gs>
                <a:gs pos="0">
                  <a:srgbClr val="FFC000"/>
                </a:gs>
                <a:gs pos="0">
                  <a:srgbClr val="C00000"/>
                </a:gs>
                <a:gs pos="0">
                  <a:srgbClr val="FF0000"/>
                </a:gs>
              </a:gsLst>
              <a:path path="rect">
                <a:fillToRect l="100000" b="100000"/>
              </a:path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113046" y="5577840"/>
            <a:ext cx="6537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Severity/Impact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-1213365" y="3221472"/>
            <a:ext cx="4251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Likelihood/Probability</a:t>
            </a:r>
            <a:endParaRPr lang="en-US" b="1" dirty="0"/>
          </a:p>
        </p:txBody>
      </p:sp>
      <p:cxnSp>
        <p:nvCxnSpPr>
          <p:cNvPr id="11" name="Straight Connector 10"/>
          <p:cNvCxnSpPr>
            <a:stCxn id="5" idx="1"/>
            <a:endCxn id="5" idx="3"/>
          </p:cNvCxnSpPr>
          <p:nvPr/>
        </p:nvCxnSpPr>
        <p:spPr bwMode="auto">
          <a:xfrm>
            <a:off x="1602732" y="3212798"/>
            <a:ext cx="622916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 flipV="1">
            <a:off x="4665391" y="1175886"/>
            <a:ext cx="0" cy="407382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AutoShape 2" descr="data:image/jpeg;base64,/9j/4AAQSkZJRgABAQAAAQABAAD/2wCEAAkGBxQQEA8QEBAUEBANEA8PFBQQDxAUFxYQFBQWFhUUFBUYHCggGBolGxUUITEhJSkrLi4uGB8zODMsNygtLisBCgoKDg0OGxAQGywlICQsLCwvLCwsLCw0LCwsLCwsLCwsLCwsLDYxLCwsLCwsLCwsNCwsLCwtLCwsLCwsLCwsN//AABEIANoA6AMBIgACEQEDEQH/xAAbAAACAwEBAQAAAAAAAAAAAAAAAQMEBQIGB//EAD0QAAIBAgQDBQYEBAYCAwAAAAECAAMRBBIhMQVBURMiUmFxBjJCgZGhFDOx0SNigsEkQ3KS4fBTogeywv/EABkBAQADAQEAAAAAAAAAAAAAAAABAgQDBf/EACgRAAIBBAEEAgICAwAAAAAAAAABAgMRITEEEiIyQWFxUYETQtHw8f/aAAwDAQACEQMRAD8A+4RxRwAhFHACEIQAhCEAIo4QAhCEAIQhACEIQAhCEAUcIQAhCEAIQhACEIQAhCEAIQhACEIQBQhCAEcUIAQhHACEUcAIRGEAIQiDC9ri45XgHUJWqcQpK4ptWprUNjkNRA2u3dJvLEAcUcUAcIpVr8QRDYtdvCveP0G3zkXBbivMl+Iu2iIEHV9T8lGn1MhDG4Z6jMemaw+gtJV2DdhKlXHU0UM7qt+p1v5DnKLcfS+itl8Rsv2OspKcY7ZaMJS0jZiiU3seuscuVCOKOAEIQgBCEIARRxQAhCEAcUJBicUlMAu1rmw5knoANzIbtsE8JQ/FVG/LpWHirHKPUKLk/aI4Nm/Mqs3lT/hj7a/eR1X0ibW2WK+NRNGYZvCNW/2jWQHF1G/LpZR4qxy/RRcn52ktHDpTFkQL6DfzJ5zomSoye2R1L0U3oM35lVm/lTuL9tT9ZRxeOTCBquUBUVtFGpa2g8yTNSpMriiXF8oYqwYBtrjmdOW/yluiKI6mzwmN/wAY7DF4UVFBH5lABwx7xFKurK2cA8r2sNZd4HxWvgXy0ar8SwCgZqbG+Kw5YXXKWt2qeRNxrNLC8XNCnU7TDPiKrO9mqWA7Mm4F9TYeQF9JgvxiomKWqx7Kji1p0qds2SlikZ7o45Z1cWPMgyFkk9Rwf/5Jw9aqtGtRr4N6hK0/xCDK7D4Qyk2byO89BV4oTpTT5vp9FGv1tPI8T4KmMwhoVSGqHvZ0W2WoCSHXmGF9/XrJPZ7i1RsOqYgN+Jw5ahVCr7zpaz32AZSrD1kSssthXekegqszfmVCR4Qco+g/uTOcyoLgAKOZsBMyrjG8qY9c7fXYfeVycxvYufFUN7enT5TNPl04+OWaI8WcvLBo1OJA6KC/+nur/uP9pUqYxzpmCDpTGvzY6/S0ru/ia/kIg5+EBR1Myz5dSXwaocaEfk6C87Zb/ExufqZyWHm5kZccyXP2iZz5IJw2ztpYPoNH3V/0j9J3OaWy+g/SdGe0tHjhCEJICEIQAhHCAEIo4AoQjgCmZRAq4h6m4w4NJemc2Ln9B9ZZ4jihSpu/MCwHVjoo+pnOBoClTVeerMerNqx+pnKXdJR/f+C6xFv9FkzkmR1MQBzkXaM3urp1OgnexxJ2aV6mIA84nQD33v5LGunuoFHVv+3kgiYO2wyjq37Su9FeZLnoNpZYgnUmoeg2gaTHpTHlvAMriFImmwGWmLHzM8dg+H06or0KuY08QLMb2yspzJUXowYAz6C2GUb949W1+081xSjate11Auw8ukpUmoRcn6Lwi5SSR4z2jxWLoYdy2HarSoZO0fM2R6NwDUTLve4JHLXpPV4OsxoUO0cBxTGfKb97pfyFh8pR4XWyYrICTTak5WmWYrc2FrbCadWmoqVAozEOw+5mGtNOldezZSg1Us/Ryrj4Vuepid/E3yE6dD8RyjoJFk8K/MzzzcMP4Vt5mRs45ksegiqL4mv5CcG/IBR1O8kgkLnyQfeRZxyBY9TIifIuftOKjn4jbyELZD0fVKew9BOjOU2HoJ1PcR444RQkgIQhACOKOAEUcIApXxeLWmBe5LHKoUXJPQCWDM/iNhVwxPiqKPUrcfoZSpJpXRaKu8kTq9V1ZkslM5lS9yX5Mx2FumssPTO7vlHQSOhibUXY6mm7qfQN+xEsMoBsBmYi+p5S8Y2KN3IkA+BLnxN+5g7eN/6Vkxok+83yXSdpTVdhaWIK6K3wIFHVt51+FHxsW+w+klerIHqwQSkhRYaekr1a0irVbak29ZnYjiCjbX1lJ1YQ8mdIUpz8UXKtSeb4w7FarAhQVIv5CWauKd9tvoJk8VcZWVjmJVtAfLpPN5PJVVdK0b6HHdN9UtmXRw9PC16FWrUqVXqBWOUhURbE2O5c3G2gGk3cHlqJVrq7qXqjMrsGALC4ydAenUTK45VUHDhjkAw9Jrna1tryzwKqOxrqO9arSYdDdW2Py/Sd8dLh8HJN9Sl8l9SOQzHqYOPE3yE5Zj8RyjoJWbHIPd1895gNpYy+EZR1Mq12VdWOYzirxOmBcsXPhUTEx3FMtTMRlz2CoFLsQOSga/SLXwskN22ab4xebBB0tKGLx4CkqMoAN3c2AHimfi+N3bKcO6mnbexYX55RsNfWcHh1fFgLSTu56eepWOSkbOGyBT3nBtawGvWdoUJ9STOUq0bXNel7e43DUqld6lHF0KAzfxFai1RAQt6Rtc6nQ2In1vAYntaVKqFKiqiVMrbjMAbHzF58p4gaIRatfFYepiaQAWn2N3aopJGShqRa51N59M9nMS9XC0KlVOzqPTUstrWPS3L0nqnmmjCOKAOEUIAQjhACKOEAUocXuBSYa5aqH5HQ/rNCUeMJejUsbEANf0N5Sou1loeSKSarjE88w/qX9wZKlf8Ai4Zv/JTZfqob/wDJkNFv8RUHKrRVv9rH+zSuHsmGb/xVMp9FLoftOl1a5SzvY3WqSJnmVi+NKu33/aZGI4o9Ta9vPQfSZKnOpQxHLNNPh1JZeDfr45F3N7dNZmV+Lk6Lp6a/eYz1h8TZj0EYqsdgEEw1OZUnjX0bIcWnDOy5UqMdWa3z1kSuPhXMeplXtF83MdSvYXZgizPvJ3+CxUPia3kJh47FgGoEW91sWPI+suHFKyMUvzXMevlPO8RubLfRiFVRzJIFz+stl6IeNkA4ytWmlHFUc34Q9zEBwoNPwMPi/wCJtcI4fWwq0cO5asL1XWrSS6Wq1DkDtvmy2G1h1njeDXqtjcW1ilGoMLQRmAUFbM72+I2W1v5zPT+1XF3p1cLiKBYUxTprdC2XNlByNbQi19DPWUOzu/B5jlaWC3jcfoyBCDsS++m+kq0uJKujd57EqlNczEDc5Ry89pc9qOI4U9k61F7StTR+zXVmBGl0XUm9xMXhPD65SqtW9FKzVKrEtkq1B/lpkHeygaakW10mZca0s6NDr9uNkT8VVm1BpA6m4HX4SpNzflvrLGA4fUzviqlT8LQdKdK9XSoVBJ7qj3AxPvMQdNpLwRQpenSvVqKHuqqDlupy5mGqC9rnS4BE1DmDMSbZhl7ml15AgcvKdYwjT7vyc5SlPH4MTD0qFPEFaRapWI/yS1RgTrdiAbfOehZKhyq1kUsCVFr77MeZ2vqdZ1hwQoVAtJNzkREzeuUC8v4emLrYX7y6n1lZVUu2JKpt5Z7DDcEo02zLTtc3sSzAel9pogW2hHNxjFCOEAUI4QAhCEAIQhACQ4pMyOviVh9pLAyGrg8zRq/xcI2wem9P/wBbj/6yljMQO9TJtlrM2nmL/wBzJMU5Tsif8nEAaeHPl/QzKxz2xRFr3bb1U/tOU1eg/o6wxWX2QmqL9xcx6mR1G8bW8hOazNrsguZWNVRsC56meAj2i0tXwL8zE7j42v5CVWqn42yjoJD+KAHdXXq39pZf7/wrc0e2NtLKOpmfiK6Zs35hy89gechr1lKhswe41CnS8y+M4806YysEeqyoNFuFJ7zhTuQAbD0nWMG5dJzlNJXNDH4yyBjlpqbjQ2v5zEGMQVqbg3VHXNrrlv8ApHjcOwGlEEVEJV8RmqPlvyzDubcgJa4ZgKDqprhjVykXw9tFJAs5tZPWxPTW02RoxTtfJllVk1f0VfafDYSnQp4XC1C7/iXxRSzsx7UXAAUa2003irV6lJVw1Rcy4hhUsTlKMignl3SQ9rb6T0/CeE0GwNetQ/gNUWouftO8GUaZ6p7zag7m3lPJcKwNfEZGp0iwUv3nFk7yqCwc76r5zTUnGOWzKrnr/ZTA06lKowVErUyUBS4Nst1ZmJzH4ha9vKVqdNaiFWAqWb4lDgPzyk6qfQy/wH2byE/iKhftAAyUyyoQNgToWH0mpxDCBDlUBF5BRYD0ExS5yclFF4wVzPwSZVFNQtKkNkpqFB8yBufMy2KPQW8zOaC+EfMyb/2P2iU23c1xikjlEHIZj1O0no++lzfvLoNtxIyep+SyXD++myjOnr7wkLZL0e8jijnrnlhCEIAQhCAKOEIAjCKBgAZ844v7d169TE0eHUgEwdVqFWvUBY9qpsQiaAC/xMdeQn0YmfL+M+zlGtj8SuE7SnUqm+IVahFNmHeV3Ua3BO/OGrg44Xxbt8JWzVRVrU2LOdjn0Oq2BB0ttJuK1/8AE0nBtnCtf6fvMH2xqVKZzGh2VREp5KqLcFgbVEaptYrfR7a2sZPxPFp+Hw1YtmC01zZSGOgtsvPSV6exx+y3V3pl7GOqsxdixzHQf90kQqFkLAZEvbUXmPj+2WmXdqWHzAMKQJrVtRcBwoyobHq0i4XhcZVF6aGpSYFs1VkpovIM9TSw8gGM8iPDn+/wem+TEk4ljhTBKjOxZKa5ju7mwJ6KNSfSVa4BBzk4hiCO/dKV9rrTX3tfETtL44PSD2xeKVtRdKastO99Lgd5tz7x66S3xLBV6SgLQpNRAtSqLiKPZBD/ACrZh6BTNMKLpwxbqM8qqnLOihwng9MItWu70mKMbUCtjTuLX8J8ztraW6H4fDtdcOSCQCxa7nXW7m7Np1PylLhtJUcCo+c3vZUCp1FxqzDyJt5TX4lh8w0AUb3MrV5H8dlHfsQo9eXoocUwi6smLvTfXL+FC1B/LmzZfnb5TLXFiihRAxVmAY1HLEBhlLINlNuYEvmmBoO8ZlcVXbl5CUjVc3bVy0qfSj2nCODURTHczBSHyuzMtz8WUmxPnaerIzU9OQnmfZmqWo0i2mZSPoSAftPR4FrgrPKm5XafpkVEk7r2VVNrHpJuJJmRXHKQ1RZiJbwvfplekP0zmYLGxsTfyEkD9TlHQbxY9CpBvYHQnncSuj9B82m6Erq5ri7q5cVv6R1O8mwf5lOwv301P+oSgr/1HqdpawL3q0rnMe0p7bDvCdY7Ilo+hRxCOeueWEIQgChHCAEUcUARiJgZyTAETPOca9mVrVDXpVquGrnepQqFCf8AUNn+Ym+xkLtAPL8axD4WkgqMa9R7pndKYvbcsqix+k85Ro4LEmoavD6TVACx7FMpax3sliTztvvPXe0tLPTXS9n+lwRPn+NommHKEqyMGBBII9PpEXe6DVrFfG4vCAlabqpAstOmKjNpsCCSxIkvaVKwp5kaggyA5qYpFkXbLTBuSerBbee03W4xWAHZsbsAbhVB187XlEUCzF6rksfO5nmyrwi3KOzfGjKSSejPxGBBJJ7zEk2HK8SYZrWJyr0m4ENu6Ao6mRdmt9Bnb7TD/IzX/GijhsNb3V+Zk1QdSXPQbSy6+I/0rOMptoAg6neRstaxTqU+tlHQbylisMCrNawUDfcmamUfCMx6mQYqndWBOYm2g9Z1g7M5yV0aHs9WBw9HKb9nnQjmCXZh9iJ6XDPZgfFYz5lgKxo10ObKpYBlGuhB3E9bjPaAUe4ELVEJ30X685TkUZSqdUVhozO3Rb2j0fEksc0zqfGEpE2756A6fMzyuO4zWxGjNZfCvdX/AJ+c6wibfEftIjxrLuIjC7ya+Jxxqm9tL3HQSEPr4j9pyqXsPePhWa2C4Kz2L9xfCN5op0ZSwkdZTjBFCndiFALE7Ks9PwP2fqZ0qVrIqEMEG5I1F5o8JwK0vcUDz5/WbKTfT46jlmSpXcsI7hFHNJnCEIQAhCEAIjHEYByZG0kMjYQCFzK9RpPUEq1ZAKPEdUOtrFT9DPLcUwfeqrb3qZYfIj956nFC6sN9DMziid+i22cFf9yX/W0iPmWfiZdKiTRokkKOzTXmbACcpTA9xbnqZNhgvZUxYsVuLctDadVFPxHKOgng1PNr5PZp+K+irUUfEcx6CcMD5Iv3li3hFh1aREC/Nz9pQuQqPCP6mnDAX1u5+0mf+Y/0rOTe3JF+8sirIag8RsOgkNVTlNhlHnvLAHhH9TSMqCbe8ep2E6RKMx62DoopxDKatR3yopcqqgWuxtqdby1Uq06rVe4HY2IfMwIJ20vY7dOci4op7K4GcLVsQOQbbSWOCYIvYj/MZUy8wbm/6GelTvZK3o8+dk2yOhhibDc9BN/AcFZrZu6Og3nouG8DCWsAPPnNzD4NV5SYUEtkSrP0ZHDuEBfdW3nz+s2qGDA3lhRaO80JJHFu41UCOK8LySDqEUJJA4RQgDjihAHEYQgCnLCdxEQCvUWU6yzSKyvVpSCTHrCZ3EvyKTXuUZbn0a018VTmXjFvhqgA1Uv+95X+6J/qzPwwOQgWAV3F/mZzlF+6M56mGGKkMTcktmAH8wBkjg21OQdBvPF5CtVkvk9ehmnH6K9QeI3PhWRODbWyD7yxbwiw6mQsByGdup2nE6kAHhFv5mkZAvp3z1O0lqnxHMeg2kmHwNSroq2HkJ3p0pT0cp1IxWSlVYfEb+Q2lSvWJ0N1Q6XUT2eC9lxoan0moeDUspTICGBBvN9LixjmRhqchvR8zwFWmhqo1VnqEi1lK200Gmk917J4JMnaLSWncsFt0vcn5sWPzldvY4Z7irZb3sUGb5sN/Xeenw1HIqqBYKABNSSWjM3cnVZ2DOBOhJB1eOKdCCAjgI5ICAhHACEIpIHCEIAo4GEEBCEIAoiJ1FAKOMo6TECXWsu+xt6ienZbzGxFPsKpqEXpVBlYgbHkTOcsWZeObo8vwy+VgCBlspJ5Zbj+0nsOQznqdp1VoKlWoR3lY5lIItrLOHwNSr7q2XqdB+5nl16cp1n0npUJqNJdRn1f5jfyG0KGEqVtEWy9dh/zPS4P2fRbF++fsPlNdKYAsBYeU0UuIlmRxqcq+ImBw/2bVLGp3jNqlQVRZVA9JPaGWbFFLRjcm9nFoZZJaFpYgjyx5Z3aFoIObR2nVoSQK0do4QAhCOAFoQhAFCOEkBCOEEBFHCAKEcIAoQjgHMTLcEHUGdQgFJOF0g2YUxf5/ptLYWdQlVFLRZtvZzaO0cJJArQtHCAK0LRwgChHCAEIQgBCEJICEIWgBCFo4IFaOEIAQhCAEIo4AQhCAKOBigDitHFAC0I4QBRRxwBRRxwBQjhAFCEcAVoRxQBwijgBCEQgDhCEAIRRwAhCE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data:image/jpeg;base64,/9j/4AAQSkZJRgABAQAAAQABAAD/2wCEAAkGBxQQEA8QEBAUEBANEA8PFBQQDxAUFxYQFBQWFhUUFBUYHCggGBolGxUUITEhJSkrLi4uGB8zODMsNygtLisBCgoKDg0OGxAQGywlICQsLCwvLCwsLCw0LCwsLCwsLCwsLCwsLDYxLCwsLCwsLCwsNCwsLCwtLCwsLCwsLCwsN//AABEIANoA6AMBIgACEQEDEQH/xAAbAAACAwEBAQAAAAAAAAAAAAAAAQMEBQIGB//EAD0QAAIBAgQDBQYEBAYCAwAAAAECAAMRBBIhMQVBURMiUmFxBjJCgZGhFDOx0SNigsEkQ3KS4fBTogeywv/EABkBAQADAQEAAAAAAAAAAAAAAAABAgQDBf/EACgRAAIBBAEEAgICAwAAAAAAAAABAgMRITEEEiIyQWFxUYETQtHw8f/aAAwDAQACEQMRAD8A+4RxRwAhFHACEIQAhCEAIo4QAhCEAIQhACEIQAhCEAUcIQAhCEAIQhACEIQAhCEAIQhACEIQBQhCAEcUIAQhHACEUcAIRGEAIQiDC9ri45XgHUJWqcQpK4ptWprUNjkNRA2u3dJvLEAcUcUAcIpVr8QRDYtdvCveP0G3zkXBbivMl+Iu2iIEHV9T8lGn1MhDG4Z6jMemaw+gtJV2DdhKlXHU0UM7qt+p1v5DnKLcfS+itl8Rsv2OspKcY7ZaMJS0jZiiU3seuscuVCOKOAEIQgBCEIARRxQAhCEAcUJBicUlMAu1rmw5knoANzIbtsE8JQ/FVG/LpWHirHKPUKLk/aI4Nm/Mqs3lT/hj7a/eR1X0ibW2WK+NRNGYZvCNW/2jWQHF1G/LpZR4qxy/RRcn52ktHDpTFkQL6DfzJ5zomSoye2R1L0U3oM35lVm/lTuL9tT9ZRxeOTCBquUBUVtFGpa2g8yTNSpMriiXF8oYqwYBtrjmdOW/yluiKI6mzwmN/wAY7DF4UVFBH5lABwx7xFKurK2cA8r2sNZd4HxWvgXy0ar8SwCgZqbG+Kw5YXXKWt2qeRNxrNLC8XNCnU7TDPiKrO9mqWA7Mm4F9TYeQF9JgvxiomKWqx7Kji1p0qds2SlikZ7o45Z1cWPMgyFkk9Rwf/5Jw9aqtGtRr4N6hK0/xCDK7D4Qyk2byO89BV4oTpTT5vp9FGv1tPI8T4KmMwhoVSGqHvZ0W2WoCSHXmGF9/XrJPZ7i1RsOqYgN+Jw5ahVCr7zpaz32AZSrD1kSssthXekegqszfmVCR4Qco+g/uTOcyoLgAKOZsBMyrjG8qY9c7fXYfeVycxvYufFUN7enT5TNPl04+OWaI8WcvLBo1OJA6KC/+nur/uP9pUqYxzpmCDpTGvzY6/S0ru/ia/kIg5+EBR1Myz5dSXwaocaEfk6C87Zb/ExufqZyWHm5kZccyXP2iZz5IJw2ztpYPoNH3V/0j9J3OaWy+g/SdGe0tHjhCEJICEIQAhHCAEIo4AoQjgCmZRAq4h6m4w4NJemc2Ln9B9ZZ4jihSpu/MCwHVjoo+pnOBoClTVeerMerNqx+pnKXdJR/f+C6xFv9FkzkmR1MQBzkXaM3urp1OgnexxJ2aV6mIA84nQD33v5LGunuoFHVv+3kgiYO2wyjq37Su9FeZLnoNpZYgnUmoeg2gaTHpTHlvAMriFImmwGWmLHzM8dg+H06or0KuY08QLMb2yspzJUXowYAz6C2GUb949W1+081xSjate11Auw8ukpUmoRcn6Lwi5SSR4z2jxWLoYdy2HarSoZO0fM2R6NwDUTLve4JHLXpPV4OsxoUO0cBxTGfKb97pfyFh8pR4XWyYrICTTak5WmWYrc2FrbCadWmoqVAozEOw+5mGtNOldezZSg1Us/Ryrj4Vuepid/E3yE6dD8RyjoJFk8K/MzzzcMP4Vt5mRs45ksegiqL4mv5CcG/IBR1O8kgkLnyQfeRZxyBY9TIifIuftOKjn4jbyELZD0fVKew9BOjOU2HoJ1PcR444RQkgIQhACOKOAEUcIApXxeLWmBe5LHKoUXJPQCWDM/iNhVwxPiqKPUrcfoZSpJpXRaKu8kTq9V1ZkslM5lS9yX5Mx2FumssPTO7vlHQSOhibUXY6mm7qfQN+xEsMoBsBmYi+p5S8Y2KN3IkA+BLnxN+5g7eN/6Vkxok+83yXSdpTVdhaWIK6K3wIFHVt51+FHxsW+w+klerIHqwQSkhRYaekr1a0irVbak29ZnYjiCjbX1lJ1YQ8mdIUpz8UXKtSeb4w7FarAhQVIv5CWauKd9tvoJk8VcZWVjmJVtAfLpPN5PJVVdK0b6HHdN9UtmXRw9PC16FWrUqVXqBWOUhURbE2O5c3G2gGk3cHlqJVrq7qXqjMrsGALC4ydAenUTK45VUHDhjkAw9Jrna1tryzwKqOxrqO9arSYdDdW2Py/Sd8dLh8HJN9Sl8l9SOQzHqYOPE3yE5Zj8RyjoJWbHIPd1895gNpYy+EZR1Mq12VdWOYzirxOmBcsXPhUTEx3FMtTMRlz2CoFLsQOSga/SLXwskN22ab4xebBB0tKGLx4CkqMoAN3c2AHimfi+N3bKcO6mnbexYX55RsNfWcHh1fFgLSTu56eepWOSkbOGyBT3nBtawGvWdoUJ9STOUq0bXNel7e43DUqld6lHF0KAzfxFai1RAQt6Rtc6nQ2In1vAYntaVKqFKiqiVMrbjMAbHzF58p4gaIRatfFYepiaQAWn2N3aopJGShqRa51N59M9nMS9XC0KlVOzqPTUstrWPS3L0nqnmmjCOKAOEUIAQjhACKOEAUocXuBSYa5aqH5HQ/rNCUeMJejUsbEANf0N5Sou1loeSKSarjE88w/qX9wZKlf8Ai4Zv/JTZfqob/wDJkNFv8RUHKrRVv9rH+zSuHsmGb/xVMp9FLoftOl1a5SzvY3WqSJnmVi+NKu33/aZGI4o9Ta9vPQfSZKnOpQxHLNNPh1JZeDfr45F3N7dNZmV+Lk6Lp6a/eYz1h8TZj0EYqsdgEEw1OZUnjX0bIcWnDOy5UqMdWa3z1kSuPhXMeplXtF83MdSvYXZgizPvJ3+CxUPia3kJh47FgGoEW91sWPI+suHFKyMUvzXMevlPO8RubLfRiFVRzJIFz+stl6IeNkA4ytWmlHFUc34Q9zEBwoNPwMPi/wCJtcI4fWwq0cO5asL1XWrSS6Wq1DkDtvmy2G1h1njeDXqtjcW1ilGoMLQRmAUFbM72+I2W1v5zPT+1XF3p1cLiKBYUxTprdC2XNlByNbQi19DPWUOzu/B5jlaWC3jcfoyBCDsS++m+kq0uJKujd57EqlNczEDc5Ry89pc9qOI4U9k61F7StTR+zXVmBGl0XUm9xMXhPD65SqtW9FKzVKrEtkq1B/lpkHeygaakW10mZca0s6NDr9uNkT8VVm1BpA6m4HX4SpNzflvrLGA4fUzviqlT8LQdKdK9XSoVBJ7qj3AxPvMQdNpLwRQpenSvVqKHuqqDlupy5mGqC9rnS4BE1DmDMSbZhl7ml15AgcvKdYwjT7vyc5SlPH4MTD0qFPEFaRapWI/yS1RgTrdiAbfOehZKhyq1kUsCVFr77MeZ2vqdZ1hwQoVAtJNzkREzeuUC8v4emLrYX7y6n1lZVUu2JKpt5Z7DDcEo02zLTtc3sSzAel9pogW2hHNxjFCOEAUI4QAhCEAIQhACQ4pMyOviVh9pLAyGrg8zRq/xcI2wem9P/wBbj/6yljMQO9TJtlrM2nmL/wBzJMU5Tsif8nEAaeHPl/QzKxz2xRFr3bb1U/tOU1eg/o6wxWX2QmqL9xcx6mR1G8bW8hOazNrsguZWNVRsC56meAj2i0tXwL8zE7j42v5CVWqn42yjoJD+KAHdXXq39pZf7/wrc0e2NtLKOpmfiK6Zs35hy89gechr1lKhswe41CnS8y+M4806YysEeqyoNFuFJ7zhTuQAbD0nWMG5dJzlNJXNDH4yyBjlpqbjQ2v5zEGMQVqbg3VHXNrrlv8ApHjcOwGlEEVEJV8RmqPlvyzDubcgJa4ZgKDqprhjVykXw9tFJAs5tZPWxPTW02RoxTtfJllVk1f0VfafDYSnQp4XC1C7/iXxRSzsx7UXAAUa2003irV6lJVw1Rcy4hhUsTlKMignl3SQ9rb6T0/CeE0GwNetQ/gNUWouftO8GUaZ6p7zag7m3lPJcKwNfEZGp0iwUv3nFk7yqCwc76r5zTUnGOWzKrnr/ZTA06lKowVErUyUBS4Nst1ZmJzH4ha9vKVqdNaiFWAqWb4lDgPzyk6qfQy/wH2byE/iKhftAAyUyyoQNgToWH0mpxDCBDlUBF5BRYD0ExS5yclFF4wVzPwSZVFNQtKkNkpqFB8yBufMy2KPQW8zOaC+EfMyb/2P2iU23c1xikjlEHIZj1O0no++lzfvLoNtxIyep+SyXD++myjOnr7wkLZL0e8jijnrnlhCEIAQhCAKOEIAjCKBgAZ844v7d169TE0eHUgEwdVqFWvUBY9qpsQiaAC/xMdeQn0YmfL+M+zlGtj8SuE7SnUqm+IVahFNmHeV3Ua3BO/OGrg44Xxbt8JWzVRVrU2LOdjn0Oq2BB0ttJuK1/8AE0nBtnCtf6fvMH2xqVKZzGh2VREp5KqLcFgbVEaptYrfR7a2sZPxPFp+Hw1YtmC01zZSGOgtsvPSV6exx+y3V3pl7GOqsxdixzHQf90kQqFkLAZEvbUXmPj+2WmXdqWHzAMKQJrVtRcBwoyobHq0i4XhcZVF6aGpSYFs1VkpovIM9TSw8gGM8iPDn+/wem+TEk4ljhTBKjOxZKa5ju7mwJ6KNSfSVa4BBzk4hiCO/dKV9rrTX3tfETtL44PSD2xeKVtRdKastO99Lgd5tz7x66S3xLBV6SgLQpNRAtSqLiKPZBD/ACrZh6BTNMKLpwxbqM8qqnLOihwng9MItWu70mKMbUCtjTuLX8J8ztraW6H4fDtdcOSCQCxa7nXW7m7Np1PylLhtJUcCo+c3vZUCp1FxqzDyJt5TX4lh8w0AUb3MrV5H8dlHfsQo9eXoocUwi6smLvTfXL+FC1B/LmzZfnb5TLXFiihRAxVmAY1HLEBhlLINlNuYEvmmBoO8ZlcVXbl5CUjVc3bVy0qfSj2nCODURTHczBSHyuzMtz8WUmxPnaerIzU9OQnmfZmqWo0i2mZSPoSAftPR4FrgrPKm5XafpkVEk7r2VVNrHpJuJJmRXHKQ1RZiJbwvfplekP0zmYLGxsTfyEkD9TlHQbxY9CpBvYHQnncSuj9B82m6Erq5ri7q5cVv6R1O8mwf5lOwv301P+oSgr/1HqdpawL3q0rnMe0p7bDvCdY7Ilo+hRxCOeueWEIQgChHCAEUcUARiJgZyTAETPOca9mVrVDXpVquGrnepQqFCf8AUNn+Ym+xkLtAPL8axD4WkgqMa9R7pndKYvbcsqix+k85Ro4LEmoavD6TVACx7FMpax3sliTztvvPXe0tLPTXS9n+lwRPn+NommHKEqyMGBBII9PpEXe6DVrFfG4vCAlabqpAstOmKjNpsCCSxIkvaVKwp5kaggyA5qYpFkXbLTBuSerBbee03W4xWAHZsbsAbhVB187XlEUCzF6rksfO5nmyrwi3KOzfGjKSSejPxGBBJJ7zEk2HK8SYZrWJyr0m4ENu6Ao6mRdmt9Bnb7TD/IzX/GijhsNb3V+Zk1QdSXPQbSy6+I/0rOMptoAg6neRstaxTqU+tlHQbylisMCrNawUDfcmamUfCMx6mQYqndWBOYm2g9Z1g7M5yV0aHs9WBw9HKb9nnQjmCXZh9iJ6XDPZgfFYz5lgKxo10ObKpYBlGuhB3E9bjPaAUe4ELVEJ30X685TkUZSqdUVhozO3Rb2j0fEksc0zqfGEpE2756A6fMzyuO4zWxGjNZfCvdX/AJ+c6wibfEftIjxrLuIjC7ya+Jxxqm9tL3HQSEPr4j9pyqXsPePhWa2C4Kz2L9xfCN5op0ZSwkdZTjBFCndiFALE7Ks9PwP2fqZ0qVrIqEMEG5I1F5o8JwK0vcUDz5/WbKTfT46jlmSpXcsI7hFHNJnCEIQAhCEAIjHEYByZG0kMjYQCFzK9RpPUEq1ZAKPEdUOtrFT9DPLcUwfeqrb3qZYfIj956nFC6sN9DMziid+i22cFf9yX/W0iPmWfiZdKiTRokkKOzTXmbACcpTA9xbnqZNhgvZUxYsVuLctDadVFPxHKOgng1PNr5PZp+K+irUUfEcx6CcMD5Iv3li3hFh1aREC/Nz9pQuQqPCP6mnDAX1u5+0mf+Y/0rOTe3JF+8sirIag8RsOgkNVTlNhlHnvLAHhH9TSMqCbe8ep2E6RKMx62DoopxDKatR3yopcqqgWuxtqdby1Uq06rVe4HY2IfMwIJ20vY7dOci4op7K4GcLVsQOQbbSWOCYIvYj/MZUy8wbm/6GelTvZK3o8+dk2yOhhibDc9BN/AcFZrZu6Og3nouG8DCWsAPPnNzD4NV5SYUEtkSrP0ZHDuEBfdW3nz+s2qGDA3lhRaO80JJHFu41UCOK8LySDqEUJJA4RQgDjihAHEYQgCnLCdxEQCvUWU6yzSKyvVpSCTHrCZ3EvyKTXuUZbn0a018VTmXjFvhqgA1Uv+95X+6J/qzPwwOQgWAV3F/mZzlF+6M56mGGKkMTcktmAH8wBkjg21OQdBvPF5CtVkvk9ehmnH6K9QeI3PhWRODbWyD7yxbwiw6mQsByGdup2nE6kAHhFv5mkZAvp3z1O0lqnxHMeg2kmHwNSroq2HkJ3p0pT0cp1IxWSlVYfEb+Q2lSvWJ0N1Q6XUT2eC9lxoan0moeDUspTICGBBvN9LixjmRhqchvR8zwFWmhqo1VnqEi1lK200Gmk917J4JMnaLSWncsFt0vcn5sWPzldvY4Z7irZb3sUGb5sN/Xeenw1HIqqBYKABNSSWjM3cnVZ2DOBOhJB1eOKdCCAjgI5ICAhHACEIpIHCEIAo4GEEBCEIAoiJ1FAKOMo6TECXWsu+xt6ienZbzGxFPsKpqEXpVBlYgbHkTOcsWZeObo8vwy+VgCBlspJ5Zbj+0nsOQznqdp1VoKlWoR3lY5lIItrLOHwNSr7q2XqdB+5nl16cp1n0npUJqNJdRn1f5jfyG0KGEqVtEWy9dh/zPS4P2fRbF++fsPlNdKYAsBYeU0UuIlmRxqcq+ImBw/2bVLGp3jNqlQVRZVA9JPaGWbFFLRjcm9nFoZZJaFpYgjyx5Z3aFoIObR2nVoSQK0do4QAhCOAFoQhAFCOEkBCOEEBFHCAKEcIAoQjgHMTLcEHUGdQgFJOF0g2YUxf5/ptLYWdQlVFLRZtvZzaO0cJJArQtHCAK0LRwgChHCAEIQgBCEJICEIWgBCFo4IFaOEIAQhCAEIo4AQhCAKOBigDitHFAC0I4QBRRxwBRRxwBQjhAFCEcAVoRxQBwijgBCEQgDhCEAIRRwAhCEA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6" descr="data:image/jpeg;base64,/9j/4AAQSkZJRgABAQAAAQABAAD/2wCEAAkGBxQQEA8QEBAUEBANEA8PFBQQDxAUFxYQFBQWFhUUFBUYHCggGBolGxUUITEhJSkrLi4uGB8zODMsNygtLisBCgoKDg0OGxAQGywlICQsLCwvLCwsLCw0LCwsLCwsLCwsLCwsLDYxLCwsLCwsLCwsNCwsLCwtLCwsLCwsLCwsN//AABEIANoA6AMBIgACEQEDEQH/xAAbAAACAwEBAQAAAAAAAAAAAAAAAQMEBQIGB//EAD0QAAIBAgQDBQYEBAYCAwAAAAECAAMRBBIhMQVBURMiUmFxBjJCgZGhFDOx0SNigsEkQ3KS4fBTogeywv/EABkBAQADAQEAAAAAAAAAAAAAAAABAgQDBf/EACgRAAIBBAEEAgICAwAAAAAAAAABAgMRITEEEiIyQWFxUYETQtHw8f/aAAwDAQACEQMRAD8A+4RxRwAhFHACEIQAhCEAIo4QAhCEAIQhACEIQAhCEAUcIQAhCEAIQhACEIQAhCEAIQhACEIQBQhCAEcUIAQhHACEUcAIRGEAIQiDC9ri45XgHUJWqcQpK4ptWprUNjkNRA2u3dJvLEAcUcUAcIpVr8QRDYtdvCveP0G3zkXBbivMl+Iu2iIEHV9T8lGn1MhDG4Z6jMemaw+gtJV2DdhKlXHU0UM7qt+p1v5DnKLcfS+itl8Rsv2OspKcY7ZaMJS0jZiiU3seuscuVCOKOAEIQgBCEIARRxQAhCEAcUJBicUlMAu1rmw5knoANzIbtsE8JQ/FVG/LpWHirHKPUKLk/aI4Nm/Mqs3lT/hj7a/eR1X0ibW2WK+NRNGYZvCNW/2jWQHF1G/LpZR4qxy/RRcn52ktHDpTFkQL6DfzJ5zomSoye2R1L0U3oM35lVm/lTuL9tT9ZRxeOTCBquUBUVtFGpa2g8yTNSpMriiXF8oYqwYBtrjmdOW/yluiKI6mzwmN/wAY7DF4UVFBH5lABwx7xFKurK2cA8r2sNZd4HxWvgXy0ar8SwCgZqbG+Kw5YXXKWt2qeRNxrNLC8XNCnU7TDPiKrO9mqWA7Mm4F9TYeQF9JgvxiomKWqx7Kji1p0qds2SlikZ7o45Z1cWPMgyFkk9Rwf/5Jw9aqtGtRr4N6hK0/xCDK7D4Qyk2byO89BV4oTpTT5vp9FGv1tPI8T4KmMwhoVSGqHvZ0W2WoCSHXmGF9/XrJPZ7i1RsOqYgN+Jw5ahVCr7zpaz32AZSrD1kSssthXekegqszfmVCR4Qco+g/uTOcyoLgAKOZsBMyrjG8qY9c7fXYfeVycxvYufFUN7enT5TNPl04+OWaI8WcvLBo1OJA6KC/+nur/uP9pUqYxzpmCDpTGvzY6/S0ru/ia/kIg5+EBR1Myz5dSXwaocaEfk6C87Zb/ExufqZyWHm5kZccyXP2iZz5IJw2ztpYPoNH3V/0j9J3OaWy+g/SdGe0tHjhCEJICEIQAhHCAEIo4AoQjgCmZRAq4h6m4w4NJemc2Ln9B9ZZ4jihSpu/MCwHVjoo+pnOBoClTVeerMerNqx+pnKXdJR/f+C6xFv9FkzkmR1MQBzkXaM3urp1OgnexxJ2aV6mIA84nQD33v5LGunuoFHVv+3kgiYO2wyjq37Su9FeZLnoNpZYgnUmoeg2gaTHpTHlvAMriFImmwGWmLHzM8dg+H06or0KuY08QLMb2yspzJUXowYAz6C2GUb949W1+081xSjate11Auw8ukpUmoRcn6Lwi5SSR4z2jxWLoYdy2HarSoZO0fM2R6NwDUTLve4JHLXpPV4OsxoUO0cBxTGfKb97pfyFh8pR4XWyYrICTTak5WmWYrc2FrbCadWmoqVAozEOw+5mGtNOldezZSg1Us/Ryrj4Vuepid/E3yE6dD8RyjoJFk8K/MzzzcMP4Vt5mRs45ksegiqL4mv5CcG/IBR1O8kgkLnyQfeRZxyBY9TIifIuftOKjn4jbyELZD0fVKew9BOjOU2HoJ1PcR444RQkgIQhACOKOAEUcIApXxeLWmBe5LHKoUXJPQCWDM/iNhVwxPiqKPUrcfoZSpJpXRaKu8kTq9V1ZkslM5lS9yX5Mx2FumssPTO7vlHQSOhibUXY6mm7qfQN+xEsMoBsBmYi+p5S8Y2KN3IkA+BLnxN+5g7eN/6Vkxok+83yXSdpTVdhaWIK6K3wIFHVt51+FHxsW+w+klerIHqwQSkhRYaekr1a0irVbak29ZnYjiCjbX1lJ1YQ8mdIUpz8UXKtSeb4w7FarAhQVIv5CWauKd9tvoJk8VcZWVjmJVtAfLpPN5PJVVdK0b6HHdN9UtmXRw9PC16FWrUqVXqBWOUhURbE2O5c3G2gGk3cHlqJVrq7qXqjMrsGALC4ydAenUTK45VUHDhjkAw9Jrna1tryzwKqOxrqO9arSYdDdW2Py/Sd8dLh8HJN9Sl8l9SOQzHqYOPE3yE5Zj8RyjoJWbHIPd1895gNpYy+EZR1Mq12VdWOYzirxOmBcsXPhUTEx3FMtTMRlz2CoFLsQOSga/SLXwskN22ab4xebBB0tKGLx4CkqMoAN3c2AHimfi+N3bKcO6mnbexYX55RsNfWcHh1fFgLSTu56eepWOSkbOGyBT3nBtawGvWdoUJ9STOUq0bXNel7e43DUqld6lHF0KAzfxFai1RAQt6Rtc6nQ2In1vAYntaVKqFKiqiVMrbjMAbHzF58p4gaIRatfFYepiaQAWn2N3aopJGShqRa51N59M9nMS9XC0KlVOzqPTUstrWPS3L0nqnmmjCOKAOEUIAQjhACKOEAUocXuBSYa5aqH5HQ/rNCUeMJejUsbEANf0N5Sou1loeSKSarjE88w/qX9wZKlf8Ai4Zv/JTZfqob/wDJkNFv8RUHKrRVv9rH+zSuHsmGb/xVMp9FLoftOl1a5SzvY3WqSJnmVi+NKu33/aZGI4o9Ta9vPQfSZKnOpQxHLNNPh1JZeDfr45F3N7dNZmV+Lk6Lp6a/eYz1h8TZj0EYqsdgEEw1OZUnjX0bIcWnDOy5UqMdWa3z1kSuPhXMeplXtF83MdSvYXZgizPvJ3+CxUPia3kJh47FgGoEW91sWPI+suHFKyMUvzXMevlPO8RubLfRiFVRzJIFz+stl6IeNkA4ytWmlHFUc34Q9zEBwoNPwMPi/wCJtcI4fWwq0cO5asL1XWrSS6Wq1DkDtvmy2G1h1njeDXqtjcW1ilGoMLQRmAUFbM72+I2W1v5zPT+1XF3p1cLiKBYUxTprdC2XNlByNbQi19DPWUOzu/B5jlaWC3jcfoyBCDsS++m+kq0uJKujd57EqlNczEDc5Ry89pc9qOI4U9k61F7StTR+zXVmBGl0XUm9xMXhPD65SqtW9FKzVKrEtkq1B/lpkHeygaakW10mZca0s6NDr9uNkT8VVm1BpA6m4HX4SpNzflvrLGA4fUzviqlT8LQdKdK9XSoVBJ7qj3AxPvMQdNpLwRQpenSvVqKHuqqDlupy5mGqC9rnS4BE1DmDMSbZhl7ml15AgcvKdYwjT7vyc5SlPH4MTD0qFPEFaRapWI/yS1RgTrdiAbfOehZKhyq1kUsCVFr77MeZ2vqdZ1hwQoVAtJNzkREzeuUC8v4emLrYX7y6n1lZVUu2JKpt5Z7DDcEo02zLTtc3sSzAel9pogW2hHNxjFCOEAUI4QAhCEAIQhACQ4pMyOviVh9pLAyGrg8zRq/xcI2wem9P/wBbj/6yljMQO9TJtlrM2nmL/wBzJMU5Tsif8nEAaeHPl/QzKxz2xRFr3bb1U/tOU1eg/o6wxWX2QmqL9xcx6mR1G8bW8hOazNrsguZWNVRsC56meAj2i0tXwL8zE7j42v5CVWqn42yjoJD+KAHdXXq39pZf7/wrc0e2NtLKOpmfiK6Zs35hy89gechr1lKhswe41CnS8y+M4806YysEeqyoNFuFJ7zhTuQAbD0nWMG5dJzlNJXNDH4yyBjlpqbjQ2v5zEGMQVqbg3VHXNrrlv8ApHjcOwGlEEVEJV8RmqPlvyzDubcgJa4ZgKDqprhjVykXw9tFJAs5tZPWxPTW02RoxTtfJllVk1f0VfafDYSnQp4XC1C7/iXxRSzsx7UXAAUa2003irV6lJVw1Rcy4hhUsTlKMignl3SQ9rb6T0/CeE0GwNetQ/gNUWouftO8GUaZ6p7zag7m3lPJcKwNfEZGp0iwUv3nFk7yqCwc76r5zTUnGOWzKrnr/ZTA06lKowVErUyUBS4Nst1ZmJzH4ha9vKVqdNaiFWAqWb4lDgPzyk6qfQy/wH2byE/iKhftAAyUyyoQNgToWH0mpxDCBDlUBF5BRYD0ExS5yclFF4wVzPwSZVFNQtKkNkpqFB8yBufMy2KPQW8zOaC+EfMyb/2P2iU23c1xikjlEHIZj1O0no++lzfvLoNtxIyep+SyXD++myjOnr7wkLZL0e8jijnrnlhCEIAQhCAKOEIAjCKBgAZ844v7d169TE0eHUgEwdVqFWvUBY9qpsQiaAC/xMdeQn0YmfL+M+zlGtj8SuE7SnUqm+IVahFNmHeV3Ua3BO/OGrg44Xxbt8JWzVRVrU2LOdjn0Oq2BB0ttJuK1/8AE0nBtnCtf6fvMH2xqVKZzGh2VREp5KqLcFgbVEaptYrfR7a2sZPxPFp+Hw1YtmC01zZSGOgtsvPSV6exx+y3V3pl7GOqsxdixzHQf90kQqFkLAZEvbUXmPj+2WmXdqWHzAMKQJrVtRcBwoyobHq0i4XhcZVF6aGpSYFs1VkpovIM9TSw8gGM8iPDn+/wem+TEk4ljhTBKjOxZKa5ju7mwJ6KNSfSVa4BBzk4hiCO/dKV9rrTX3tfETtL44PSD2xeKVtRdKastO99Lgd5tz7x66S3xLBV6SgLQpNRAtSqLiKPZBD/ACrZh6BTNMKLpwxbqM8qqnLOihwng9MItWu70mKMbUCtjTuLX8J8ztraW6H4fDtdcOSCQCxa7nXW7m7Np1PylLhtJUcCo+c3vZUCp1FxqzDyJt5TX4lh8w0AUb3MrV5H8dlHfsQo9eXoocUwi6smLvTfXL+FC1B/LmzZfnb5TLXFiihRAxVmAY1HLEBhlLINlNuYEvmmBoO8ZlcVXbl5CUjVc3bVy0qfSj2nCODURTHczBSHyuzMtz8WUmxPnaerIzU9OQnmfZmqWo0i2mZSPoSAftPR4FrgrPKm5XafpkVEk7r2VVNrHpJuJJmRXHKQ1RZiJbwvfplekP0zmYLGxsTfyEkD9TlHQbxY9CpBvYHQnncSuj9B82m6Erq5ri7q5cVv6R1O8mwf5lOwv301P+oSgr/1HqdpawL3q0rnMe0p7bDvCdY7Ilo+hRxCOeueWEIQgChHCAEUcUARiJgZyTAETPOca9mVrVDXpVquGrnepQqFCf8AUNn+Ym+xkLtAPL8axD4WkgqMa9R7pndKYvbcsqix+k85Ro4LEmoavD6TVACx7FMpax3sliTztvvPXe0tLPTXS9n+lwRPn+NommHKEqyMGBBII9PpEXe6DVrFfG4vCAlabqpAstOmKjNpsCCSxIkvaVKwp5kaggyA5qYpFkXbLTBuSerBbee03W4xWAHZsbsAbhVB187XlEUCzF6rksfO5nmyrwi3KOzfGjKSSejPxGBBJJ7zEk2HK8SYZrWJyr0m4ENu6Ao6mRdmt9Bnb7TD/IzX/GijhsNb3V+Zk1QdSXPQbSy6+I/0rOMptoAg6neRstaxTqU+tlHQbylisMCrNawUDfcmamUfCMx6mQYqndWBOYm2g9Z1g7M5yV0aHs9WBw9HKb9nnQjmCXZh9iJ6XDPZgfFYz5lgKxo10ObKpYBlGuhB3E9bjPaAUe4ELVEJ30X685TkUZSqdUVhozO3Rb2j0fEksc0zqfGEpE2756A6fMzyuO4zWxGjNZfCvdX/AJ+c6wibfEftIjxrLuIjC7ya+Jxxqm9tL3HQSEPr4j9pyqXsPePhWa2C4Kz2L9xfCN5op0ZSwkdZTjBFCndiFALE7Ks9PwP2fqZ0qVrIqEMEG5I1F5o8JwK0vcUDz5/WbKTfT46jlmSpXcsI7hFHNJnCEIQAhCEAIjHEYByZG0kMjYQCFzK9RpPUEq1ZAKPEdUOtrFT9DPLcUwfeqrb3qZYfIj956nFC6sN9DMziid+i22cFf9yX/W0iPmWfiZdKiTRokkKOzTXmbACcpTA9xbnqZNhgvZUxYsVuLctDadVFPxHKOgng1PNr5PZp+K+irUUfEcx6CcMD5Iv3li3hFh1aREC/Nz9pQuQqPCP6mnDAX1u5+0mf+Y/0rOTe3JF+8sirIag8RsOgkNVTlNhlHnvLAHhH9TSMqCbe8ep2E6RKMx62DoopxDKatR3yopcqqgWuxtqdby1Uq06rVe4HY2IfMwIJ20vY7dOci4op7K4GcLVsQOQbbSWOCYIvYj/MZUy8wbm/6GelTvZK3o8+dk2yOhhibDc9BN/AcFZrZu6Og3nouG8DCWsAPPnNzD4NV5SYUEtkSrP0ZHDuEBfdW3nz+s2qGDA3lhRaO80JJHFu41UCOK8LySDqEUJJA4RQgDjihAHEYQgCnLCdxEQCvUWU6yzSKyvVpSCTHrCZ3EvyKTXuUZbn0a018VTmXjFvhqgA1Uv+95X+6J/qzPwwOQgWAV3F/mZzlF+6M56mGGKkMTcktmAH8wBkjg21OQdBvPF5CtVkvk9ehmnH6K9QeI3PhWRODbWyD7yxbwiw6mQsByGdup2nE6kAHhFv5mkZAvp3z1O0lqnxHMeg2kmHwNSroq2HkJ3p0pT0cp1IxWSlVYfEb+Q2lSvWJ0N1Q6XUT2eC9lxoan0moeDUspTICGBBvN9LixjmRhqchvR8zwFWmhqo1VnqEi1lK200Gmk917J4JMnaLSWncsFt0vcn5sWPzldvY4Z7irZb3sUGb5sN/Xeenw1HIqqBYKABNSSWjM3cnVZ2DOBOhJB1eOKdCCAjgI5ICAhHACEIpIHCEIAo4GEEBCEIAoiJ1FAKOMo6TECXWsu+xt6ienZbzGxFPsKpqEXpVBlYgbHkTOcsWZeObo8vwy+VgCBlspJ5Zbj+0nsOQznqdp1VoKlWoR3lY5lIItrLOHwNSr7q2XqdB+5nl16cp1n0npUJqNJdRn1f5jfyG0KGEqVtEWy9dh/zPS4P2fRbF++fsPlNdKYAsBYeU0UuIlmRxqcq+ImBw/2bVLGp3jNqlQVRZVA9JPaGWbFFLRjcm9nFoZZJaFpYgjyx5Z3aFoIObR2nVoSQK0do4QAhCOAFoQhAFCOEkBCOEEBFHCAKEcIAoQjgHMTLcEHUGdQgFJOF0g2YUxf5/ptLYWdQlVFLRZtvZzaO0cJJArQtHCAK0LRwgChHCAEIQgBCEJICEIWgBCFo4IFaOEIAQhCAEIo4AQhCAKOBigDitHFAC0I4QBRRxwBRRxwBQjhAFCEcAVoRxQBwijgBCEQgDhCEAIRRwAhCEA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" name="Picture 8" descr="http://www.rendervisionsconsulting.com/blog/wp-content/uploads/2011/04/Fotolia_17230394_XS_padlockedFolders-300x282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42154" y="2773216"/>
            <a:ext cx="914400" cy="859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735272" y="1229718"/>
            <a:ext cx="30966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Collecting/storing restricted data on a large population with multiple copies and/or accessible by a large number of people</a:t>
            </a:r>
            <a:endParaRPr lang="en-US" i="1" dirty="0"/>
          </a:p>
        </p:txBody>
      </p:sp>
      <p:sp>
        <p:nvSpPr>
          <p:cNvPr id="23" name="TextBox 22"/>
          <p:cNvSpPr txBox="1"/>
          <p:nvPr/>
        </p:nvSpPr>
        <p:spPr>
          <a:xfrm>
            <a:off x="4709160" y="1666115"/>
            <a:ext cx="1065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624626" y="1220825"/>
            <a:ext cx="3031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Reducing number of people records with restricted data</a:t>
            </a:r>
            <a:endParaRPr lang="en-US" i="1" dirty="0"/>
          </a:p>
        </p:txBody>
      </p:sp>
      <p:sp>
        <p:nvSpPr>
          <p:cNvPr id="28" name="TextBox 27"/>
          <p:cNvSpPr txBox="1"/>
          <p:nvPr/>
        </p:nvSpPr>
        <p:spPr>
          <a:xfrm>
            <a:off x="6508808" y="3651816"/>
            <a:ext cx="13092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Reducing storage locations or limiting access</a:t>
            </a:r>
            <a:endParaRPr lang="en-US" i="1" dirty="0"/>
          </a:p>
        </p:txBody>
      </p:sp>
      <p:cxnSp>
        <p:nvCxnSpPr>
          <p:cNvPr id="30" name="Straight Arrow Connector 29"/>
          <p:cNvCxnSpPr/>
          <p:nvPr/>
        </p:nvCxnSpPr>
        <p:spPr bwMode="auto">
          <a:xfrm flipH="1">
            <a:off x="4189967" y="2384619"/>
            <a:ext cx="169164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4" name="Straight Arrow Connector 1023"/>
          <p:cNvCxnSpPr/>
          <p:nvPr/>
        </p:nvCxnSpPr>
        <p:spPr bwMode="auto">
          <a:xfrm>
            <a:off x="6232641" y="3382963"/>
            <a:ext cx="0" cy="1417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TextBox 17"/>
          <p:cNvSpPr txBox="1"/>
          <p:nvPr/>
        </p:nvSpPr>
        <p:spPr>
          <a:xfrm>
            <a:off x="2140943" y="4482813"/>
            <a:ext cx="25763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Removing or redacting restricted  data</a:t>
            </a:r>
            <a:endParaRPr lang="en-US" i="1" dirty="0"/>
          </a:p>
        </p:txBody>
      </p:sp>
      <p:cxnSp>
        <p:nvCxnSpPr>
          <p:cNvPr id="67" name="Straight Arrow Connector 66"/>
          <p:cNvCxnSpPr/>
          <p:nvPr/>
        </p:nvCxnSpPr>
        <p:spPr bwMode="auto">
          <a:xfrm flipH="1">
            <a:off x="3425814" y="3212798"/>
            <a:ext cx="1283346" cy="973433"/>
          </a:xfrm>
          <a:prstGeom prst="straightConnector1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91668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23699E-6 L -0.15572 -3.23699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0.05255 L 2.77778E-6 2.22222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57 -0.03565 L -0.04739 0.02639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07" y="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7" grpId="0"/>
      <p:bldP spid="28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274638"/>
            <a:ext cx="8595360" cy="1143000"/>
          </a:xfrm>
        </p:spPr>
        <p:txBody>
          <a:bodyPr/>
          <a:lstStyle/>
          <a:p>
            <a:r>
              <a:rPr lang="en-US" dirty="0" smtClean="0"/>
              <a:t>Knowing the Board and the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172424"/>
            <a:ext cx="3566160" cy="4023360"/>
          </a:xfrm>
        </p:spPr>
        <p:txBody>
          <a:bodyPr/>
          <a:lstStyle/>
          <a:p>
            <a:r>
              <a:rPr lang="en-US" dirty="0" smtClean="0"/>
              <a:t>Laws</a:t>
            </a:r>
          </a:p>
          <a:p>
            <a:r>
              <a:rPr lang="en-US" dirty="0" smtClean="0"/>
              <a:t>Regulations</a:t>
            </a:r>
          </a:p>
          <a:p>
            <a:r>
              <a:rPr lang="en-US" dirty="0" smtClean="0"/>
              <a:t>Asset Valuation &amp; Risk</a:t>
            </a:r>
          </a:p>
          <a:p>
            <a:r>
              <a:rPr lang="en-US" dirty="0" smtClean="0"/>
              <a:t>The Players</a:t>
            </a:r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974" y="1148885"/>
            <a:ext cx="4162624" cy="3108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372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8636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0833" y="1809726"/>
            <a:ext cx="4005687" cy="1600200"/>
          </a:xfrm>
          <a:prstGeom prst="rect">
            <a:avLst/>
          </a:prstGeom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739318118"/>
              </p:ext>
            </p:extLst>
          </p:nvPr>
        </p:nvGraphicFramePr>
        <p:xfrm>
          <a:off x="2363635" y="3409926"/>
          <a:ext cx="4159009" cy="26251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 descr="http://www.lawyerslegalformsanddocuments.com/wp-content/uploads/2012/07/legal-settlement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48" y="1323468"/>
            <a:ext cx="1267409" cy="981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risknewstand.com/wp-content/uploads/2013/01/risk_measurement_400_clr_5483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569" y="2834640"/>
            <a:ext cx="1222380" cy="1222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ata Steward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940" y="1323468"/>
            <a:ext cx="1426119" cy="1070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ebaak.com/wp-content/uploads/2013/08/sysadmin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940" y="3105475"/>
            <a:ext cx="1409099" cy="113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pondurance.com/wp-content/uploads/2013/11/secarc.jpe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201" y="320040"/>
            <a:ext cx="1051377" cy="1048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bridgetobridge2013.files.wordpress.com/2013/04/golden-gate-bridge.gif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334" y="510859"/>
            <a:ext cx="1090235" cy="1050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-d0.fnal.gov/computing/grid/images/bridge.gif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113" y="523160"/>
            <a:ext cx="1038631" cy="1038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www.autosphere.ca/collisionmanagement/files/2013/01/Announcement-Clipart1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569" y="4543585"/>
            <a:ext cx="1131002" cy="973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07569" y="5516718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Executives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96684" y="4058669"/>
            <a:ext cx="2044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Risk Management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92672" y="2315287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Legal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337560" y="1489614"/>
            <a:ext cx="2236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Information Security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805940" y="2465308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 User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709759" y="4358919"/>
            <a:ext cx="1890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 Custodians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540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/>
      <p:bldP spid="16" grpId="0"/>
      <p:bldP spid="17" grpId="0"/>
      <p:bldP spid="18" grpId="0"/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Strategy of the 3 R’s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07975" y="1097279"/>
            <a:ext cx="586422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400" b="1" i="1" u="sng" dirty="0" smtClean="0">
                <a:solidFill>
                  <a:srgbClr val="FF0000"/>
                </a:solidFill>
              </a:rPr>
              <a:t>Remove</a:t>
            </a:r>
            <a:r>
              <a:rPr lang="en-US" sz="3400" dirty="0" smtClean="0"/>
              <a:t> – Do we even need to collect it? Or can we dispose of?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400" b="1" i="1" u="sng" dirty="0" smtClean="0">
                <a:solidFill>
                  <a:srgbClr val="FF0000"/>
                </a:solidFill>
              </a:rPr>
              <a:t>Redact</a:t>
            </a:r>
            <a:r>
              <a:rPr lang="en-US" sz="3400" dirty="0" smtClean="0"/>
              <a:t> – If we store it, can we redact or obfuscate?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400" b="1" i="1" u="sng" dirty="0" smtClean="0">
                <a:solidFill>
                  <a:srgbClr val="FF0000"/>
                </a:solidFill>
              </a:rPr>
              <a:t>Restrict</a:t>
            </a:r>
            <a:r>
              <a:rPr lang="en-US" sz="3400" dirty="0" smtClean="0"/>
              <a:t> – Who should see it? Access it? What views?</a:t>
            </a:r>
          </a:p>
        </p:txBody>
      </p:sp>
      <p:pic>
        <p:nvPicPr>
          <p:cNvPr id="9218" name="Picture 2" descr="http://www.softaculous.com/website/images/restric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561" y="4251960"/>
            <a:ext cx="1338319" cy="1334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hISEBAUEBEQFRISEBgQFxMQEhAXERUTGBcXFRQSGBQYGyYeFxkjGRQSHy8gJicpLC0sFR4yNTAqNSgrLCkBCQoKDgwOGg8PGiokHx80LDUsLzMuNSkqKi0sKSksLCktKSwpLCo1LC8pLi0sLCopLCktLCw1NCwvLDQsMSwsL//AABEIAN0A5AMBIgACEQEDEQH/xAAbAAEAAgMBAQAAAAAAAAAAAAAABgcDBAUBAv/EAEcQAAEDAgAJCQMICQMFAAAAAAEAAgMEEQUGBxIhMVGBkRMiQVJhcaGxwTJC0RQjU1RicpKTFRdDY4KissLSM6PhFjSU8PH/xAAaAQADAQEBAQAAAAAAAAAAAAAABQYEAwIB/8QAMhEAAQMCBAMHBAIDAQEAAAAAAQACAwQRBRIhMUFR0RMyYYGRobEiccHwI+FCQ1IVFP/aAAwDAQACEQMRAD8AvFERCEREQhEREIRF451hc6hp0qKYcyhwQ3bCOVeNFwbRg9rundxXWKF8pswXXKWZkQu82UsJXEwnjjSQXDpQ5w92PnO8NA3lVlhfGqpqL8pIQ3qM5rOA171yU4hwnjKfIdUnmxXhGPM9FPa7KkdUEA+9K7+1vxXDqsfa1/7UMGyNrR4m5UeRMmUUDNmj5+UufWTv3cfj4W7Phuof7c8x75H24ArUdM463OPeSV8otIaBsFmLidyvQ47SssddI32ZJB917x5FYUX0gHdfASNl1qfGysZ7NRL3OOcP5rrsUeUupb/qNikHcWu4jR4KIouD6aF/eaF3ZUzM7rirPwflLp32ErXxHaec3iNPgpPRYQimbnRSMeNrHA8diolZKeqfG4Oje5rh0tJB4hYJcKjd3Db3C3xYrI3vi/sVfSKs8DZSZWWbUt5RvWbYSD0d4Ke4Kw3DUtzoXh21up7e9usJNPSSwd4ac+CcQVcU3dOvLit9ERZVqRERCEREQhEREIRERCEREQhFzcN4fhpWZ0rtJ9lg0vceweq52NeODKRuayz5yNDeho6zvh0qq66ukme58ri57tZPkB0DsTSjoDN9b9G/KWVleIfoZq74XWxhxwnqiQTmRdEbToP3j7x8FwkRUUcbY25WiwU5JI6R2ZxuUREXReEREQhEREIRZ6CgkmkbHE0ue46APEk9A7VgVnZN8EBlOZiOfMTY7GNNgN5BPBZaqo7CPPx4LVS0/byZOHFYsE5M4mgGpe57uqw5rB2X1nwXVfiHQkW5G3aHyX81IEUy+sncblx+FStpIGiwaPlV1h/JuWNL6VzngaTG+2fb7LunuUGItrV/Kr8o+CBFUNlYLCYEkDVnttc7wQeKa4fWukd2cmvIpVX0TY29pHpzCiKy0tU+NwfG5zXDU5psViROiL6FJgbahWNi1lEa+0dXZrtQlGhh+8PdPbq7lNwb6tSoJSjFTHV9MRHLd8Gra6PtbtHZwSWrw0H64fTonVJiRH0TevVWsixU1S2RjXxuDmuFw4aiFlSEi2hT0G+oRERfF9RERCEREQhFG8cMbRSszI7Gd40DoYOufQLexkw82kgLzYvPNY3rO+A1lU7WVb5XufI4ue83JO34JpQUfbHO/uj3SuvrOyGRnePsviaZz3Oc8lznG5JNySelfCIqVTSIiL6hEREIRERCEREQhFb2IlSH0ENtbLxnvDj6EHeqhUhxPxpNJIQ+5hk9oDW09DwPMLBXwOmis3cardQTiGW7tjordRYKOujlYHxPa9p6Wm//AMKzqVIINiqoEEXCKv8AKnUi9Mz3hnPPcbNHkeCluG8YYaVhdK4Z1ubGLZ7j2DoHaqhwxhV9TM+WTW46ANTWjU0dybYZTudJ2p2HulWJVDRH2Q3PstJERUanEREQhSHFLGx1I/Ndd0Djzm9LT129u0dKtmCdr2tcwhzXDOBGog9KoVS/EPGrkXiCU/NPPNJ9x5/tPmk+IUWcdozcb+P9pvh9bkPZv24eH9Kz0RFOqiRERCEXzLKGtLnEBrQSSdQA0kr6UKyk4dzI207DzpOc+3RGNQ3nwC7QQmaQMHFcZ5hDGXngobjRh41c7n6cxvNY3Y3b3nWuQiKxYwMaGt2Cj3vL3FztyiIi9rwiIiELNStjJtI57RtY0OPAkKR4OxUpZrcnhBlz7r4813BzlFkXGRjnd1xHofkLrG9re80H1HwVPxkrH1n/AGh/kvf1Vj6yfyh/kohg/GKpgtyUzwB7pOcz8JuFJ8HZUJBYTxNeOtGc13A3B8Euljrm914PkB+EyikoXd5pHmT+Vs/qrb9Zd+WP8l7+qtv1l35bfiu5g7HmjlsOV5Nx6JRm/wA2rxXejkDhdpBB6QQRxS59XVxmzyR5DomLKSkkF2AHzPVQb9VbPrL/AMtvxXv6q2fWX/lt+KnSLl/6FR/17Doun/wU/wDz7nqoZS5OOTN46ydh2sAHkVvuxVnIscI1VuzNHiNKkiLw6rlcbk+w6L22kiaLAe56qEvyYRuJLqmYk6yQ0niVjlyWx5rs2eQusbAtZa9tF+y6nSL2K+oH+XwvBoKf/n5VByRlri1ws5pLSDrBGghfKmeUfAPJyioYOZKbPt0SW17wOIUMVPBMJow8cVMzxGGQsPBERF2XFEREIVqYhYx8vDyUh+diAFzrczUHd41HcpUqPwJhV1NPHK33TpHWafabwV2U1Q17GvYbte0OB2g6QpfEabspMzdnfKp8Oqe1jyu3b8LIiIlqZL5kkDQSTYAEk7ANJKpHDmEzUVEsp952gbGjQ0cLKzMf8JclRvAPOlIiHcdLvAEb1UqoMJhs0yHjokGKzXcIxw1REROklRERCEREQhbdBgmafP5GNz8wZzg3WAdA71rSxOabOaWkdDgQeBVtYj4CNPTAvFpJTyjtoHut3DxJXaq8HRSi0sbHj7bQfPUkr8UDJC21wE5ZhZfGHXsSqJRWzVZPaN+pj2H92824G4XMlyWxe7PKPvNYfgtDcTgO9x5dFwdhk42sfPqq5WzRYTlhN4pXs+64gcNRU5GStvTUu3Rt/wAlwMccWo6Mwtje9xeHF2fm9BFrADtK6srIJndm03v4Li+knhbncLW8Vt4PylVLLCVrJRttmv4jR4KW4Dx6p6l7Y7PZI7U14Fiddg4f8KpF9wzFjmuabOaQ4EdBGkFeJsPhkBsLHw6LpDiE0ZFzcePVX2i0MBYVFTTxyj3m84bHDQ4cVvqXc0tJadwqdrg4Bw2KIiLyvS1MLYNbUQyRP1Pba+w9Dh3GxVJVtG6KR8bxZzHFp3dPd0q+FX+UvAfsVLBsjkt/I704JthlRkf2Z2d8pTidPnZ2g3b8KAoiKkU4iIiEIrLya4Xz4XwuPOiN2/cd0bjfiFWi7eJuEuRrISTzXnkndztA8c07ljrYe1hI4jUeS2UU3ZTA8DofNXGiIpFVqrXKfXZ08UQOiOPPP3nH4NHFQtdnHKpz66oOx+Z+EBvouMrGkZkhaPD51UfVPzzOPj8aIiItKzIiIhCAX1KeYmYjuzmz1TbAHOZE4aSehzh0DYFysRMMwwTETtZZ9s2VzRdjtl+hpVrNcCAQQQdII1EJLiNVJH/G0WB48/snOHUscn8jje3Dl916iIp9UCIi4GOWMJpIAWW5SR2Y2+oaLl1um3qukcbpHBjdyvEkjY2l7tgtrDuMkNK28jruI5sbfbdu6B2lVLhzDL6qZ0knToa0amtGpoWpUVL5HF8jnOc43LnG5KxqnpKJlPru7n0UvVVrqjTYckREW9YVOsmGFbPlgJ0OHKt+8NDhvFjuViKmMUZi2upiOmQNPc4EHzVzqZxSMNmuOIVNhkhdDY8CiLwnasMldG32pIx3vaPVLACdkyJA3Wda2EqFs0UkT/Ze0t7th3Gx3LBJjBSt11EH5jPQrWkxxohrqY92cfILq2KW92tPouTpYrWc4eqp+rpnRyPY72mOLD3g2WJdjG2silq5ZIDdjs03sRd2aA7X2hcdWMbi5gJFiVHyNDXkA3ARERe14RGusbjWNO9EQhXngmt5WCGTrxtce+2nxuvFxcntXnULAT7D3M8c4f1IoudmSRzeRKs4H542u5gKr8Iy500rutK93FxWuvXHSe9eKzAsLKNJuboiIvq+ItulwPPI3Ojhle3VdrHEcVqK58Va6KSkh5IjmRtY5o1tcBpBHjvWKsqXU7A5outtHTNqHFpNlVX/AE3V/Vp/y3LfoIcJwaImVbR1Qxxb+Eiyt1EpdijnCzmApq3C2tN2vIVaDDWGOpN/47b/ANKwS1+GHaxVD7sVvJqtJFyFc0f6m+i6mhcf9rvVVHJHhR2sV3+76LFV0OEZWNbLFVPDTnDPY4kEix0kXVwougxMjZjVzOGA7vcqT/6bq/q0/wCW5fMmL9U0Eup5wBpJMbvgruWOoqGsa5z3BrWi5c42AHeugxaQnuheDhLAO8VQqLcwzOx9RO6IWY6Vzm6LaCdnRt3rTT5puAUgcLEhSXJ7SZ9a0kXDGOfvtmj+pWbNgmJ/tNJ/jf6FQnJZTc6pk2NbGN5Lj5BWEprEpD25AO1uqpcOjHYAkb36LjS4n0jvahv/AByf5LWfiBQn9iR3SSfFSJFjFRKNnn1Ww08R3YPRRd2TmiPuyDukd6rE7JpSdDpx/G31apai9isnH+ZXg0kB/wAAqMwvStiqJo2ElrJCwF1r2BtpWotnCkmdPM7bK8/zFayrWXyi6kn2zGyIiL2vKIiIQpViphkxQvbf9qXfyt+C8UbhlsN6LDJSNe4uPFbo6tzGho4L4lbZzhscRwNl8rdw5BmVNQ3qzPG7OJHmtJbGm4BWNwsSEREXpeUU8yWVHOqWbQ1/C4PmFA1KcnFRm1ob9JE5u8WcPIrHWtzQOH7pqtdE7LO0/uuitVERSKrkREQhEREIRRzKBNm0Ev2nMZxcD6FSNQ7KfPalib1pgfwtcfULVRtzTsHistW7LA8+CrJERWCkFaOTSmzaNzvpJXHcAGjyKlq5GKVNydFTN2xh573c71XXUbUvzzOPiVY0zckLR4BERFnWhF8Svs1x2AnwX2tPDMubTzu2QvP8pXpouQF5cbAlUc91yTtN+OleLxeq4UQiIiEIiIhC3qCiL2kganW8AfVFMcQ8DiSmc4jXM4bg1o+KJRNXBjy3km0NCXsDua4WP9JmV0h6JGtkG8WPi0qOqwcqNBzYJh0ExHfzm+IdxVfLXRSZ4Gny9FkrY8k7h5+qIiLYsiLqYrVOZW0zv3obudzT5rlr7glzXNcPdcHcDdeHtzNLea9sdlcHclfaL4ikzmtI1EA8dK+1EK2RERCEREQhFX+VSbTTM++/+kfFWAqwynTXqo29WEeLifQJhhrb1A8L/CX4k61OfG3yogvqKPOcGjW4hvE2XyupivTcpWUzf3oce5vOPkqd7srS7kpljczg3mrmp4g1jWjU1obwFlkRFEbq22RFr19cyGJ8khs1jc4/Adp1LmYpYdNVAZHABwlc0gdAvdo/CRwXQRuLC/gFzMjQ8M4ldtcfG6TNoak/uiONm+q7CjuP8tqCX7RY3+YfBe6cXlaPEfK8VBtE4+B+FUaIis1GoiIhCIizUdMZJGMbre8MG82XwmwuV9AvoFbeJNJydDADrc0yH+Ikjwsi7MEIY1rW6mtDR3AWCKKkfneXcyrSNmRgbyC5+MuDPlFLNGPaLc5v326W+Vt6pUhX8qix5wNyFU4tHzcvzjdgJ9pu4+YTfCprExHjqPylGKw3AlHDQ/hR5ERP0hRERCFdeLNTylHTO2wtB7wM0+IXTUYydVGdQtHUkczxzh/UpOoyobklc3xKsqd2eJrvAIiIuC7oiIhCKosfps6vm+yGM4NB8yVbqpPGWbPrKl22Zw3A2Hkm+EtvK4+H5SjFnWiaPH8LmqVZN6bOrc76OJzt5s0eZUVU/wAllN/3Mn3Yx4uPom9c/LA4/uqU0Lc07R+6Kfoij+OeMPyWA5p+dku1nZtfu87KVjjdI4MbuVUySNjaXu2CieUPGLlZOQjPzcZu8jU6TZ3N8+5Z8l1baSeI+80SDvbzT4EcFBib612sTq7kq2A9Dncme5/N87KmlpmtpTE3gPfdTMVS51SJXcT7bK5FEspktqNo60zRwDj6KWqD5U5Pmqdu2Rx4Nt/ckNCL1DE/rTaByrlERVykUREQhFLMnGC+UqjIRzYW3/jdob4Zx3KJq4MS8DfJ6VgcLPk+cftBOpu4W8UvxCbs4SOLtOqYYfD2kwPBuvRd5ERSqqUXDxvwF8qpnNaPnGc9neNbd40cF3EXuN5jcHN3C8SMEjS12xVAkW0HWNCKaZQsWuTf8oiHMeeeB7rz73cfPvULVjBM2Zge1R88LoXljkREXZcVYeSyo5lSzY5rxvBB/pCnarDJlU5tU9vXhPFpB8iVZ6lcRblqD42VThzs1OPC6IiJemCIiIQvHOsCdguqGqZM573dZ5dxJKu/C82ZTzu6sLzwaVRafYQ3R5+35SLF3asH3/C9Vq5OKbNog76SVztws0f0lVUrqxYpeTo6ZuyJpPeecfErtir7RBvMrjhTbyl3ILfqahsbHPeQGtaXEnoAVMYw4adVTvkdcD2WN6rBqHf0ntKlOUbGO5+TRnQ0h0hHSdbWbtZ3KCL5htLkb2rtzt9v7RiVTnd2bdhv9/6ReseQQRrBBHeNIXiJulKvbB9UJYo5Bqexr+IuoJlTl59M3Y17uJaPRd3J7XcpRMb0xOdHu9pvg7wUXynS3qox1YB4ucpujiyVmXldUdZLno83Oyh6IipFOIiLNRUb5ZGRxi73nNA9e5fCQBcr6ASbBd7EbAHyioDnD5qEh7thd7rOOnuCtpc7AGBm0sDI26SNLndZ51n/AN6AuipKtqO3kuNhsqyjp+wjsdzuiIixrYiIiELHU07ZGOY8BzXDNIOogqoMacWnUkttJicbsf2dU/aCuNauEsGxzxujlbdruIPQ4HoIW2jqzTu8DusVZSiob4jZUWi6+MeLclJJZ2mNx5kgGhw2HY7sXIVUx7XtDmm4Klnscxxa4WIXbxLqMyupz1nFn4gR8FcaojB9RmSxP6kjXcHAq7f0pD9NF+Yz4pFi0ZztcOX78p5hUgyOaef78LaRav6Th+mi/MZ8U/ScP00X5jPik+R3JOM7ea2kWr+k4fpovzGfFP0nD9NF+Yz4oyO5Izt5rnY6TZtBUnazN/EQ31VOKzsoWEozRlrJGOLpWizXNJsLnUD2BViqPC2FsJJ4nopzFHB0wA4DqslPDnvY0a3ODeJA9Vb+MuG20dNcWzyOTjbtda1+4DSqsxelY2qgdK4NY2QPJN7C2kau0BbGNWHzVVBdp5NvNjH2dvedfBdKmAzzMB7o1PRc6acQQvI7x0HVcmSQuJc4klxJJOsk6SV8oiYpeiIiEKcZLq60k8R95gkHe02Pg4cFzMocl6946sbG+F/VaGKuEhBVwyONmXLXHY1wsT5HcvMaq5s1ZO9js5hcACNRAaBfwS9sJFWX8CPfQLe6YGkDOIPtqVykRetaSQACSTYAaydiYLAjWkkAC5OgAa77FaeJOKnyZnKSj5941dRvV79vBa2JeJXI2mqB87raw/s+0/a8lM1PYhXZ/wCKPbieaoKCiyfyyb8ByRERJk5RERCEREQhEREIWvXUEc0bo5WhzHawfMbD2qrsaMSpKYl8d3wdb3mdjh6q2V4RtWumq305025LJU0jKga781QS8srNxiyeRy3fTWjfrLD/AKbj2dU+Cr3CGC5YH5kzHMd26j2g6iFS09VHOPpOvLipuelkgP1DTnwWpZLL1FqWVeWSy9RCF4vURCEREQhEREIRERCERFJsAYiT1FnSAxRHTnOHPI+y31K5SSsiGZ5sukcT5TlYLrgUVDJM8MiYXPOoDzOwdqs/FXEllNaSWz59vus7G7T2rsYHwFDTMzYWWvrcdL3d59F0FPVeIOl+lmjfcqhpMPbF9T9T7BERErTREREIRERCEREQhEREIRERCEWCsoo5WlsrGvaehwBH/CzovoJBuF8IBFioNhfJkx1zTSFh6kly3c7WPFQ/CWK9VBflIXZo95nOZxGrerpRMocSmZo7Ue/ql02Gwv1bofb0VAortrsXaab/AFIIydtrO/ELFcKqyaUrvYdKzucHDxF/FMWYrEe8CPdLX4VKO6QfZVeimOE8nwiFxUE98fwcozVYPzDbOvut6rfHURy9wrDJTyRd4LURfccV+ldnBuLPKkfO5t/sX/uXt8jWC7ivDI3PNmhcNFYdJkwjNi+eQ9jWtb53Xao8Q6OP9lnnbK4u8NXgsD8Tgbtc+XVbmYZO7ew8+iqempHyHNjY552MaSfBSfBWTmpksZS2Jv2uc/8ACNA3lWbBTMYLMY1o2NaAPBZVglxV7tGC3umEWFMbq839lw8DYm01NYtZnvHvyWJ3DU3cu4iJU+R0hu43KaMjbGLNFgiIi8L2iIiEIiIhCIiIQv/Z"/>
          <p:cNvSpPr>
            <a:spLocks noChangeAspect="1" noChangeArrowheads="1"/>
          </p:cNvSpPr>
          <p:nvPr/>
        </p:nvSpPr>
        <p:spPr bwMode="auto">
          <a:xfrm>
            <a:off x="155575" y="-1309688"/>
            <a:ext cx="2828925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data:image/jpeg;base64,/9j/4AAQSkZJRgABAQAAAQABAAD/2wCEAAkGBhISEBAUEBEQFRISEBgQFxMQEhAXERUTGBcXFRQSGBQYGyYeFxkjGRQSHy8gJicpLC0sFR4yNTAqNSgrLCkBCQoKDgwOGg8PGiokHx80LDUsLzMuNSkqKi0sKSksLCktKSwpLCo1LC8pLi0sLCopLCktLCw1NCwvLDQsMSwsL//AABEIAN0A5AMBIgACEQEDEQH/xAAbAAEAAgMBAQAAAAAAAAAAAAAABgcDBAUBAv/EAEcQAAEDAgAJCQMICQMFAAAAAAEAAgMEEQUGBxIhMVGBkRMiQVJhcaGxwTJC0RQjU1RicpKTFRdDY4KissLSM6PhFjSU8PH/xAAaAQADAQEBAQAAAAAAAAAAAAAABQYEAwIB/8QAMhEAAQMCBAMHBAIDAQEAAAAAAQACAwQRBRIhMUFR0RMyYYGRobEiccHwI+FCQ1IVFP/aAAwDAQACEQMRAD8AvFERCEREQhEREIRF451hc6hp0qKYcyhwQ3bCOVeNFwbRg9rundxXWKF8pswXXKWZkQu82UsJXEwnjjSQXDpQ5w92PnO8NA3lVlhfGqpqL8pIQ3qM5rOA171yU4hwnjKfIdUnmxXhGPM9FPa7KkdUEA+9K7+1vxXDqsfa1/7UMGyNrR4m5UeRMmUUDNmj5+UufWTv3cfj4W7Phuof7c8x75H24ArUdM463OPeSV8otIaBsFmLidyvQ47SssddI32ZJB917x5FYUX0gHdfASNl1qfGysZ7NRL3OOcP5rrsUeUupb/qNikHcWu4jR4KIouD6aF/eaF3ZUzM7rirPwflLp32ErXxHaec3iNPgpPRYQimbnRSMeNrHA8diolZKeqfG4Oje5rh0tJB4hYJcKjd3Db3C3xYrI3vi/sVfSKs8DZSZWWbUt5RvWbYSD0d4Ke4Kw3DUtzoXh21up7e9usJNPSSwd4ac+CcQVcU3dOvLit9ERZVqRERCEREQhEREIRERCEREQhFzcN4fhpWZ0rtJ9lg0vceweq52NeODKRuayz5yNDeho6zvh0qq66ukme58ri57tZPkB0DsTSjoDN9b9G/KWVleIfoZq74XWxhxwnqiQTmRdEbToP3j7x8FwkRUUcbY25WiwU5JI6R2ZxuUREXReEREQhEREIRZ6CgkmkbHE0ue46APEk9A7VgVnZN8EBlOZiOfMTY7GNNgN5BPBZaqo7CPPx4LVS0/byZOHFYsE5M4mgGpe57uqw5rB2X1nwXVfiHQkW5G3aHyX81IEUy+sncblx+FStpIGiwaPlV1h/JuWNL6VzngaTG+2fb7LunuUGItrV/Kr8o+CBFUNlYLCYEkDVnttc7wQeKa4fWukd2cmvIpVX0TY29pHpzCiKy0tU+NwfG5zXDU5psViROiL6FJgbahWNi1lEa+0dXZrtQlGhh+8PdPbq7lNwb6tSoJSjFTHV9MRHLd8Gra6PtbtHZwSWrw0H64fTonVJiRH0TevVWsixU1S2RjXxuDmuFw4aiFlSEi2hT0G+oRERfF9RERCEREQhFG8cMbRSszI7Gd40DoYOufQLexkw82kgLzYvPNY3rO+A1lU7WVb5XufI4ue83JO34JpQUfbHO/uj3SuvrOyGRnePsviaZz3Oc8lznG5JNySelfCIqVTSIiL6hEREIRERCEREQhFb2IlSH0ENtbLxnvDj6EHeqhUhxPxpNJIQ+5hk9oDW09DwPMLBXwOmis3cardQTiGW7tjordRYKOujlYHxPa9p6Wm//AMKzqVIINiqoEEXCKv8AKnUi9Mz3hnPPcbNHkeCluG8YYaVhdK4Z1ubGLZ7j2DoHaqhwxhV9TM+WTW46ANTWjU0dybYZTudJ2p2HulWJVDRH2Q3PstJERUanEREQhSHFLGx1I/Ndd0Djzm9LT129u0dKtmCdr2tcwhzXDOBGog9KoVS/EPGrkXiCU/NPPNJ9x5/tPmk+IUWcdozcb+P9pvh9bkPZv24eH9Kz0RFOqiRERCEXzLKGtLnEBrQSSdQA0kr6UKyk4dzI207DzpOc+3RGNQ3nwC7QQmaQMHFcZ5hDGXngobjRh41c7n6cxvNY3Y3b3nWuQiKxYwMaGt2Cj3vL3FztyiIi9rwiIiELNStjJtI57RtY0OPAkKR4OxUpZrcnhBlz7r4813BzlFkXGRjnd1xHofkLrG9re80H1HwVPxkrH1n/AGh/kvf1Vj6yfyh/kohg/GKpgtyUzwB7pOcz8JuFJ8HZUJBYTxNeOtGc13A3B8Euljrm914PkB+EyikoXd5pHmT+Vs/qrb9Zd+WP8l7+qtv1l35bfiu5g7HmjlsOV5Nx6JRm/wA2rxXejkDhdpBB6QQRxS59XVxmzyR5DomLKSkkF2AHzPVQb9VbPrL/AMtvxXv6q2fWX/lt+KnSLl/6FR/17Doun/wU/wDz7nqoZS5OOTN46ydh2sAHkVvuxVnIscI1VuzNHiNKkiLw6rlcbk+w6L22kiaLAe56qEvyYRuJLqmYk6yQ0niVjlyWx5rs2eQusbAtZa9tF+y6nSL2K+oH+XwvBoKf/n5VByRlri1ws5pLSDrBGghfKmeUfAPJyioYOZKbPt0SW17wOIUMVPBMJow8cVMzxGGQsPBERF2XFEREIVqYhYx8vDyUh+diAFzrczUHd41HcpUqPwJhV1NPHK33TpHWafabwV2U1Q17GvYbte0OB2g6QpfEabspMzdnfKp8Oqe1jyu3b8LIiIlqZL5kkDQSTYAEk7ANJKpHDmEzUVEsp952gbGjQ0cLKzMf8JclRvAPOlIiHcdLvAEb1UqoMJhs0yHjokGKzXcIxw1REROklRERCEREQhbdBgmafP5GNz8wZzg3WAdA71rSxOabOaWkdDgQeBVtYj4CNPTAvFpJTyjtoHut3DxJXaq8HRSi0sbHj7bQfPUkr8UDJC21wE5ZhZfGHXsSqJRWzVZPaN+pj2H92824G4XMlyWxe7PKPvNYfgtDcTgO9x5dFwdhk42sfPqq5WzRYTlhN4pXs+64gcNRU5GStvTUu3Rt/wAlwMccWo6Mwtje9xeHF2fm9BFrADtK6srIJndm03v4Li+knhbncLW8Vt4PylVLLCVrJRttmv4jR4KW4Dx6p6l7Y7PZI7U14Fiddg4f8KpF9wzFjmuabOaQ4EdBGkFeJsPhkBsLHw6LpDiE0ZFzcePVX2i0MBYVFTTxyj3m84bHDQ4cVvqXc0tJadwqdrg4Bw2KIiLyvS1MLYNbUQyRP1Pba+w9Dh3GxVJVtG6KR8bxZzHFp3dPd0q+FX+UvAfsVLBsjkt/I704JthlRkf2Z2d8pTidPnZ2g3b8KAoiKkU4iIiEIrLya4Xz4XwuPOiN2/cd0bjfiFWi7eJuEuRrISTzXnkndztA8c07ljrYe1hI4jUeS2UU3ZTA8DofNXGiIpFVqrXKfXZ08UQOiOPPP3nH4NHFQtdnHKpz66oOx+Z+EBvouMrGkZkhaPD51UfVPzzOPj8aIiItKzIiIhCAX1KeYmYjuzmz1TbAHOZE4aSehzh0DYFysRMMwwTETtZZ9s2VzRdjtl+hpVrNcCAQQQdII1EJLiNVJH/G0WB48/snOHUscn8jje3Dl916iIp9UCIi4GOWMJpIAWW5SR2Y2+oaLl1um3qukcbpHBjdyvEkjY2l7tgtrDuMkNK28jruI5sbfbdu6B2lVLhzDL6qZ0knToa0amtGpoWpUVL5HF8jnOc43LnG5KxqnpKJlPru7n0UvVVrqjTYckREW9YVOsmGFbPlgJ0OHKt+8NDhvFjuViKmMUZi2upiOmQNPc4EHzVzqZxSMNmuOIVNhkhdDY8CiLwnasMldG32pIx3vaPVLACdkyJA3Wda2EqFs0UkT/Ze0t7th3Gx3LBJjBSt11EH5jPQrWkxxohrqY92cfILq2KW92tPouTpYrWc4eqp+rpnRyPY72mOLD3g2WJdjG2silq5ZIDdjs03sRd2aA7X2hcdWMbi5gJFiVHyNDXkA3ARERe14RGusbjWNO9EQhXngmt5WCGTrxtce+2nxuvFxcntXnULAT7D3M8c4f1IoudmSRzeRKs4H542u5gKr8Iy500rutK93FxWuvXHSe9eKzAsLKNJuboiIvq+ItulwPPI3Ojhle3VdrHEcVqK58Va6KSkh5IjmRtY5o1tcBpBHjvWKsqXU7A5outtHTNqHFpNlVX/AE3V/Vp/y3LfoIcJwaImVbR1Qxxb+Eiyt1EpdijnCzmApq3C2tN2vIVaDDWGOpN/47b/ANKwS1+GHaxVD7sVvJqtJFyFc0f6m+i6mhcf9rvVVHJHhR2sV3+76LFV0OEZWNbLFVPDTnDPY4kEix0kXVwougxMjZjVzOGA7vcqT/6bq/q0/wCW5fMmL9U0Eup5wBpJMbvgruWOoqGsa5z3BrWi5c42AHeugxaQnuheDhLAO8VQqLcwzOx9RO6IWY6Vzm6LaCdnRt3rTT5puAUgcLEhSXJ7SZ9a0kXDGOfvtmj+pWbNgmJ/tNJ/jf6FQnJZTc6pk2NbGN5Lj5BWEprEpD25AO1uqpcOjHYAkb36LjS4n0jvahv/AByf5LWfiBQn9iR3SSfFSJFjFRKNnn1Ww08R3YPRRd2TmiPuyDukd6rE7JpSdDpx/G31apai9isnH+ZXg0kB/wAAqMwvStiqJo2ElrJCwF1r2BtpWotnCkmdPM7bK8/zFayrWXyi6kn2zGyIiL2vKIiIQpViphkxQvbf9qXfyt+C8UbhlsN6LDJSNe4uPFbo6tzGho4L4lbZzhscRwNl8rdw5BmVNQ3qzPG7OJHmtJbGm4BWNwsSEREXpeUU8yWVHOqWbQ1/C4PmFA1KcnFRm1ob9JE5u8WcPIrHWtzQOH7pqtdE7LO0/uuitVERSKrkREQhEREIRRzKBNm0Ev2nMZxcD6FSNQ7KfPalib1pgfwtcfULVRtzTsHistW7LA8+CrJERWCkFaOTSmzaNzvpJXHcAGjyKlq5GKVNydFTN2xh573c71XXUbUvzzOPiVY0zckLR4BERFnWhF8Svs1x2AnwX2tPDMubTzu2QvP8pXpouQF5cbAlUc91yTtN+OleLxeq4UQiIiEIiIhC3qCiL2kganW8AfVFMcQ8DiSmc4jXM4bg1o+KJRNXBjy3km0NCXsDua4WP9JmV0h6JGtkG8WPi0qOqwcqNBzYJh0ExHfzm+IdxVfLXRSZ4Gny9FkrY8k7h5+qIiLYsiLqYrVOZW0zv3obudzT5rlr7glzXNcPdcHcDdeHtzNLea9sdlcHclfaL4ikzmtI1EA8dK+1EK2RERCEREQhFX+VSbTTM++/+kfFWAqwynTXqo29WEeLifQJhhrb1A8L/CX4k61OfG3yogvqKPOcGjW4hvE2XyupivTcpWUzf3oce5vOPkqd7srS7kpljczg3mrmp4g1jWjU1obwFlkRFEbq22RFr19cyGJ8khs1jc4/Adp1LmYpYdNVAZHABwlc0gdAvdo/CRwXQRuLC/gFzMjQ8M4ldtcfG6TNoak/uiONm+q7CjuP8tqCX7RY3+YfBe6cXlaPEfK8VBtE4+B+FUaIis1GoiIhCIizUdMZJGMbre8MG82XwmwuV9AvoFbeJNJydDADrc0yH+Ikjwsi7MEIY1rW6mtDR3AWCKKkfneXcyrSNmRgbyC5+MuDPlFLNGPaLc5v326W+Vt6pUhX8qix5wNyFU4tHzcvzjdgJ9pu4+YTfCprExHjqPylGKw3AlHDQ/hR5ERP0hRERCFdeLNTylHTO2wtB7wM0+IXTUYydVGdQtHUkczxzh/UpOoyobklc3xKsqd2eJrvAIiIuC7oiIhCKosfps6vm+yGM4NB8yVbqpPGWbPrKl22Zw3A2Hkm+EtvK4+H5SjFnWiaPH8LmqVZN6bOrc76OJzt5s0eZUVU/wAllN/3Mn3Yx4uPom9c/LA4/uqU0Lc07R+6Kfoij+OeMPyWA5p+dku1nZtfu87KVjjdI4MbuVUySNjaXu2CieUPGLlZOQjPzcZu8jU6TZ3N8+5Z8l1baSeI+80SDvbzT4EcFBib612sTq7kq2A9Dncme5/N87KmlpmtpTE3gPfdTMVS51SJXcT7bK5FEspktqNo60zRwDj6KWqD5U5Pmqdu2Rx4Nt/ckNCL1DE/rTaByrlERVykUREQhFLMnGC+UqjIRzYW3/jdob4Zx3KJq4MS8DfJ6VgcLPk+cftBOpu4W8UvxCbs4SOLtOqYYfD2kwPBuvRd5ERSqqUXDxvwF8qpnNaPnGc9neNbd40cF3EXuN5jcHN3C8SMEjS12xVAkW0HWNCKaZQsWuTf8oiHMeeeB7rz73cfPvULVjBM2Zge1R88LoXljkREXZcVYeSyo5lSzY5rxvBB/pCnarDJlU5tU9vXhPFpB8iVZ6lcRblqD42VThzs1OPC6IiJemCIiIQvHOsCdguqGqZM573dZ5dxJKu/C82ZTzu6sLzwaVRafYQ3R5+35SLF3asH3/C9Vq5OKbNog76SVztws0f0lVUrqxYpeTo6ZuyJpPeecfErtir7RBvMrjhTbyl3ILfqahsbHPeQGtaXEnoAVMYw4adVTvkdcD2WN6rBqHf0ntKlOUbGO5+TRnQ0h0hHSdbWbtZ3KCL5htLkb2rtzt9v7RiVTnd2bdhv9/6ReseQQRrBBHeNIXiJulKvbB9UJYo5Bqexr+IuoJlTl59M3Y17uJaPRd3J7XcpRMb0xOdHu9pvg7wUXynS3qox1YB4ucpujiyVmXldUdZLno83Oyh6IipFOIiLNRUb5ZGRxi73nNA9e5fCQBcr6ASbBd7EbAHyioDnD5qEh7thd7rOOnuCtpc7AGBm0sDI26SNLndZ51n/AN6AuipKtqO3kuNhsqyjp+wjsdzuiIixrYiIiELHU07ZGOY8BzXDNIOogqoMacWnUkttJicbsf2dU/aCuNauEsGxzxujlbdruIPQ4HoIW2jqzTu8DusVZSiob4jZUWi6+MeLclJJZ2mNx5kgGhw2HY7sXIVUx7XtDmm4Klnscxxa4WIXbxLqMyupz1nFn4gR8FcaojB9RmSxP6kjXcHAq7f0pD9NF+Yz4pFi0ZztcOX78p5hUgyOaef78LaRav6Th+mi/MZ8U/ScP00X5jPik+R3JOM7ea2kWr+k4fpovzGfFP0nD9NF+Yz4oyO5Izt5rnY6TZtBUnazN/EQ31VOKzsoWEozRlrJGOLpWizXNJsLnUD2BViqPC2FsJJ4nopzFHB0wA4DqslPDnvY0a3ODeJA9Vb+MuG20dNcWzyOTjbtda1+4DSqsxelY2qgdK4NY2QPJN7C2kau0BbGNWHzVVBdp5NvNjH2dvedfBdKmAzzMB7o1PRc6acQQvI7x0HVcmSQuJc4klxJJOsk6SV8oiYpeiIiEKcZLq60k8R95gkHe02Pg4cFzMocl6946sbG+F/VaGKuEhBVwyONmXLXHY1wsT5HcvMaq5s1ZO9js5hcACNRAaBfwS9sJFWX8CPfQLe6YGkDOIPtqVykRetaSQACSTYAaydiYLAjWkkAC5OgAa77FaeJOKnyZnKSj5941dRvV79vBa2JeJXI2mqB87raw/s+0/a8lM1PYhXZ/wCKPbieaoKCiyfyyb8ByRERJk5RERCEREQhEREIWvXUEc0bo5WhzHawfMbD2qrsaMSpKYl8d3wdb3mdjh6q2V4RtWumq305025LJU0jKga781QS8srNxiyeRy3fTWjfrLD/AKbj2dU+Cr3CGC5YH5kzHMd26j2g6iFS09VHOPpOvLipuelkgP1DTnwWpZLL1FqWVeWSy9RCF4vURCEREQhEREIRERCERFJsAYiT1FnSAxRHTnOHPI+y31K5SSsiGZ5sukcT5TlYLrgUVDJM8MiYXPOoDzOwdqs/FXEllNaSWz59vus7G7T2rsYHwFDTMzYWWvrcdL3d59F0FPVeIOl+lmjfcqhpMPbF9T9T7BERErTREREIRERCEREQhEREIRERCEWCsoo5WlsrGvaehwBH/CzovoJBuF8IBFioNhfJkx1zTSFh6kly3c7WPFQ/CWK9VBflIXZo95nOZxGrerpRMocSmZo7Ue/ql02Gwv1bofb0VAortrsXaab/AFIIydtrO/ELFcKqyaUrvYdKzucHDxF/FMWYrEe8CPdLX4VKO6QfZVeimOE8nwiFxUE98fwcozVYPzDbOvut6rfHURy9wrDJTyRd4LURfccV+ldnBuLPKkfO5t/sX/uXt8jWC7ivDI3PNmhcNFYdJkwjNi+eQ9jWtb53Xao8Q6OP9lnnbK4u8NXgsD8Tgbtc+XVbmYZO7ew8+iqempHyHNjY552MaSfBSfBWTmpksZS2Jv2uc/8ACNA3lWbBTMYLMY1o2NaAPBZVglxV7tGC3umEWFMbq839lw8DYm01NYtZnvHvyWJ3DU3cu4iJU+R0hu43KaMjbGLNFgiIi8L2iIiEIiIhCIiIQv/Z"/>
          <p:cNvSpPr>
            <a:spLocks noChangeAspect="1" noChangeArrowheads="1"/>
          </p:cNvSpPr>
          <p:nvPr/>
        </p:nvSpPr>
        <p:spPr bwMode="auto">
          <a:xfrm>
            <a:off x="307975" y="-1157288"/>
            <a:ext cx="2828925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24" name="Picture 8" descr="http://www.clker.com/cliparts/u/p/k/W/K/3/remove-m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393" y="1384846"/>
            <a:ext cx="1198487" cy="1162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http://www.footprint-solutions.co.uk/wp-content/uploads/2012/11/Slider-A-1000x36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269" y="2926080"/>
            <a:ext cx="1561443" cy="1133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965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99bc966b-3de2-4704-b863-65734896a58f"/>
  <p:tag name="__PE_ORIG_SIZE" val="50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e71b9374-6102-4d10-ad88-1dad7a9cfa8e"/>
  <p:tag name="__PE_ORIG_SIZE" val="50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a02b9377-a35c-4f89-805d-919216720b73"/>
  <p:tag name="__PE_ORIG_SIZE" val="50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ICPSR.pptx" id="{5F8A736E-84AC-4F71-B1F3-0B72E7F42CC6}" vid="{449226C0-2523-44EC-B452-3D5A03F11B5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lehigh_lts basic</Template>
  <TotalTime>2018</TotalTime>
  <Words>854</Words>
  <Application>Microsoft Office PowerPoint</Application>
  <PresentationFormat>On-screen Show (4:3)</PresentationFormat>
  <Paragraphs>185</Paragraphs>
  <Slides>27</Slides>
  <Notes>3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Blank Presentation</vt:lpstr>
      <vt:lpstr>Strategies in the  Game of</vt:lpstr>
      <vt:lpstr>Playing the Wrong Game</vt:lpstr>
      <vt:lpstr>PowerPoint Presentation</vt:lpstr>
      <vt:lpstr>Data Classification</vt:lpstr>
      <vt:lpstr>Measuring Risk</vt:lpstr>
      <vt:lpstr>Knowing the Board and the Rules</vt:lpstr>
      <vt:lpstr>PowerPoint Presentation</vt:lpstr>
      <vt:lpstr>PowerPoint Presentation</vt:lpstr>
      <vt:lpstr>The Strategy of the 3 R’s</vt:lpstr>
      <vt:lpstr>Security as the Ambassador</vt:lpstr>
      <vt:lpstr>ROCK - The Process</vt:lpstr>
      <vt:lpstr>Recruit - Build Your Armies</vt:lpstr>
      <vt:lpstr>PowerPoint Presentation</vt:lpstr>
      <vt:lpstr>Organize - Arm Yourself With Policies</vt:lpstr>
      <vt:lpstr>Data Classification</vt:lpstr>
      <vt:lpstr>Data Retention Policy</vt:lpstr>
      <vt:lpstr>Communicate - the Strategy of the 3 R’s</vt:lpstr>
      <vt:lpstr>Communicate - AND I MEAN IT!!!</vt:lpstr>
      <vt:lpstr>Communicate – How to Comply With Data Retention</vt:lpstr>
      <vt:lpstr>Communicate – Once We Reach Restrict, Protecting Access Controls</vt:lpstr>
      <vt:lpstr>Communicate with the Leaders and Troops</vt:lpstr>
      <vt:lpstr>KICKSTART! - Go for QUICK WINS!!!</vt:lpstr>
      <vt:lpstr>KICKSTART! - QUICK WIN Stories!</vt:lpstr>
      <vt:lpstr>Deploy the Custodians - Technology</vt:lpstr>
      <vt:lpstr>Sustain Your Strategy – ROCK(S)?</vt:lpstr>
      <vt:lpstr>PowerPoint Presentation</vt:lpstr>
      <vt:lpstr>WIN!!! With Strategies in the  Game of</vt:lpstr>
    </vt:vector>
  </TitlesOfParts>
  <Company>Lehigh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Hoarding Data Can Become a Game of Risk</dc:title>
  <dc:creator>Sara K Rodgers</dc:creator>
  <cp:lastModifiedBy>KKHDell</cp:lastModifiedBy>
  <cp:revision>76</cp:revision>
  <cp:lastPrinted>2014-04-30T18:34:16Z</cp:lastPrinted>
  <dcterms:created xsi:type="dcterms:W3CDTF">2014-03-11T23:43:22Z</dcterms:created>
  <dcterms:modified xsi:type="dcterms:W3CDTF">2014-05-08T15:06:04Z</dcterms:modified>
</cp:coreProperties>
</file>