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77" r:id="rId3"/>
    <p:sldId id="257" r:id="rId4"/>
    <p:sldId id="258" r:id="rId5"/>
    <p:sldId id="276" r:id="rId6"/>
    <p:sldId id="259" r:id="rId7"/>
    <p:sldId id="274" r:id="rId8"/>
    <p:sldId id="275" r:id="rId9"/>
    <p:sldId id="273" r:id="rId10"/>
    <p:sldId id="260" r:id="rId11"/>
    <p:sldId id="272" r:id="rId12"/>
    <p:sldId id="261" r:id="rId13"/>
    <p:sldId id="262" r:id="rId14"/>
    <p:sldId id="263" r:id="rId15"/>
    <p:sldId id="264" r:id="rId16"/>
    <p:sldId id="265" r:id="rId17"/>
    <p:sldId id="285" r:id="rId18"/>
    <p:sldId id="282" r:id="rId19"/>
    <p:sldId id="267" r:id="rId20"/>
    <p:sldId id="283" r:id="rId21"/>
    <p:sldId id="284" r:id="rId22"/>
    <p:sldId id="268" r:id="rId23"/>
    <p:sldId id="269" r:id="rId24"/>
    <p:sldId id="280" r:id="rId25"/>
    <p:sldId id="279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119" d="100"/>
          <a:sy n="119" d="100"/>
        </p:scale>
        <p:origin x="-2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green:UAB-Hobson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Registrations by Month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Registrations</c:v>
          </c:tx>
          <c:invertIfNegative val="0"/>
          <c:cat>
            <c:numRef>
              <c:f>Sheet1!$A$2:$A$6</c:f>
              <c:numCache>
                <c:formatCode>mmm\-yy</c:formatCode>
                <c:ptCount val="5"/>
                <c:pt idx="0">
                  <c:v>41609.0</c:v>
                </c:pt>
                <c:pt idx="1">
                  <c:v>41640.0</c:v>
                </c:pt>
                <c:pt idx="2">
                  <c:v>41671.0</c:v>
                </c:pt>
                <c:pt idx="3">
                  <c:v>41699.0</c:v>
                </c:pt>
                <c:pt idx="4">
                  <c:v>41730.0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2674.0</c:v>
                </c:pt>
                <c:pt idx="1">
                  <c:v>1962.0</c:v>
                </c:pt>
                <c:pt idx="2">
                  <c:v>1804.0</c:v>
                </c:pt>
                <c:pt idx="3">
                  <c:v>1770.0</c:v>
                </c:pt>
                <c:pt idx="4">
                  <c:v>1677.0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3953768"/>
        <c:axId val="2123956824"/>
      </c:barChart>
      <c:dateAx>
        <c:axId val="21239537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123956824"/>
        <c:crosses val="autoZero"/>
        <c:auto val="1"/>
        <c:lblOffset val="100"/>
        <c:baseTimeUnit val="months"/>
      </c:dateAx>
      <c:valAx>
        <c:axId val="2123956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23953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BF028-D0AB-504C-BD27-121CE0E6D744}" type="datetimeFigureOut">
              <a:rPr lang="en-US" smtClean="0"/>
              <a:t>6/24/14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183C8-8950-3E48-858A-77B5B5870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183C8-8950-3E48-858A-77B5B58707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4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 Jan</a:t>
            </a:r>
            <a:r>
              <a:rPr lang="en-US" baseline="0" dirty="0" smtClean="0"/>
              <a:t> – Not meeting goals for admits</a:t>
            </a:r>
          </a:p>
          <a:p>
            <a:r>
              <a:rPr lang="en-US" baseline="0" dirty="0" smtClean="0"/>
              <a:t>Complaints about passwords (Password Standard went into effect)</a:t>
            </a:r>
          </a:p>
          <a:p>
            <a:r>
              <a:rPr lang="en-US" baseline="0" dirty="0" smtClean="0"/>
              <a:t>Better Error Messages on Passwords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183C8-8950-3E48-858A-77B5B58707A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6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93AC0D-0478-0440-AC26-D3AE4BB1309E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C5336AE-2A9D-D74F-8FCD-AAF241CFF6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ab.edu/students/undergraduate-admission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Recruiting and Identity Management</a:t>
            </a:r>
            <a:endParaRPr lang="en-US" sz="4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8952" y="5331766"/>
            <a:ext cx="3218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presentation leaves copyright of the content to the presenter. Unless otherwise noted in the materials, uploaded content carries the Creative Commons Attribution-</a:t>
            </a:r>
            <a:r>
              <a:rPr lang="en-US" sz="1200" dirty="0" err="1"/>
              <a:t>NonCommercial</a:t>
            </a:r>
            <a:r>
              <a:rPr lang="en-US" sz="1200" dirty="0"/>
              <a:t>-</a:t>
            </a:r>
            <a:r>
              <a:rPr lang="en-US" sz="1200" dirty="0" err="1"/>
              <a:t>ShareAlike</a:t>
            </a:r>
            <a:r>
              <a:rPr lang="en-US" sz="1200" dirty="0"/>
              <a:t> license, which grants usage to the general public with the stipulated criteria.</a:t>
            </a:r>
          </a:p>
        </p:txBody>
      </p:sp>
    </p:spTree>
    <p:extLst>
      <p:ext uri="{BB962C8B-B14F-4D97-AF65-F5344CB8AC3E}">
        <p14:creationId xmlns:p14="http://schemas.microsoft.com/office/powerpoint/2010/main" val="184427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latin typeface="+mj-lt"/>
                <a:ea typeface="+mj-ea"/>
                <a:cs typeface="+mj-cs"/>
              </a:rPr>
              <a:t>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Do Integration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 Testing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Clean it up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Go to Production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41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sz="3600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569" b="8569"/>
          <a:stretch>
            <a:fillRect/>
          </a:stretch>
        </p:blipFill>
        <p:spPr>
          <a:xfrm>
            <a:off x="207788" y="1249441"/>
            <a:ext cx="8479012" cy="456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31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latin typeface="+mj-lt"/>
                <a:ea typeface="+mj-ea"/>
                <a:cs typeface="+mj-cs"/>
              </a:rPr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Hobson’s Connect VIP </a:t>
            </a:r>
            <a:r>
              <a:rPr lang="en-US" sz="2400" dirty="0" err="1">
                <a:solidFill>
                  <a:srgbClr val="000000"/>
                </a:solidFill>
              </a:rPr>
              <a:t>Autologin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Custom registration form for Banner</a:t>
            </a:r>
          </a:p>
          <a:p>
            <a:r>
              <a:rPr lang="en-US" sz="2400" dirty="0">
                <a:solidFill>
                  <a:srgbClr val="000000"/>
                </a:solidFill>
              </a:rPr>
              <a:t>Same </a:t>
            </a:r>
            <a:r>
              <a:rPr lang="en-US" sz="2400" dirty="0" err="1">
                <a:solidFill>
                  <a:srgbClr val="000000"/>
                </a:solidFill>
              </a:rPr>
              <a:t>BlazerID</a:t>
            </a:r>
            <a:r>
              <a:rPr lang="en-US" sz="2400" dirty="0">
                <a:solidFill>
                  <a:srgbClr val="000000"/>
                </a:solidFill>
              </a:rPr>
              <a:t> registration</a:t>
            </a:r>
          </a:p>
          <a:p>
            <a:r>
              <a:rPr lang="en-US" sz="2400" dirty="0">
                <a:solidFill>
                  <a:srgbClr val="000000"/>
                </a:solidFill>
              </a:rPr>
              <a:t>User Registration for Application 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Testing December 2011</a:t>
            </a:r>
          </a:p>
          <a:p>
            <a:r>
              <a:rPr lang="en-US" sz="2400" dirty="0">
                <a:solidFill>
                  <a:srgbClr val="000000"/>
                </a:solidFill>
              </a:rPr>
              <a:t>Looking good, feeling good</a:t>
            </a:r>
            <a:r>
              <a:rPr lang="en-US" sz="2400" dirty="0" smtClean="0">
                <a:solidFill>
                  <a:srgbClr val="000000"/>
                </a:solidFill>
              </a:rPr>
              <a:t>! </a:t>
            </a:r>
            <a:r>
              <a:rPr lang="en-US" sz="2400" dirty="0">
                <a:solidFill>
                  <a:srgbClr val="000000"/>
                </a:solidFill>
              </a:rPr>
              <a:t>Ugly and needs style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70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solidFill>
                  <a:srgbClr val="629DD1"/>
                </a:solidFill>
                <a:latin typeface="+mj-lt"/>
                <a:ea typeface="+mj-ea"/>
                <a:cs typeface="+mj-cs"/>
              </a:rPr>
              <a:t>Rut </a:t>
            </a:r>
            <a:r>
              <a:rPr lang="en-US" kern="1200" dirty="0" err="1" smtClean="0">
                <a:solidFill>
                  <a:srgbClr val="629DD1"/>
                </a:solidFill>
                <a:latin typeface="+mj-lt"/>
                <a:ea typeface="+mj-ea"/>
                <a:cs typeface="+mj-cs"/>
              </a:rPr>
              <a:t>Roh</a:t>
            </a:r>
            <a:r>
              <a:rPr lang="en-US" kern="1200" dirty="0" smtClean="0">
                <a:solidFill>
                  <a:srgbClr val="629DD1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Hobson’s </a:t>
            </a:r>
            <a:r>
              <a:rPr lang="en-US" sz="2400" dirty="0" smtClean="0">
                <a:solidFill>
                  <a:schemeClr val="tx1"/>
                </a:solidFill>
              </a:rPr>
              <a:t>Events </a:t>
            </a:r>
            <a:r>
              <a:rPr lang="en-US" sz="2400" dirty="0">
                <a:solidFill>
                  <a:schemeClr val="tx1"/>
                </a:solidFill>
              </a:rPr>
              <a:t>module is implemented by </a:t>
            </a:r>
            <a:r>
              <a:rPr lang="en-US" sz="2400" dirty="0" smtClean="0">
                <a:solidFill>
                  <a:schemeClr val="tx1"/>
                </a:solidFill>
              </a:rPr>
              <a:t>department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Timing:   </a:t>
            </a:r>
            <a:r>
              <a:rPr lang="en-US" sz="2400" b="1" dirty="0" smtClean="0">
                <a:solidFill>
                  <a:schemeClr val="tx1"/>
                </a:solidFill>
              </a:rPr>
              <a:t>two</a:t>
            </a:r>
            <a:r>
              <a:rPr lang="en-US" sz="2400" dirty="0" smtClean="0">
                <a:solidFill>
                  <a:schemeClr val="tx1"/>
                </a:solidFill>
              </a:rPr>
              <a:t> weeks before go-live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Communication breakdown: “We didn’t think it would impact”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4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solidFill>
                  <a:srgbClr val="629DD1"/>
                </a:solidFill>
                <a:latin typeface="+mj-lt"/>
                <a:ea typeface="+mj-ea"/>
                <a:cs typeface="+mj-cs"/>
              </a:rPr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API was logging in and completing profile in </a:t>
            </a:r>
            <a:r>
              <a:rPr lang="en-US" sz="2400" dirty="0" smtClean="0">
                <a:solidFill>
                  <a:srgbClr val="000000"/>
                </a:solidFill>
              </a:rPr>
              <a:t>VIP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Events was a vendor acquisition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Vendor had no SSO </a:t>
            </a:r>
            <a:r>
              <a:rPr lang="en-US" sz="2400" dirty="0" smtClean="0">
                <a:solidFill>
                  <a:srgbClr val="000000"/>
                </a:solidFill>
              </a:rPr>
              <a:t>API to </a:t>
            </a:r>
            <a:r>
              <a:rPr lang="en-US" sz="2400" dirty="0">
                <a:solidFill>
                  <a:srgbClr val="000000"/>
                </a:solidFill>
              </a:rPr>
              <a:t>E</a:t>
            </a:r>
            <a:r>
              <a:rPr lang="en-US" sz="2400" dirty="0" smtClean="0">
                <a:solidFill>
                  <a:srgbClr val="000000"/>
                </a:solidFill>
              </a:rPr>
              <a:t>vents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</a:p>
          <a:p>
            <a:r>
              <a:rPr lang="en-US" sz="2400" dirty="0">
                <a:solidFill>
                  <a:srgbClr val="000000"/>
                </a:solidFill>
              </a:rPr>
              <a:t>Events are </a:t>
            </a:r>
            <a:r>
              <a:rPr lang="en-US" sz="2400" dirty="0" smtClean="0">
                <a:solidFill>
                  <a:srgbClr val="000000"/>
                </a:solidFill>
              </a:rPr>
              <a:t>more </a:t>
            </a:r>
            <a:r>
              <a:rPr lang="en-US" sz="2400" dirty="0">
                <a:solidFill>
                  <a:srgbClr val="000000"/>
                </a:solidFill>
              </a:rPr>
              <a:t>complicated </a:t>
            </a:r>
            <a:r>
              <a:rPr lang="en-US" sz="2400" dirty="0" smtClean="0">
                <a:solidFill>
                  <a:srgbClr val="000000"/>
                </a:solidFill>
              </a:rPr>
              <a:t>than a registration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Don’t get in the way of a campus tour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Project </a:t>
            </a:r>
            <a:r>
              <a:rPr lang="en-US" sz="2400" dirty="0" smtClean="0">
                <a:solidFill>
                  <a:srgbClr val="000000"/>
                </a:solidFill>
              </a:rPr>
              <a:t>suspended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2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latin typeface="+mj-lt"/>
                <a:ea typeface="+mj-ea"/>
                <a:cs typeface="+mj-cs"/>
              </a:rPr>
              <a:t>Ongoing Hobson’s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IT</a:t>
            </a:r>
            <a:r>
              <a:rPr lang="en-US" sz="2400" baseline="0" dirty="0" smtClean="0">
                <a:solidFill>
                  <a:srgbClr val="000000"/>
                </a:solidFill>
              </a:rPr>
              <a:t> &gt; Department &gt; Vendor Contact &gt; Vendor PM &gt; Vendor Engineering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We </a:t>
            </a:r>
            <a:r>
              <a:rPr lang="en-US" sz="2400" dirty="0">
                <a:solidFill>
                  <a:srgbClr val="000000"/>
                </a:solidFill>
              </a:rPr>
              <a:t>need that feature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Designed without deep integration in mind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What </a:t>
            </a:r>
            <a:r>
              <a:rPr lang="en-US" sz="2400" dirty="0">
                <a:solidFill>
                  <a:srgbClr val="000000"/>
                </a:solidFill>
              </a:rPr>
              <a:t>do you need that to do?  We will do that X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7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latin typeface="+mj-lt"/>
                <a:ea typeface="+mj-ea"/>
                <a:cs typeface="+mj-cs"/>
              </a:rPr>
              <a:t>Feature</a:t>
            </a:r>
            <a:r>
              <a:rPr lang="en-US" kern="1200" baseline="0" dirty="0" smtClean="0">
                <a:latin typeface="+mj-lt"/>
                <a:ea typeface="+mj-ea"/>
                <a:cs typeface="+mj-cs"/>
              </a:rPr>
              <a:t> previews and pains</a:t>
            </a:r>
            <a:endParaRPr lang="en-US" kern="12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Would</a:t>
            </a:r>
            <a:r>
              <a:rPr lang="en-US" sz="2400" baseline="0" dirty="0" smtClean="0">
                <a:solidFill>
                  <a:schemeClr val="tx1"/>
                </a:solidFill>
              </a:rPr>
              <a:t> only work for using built-in Hobson’s ID system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baseline="0" dirty="0" smtClean="0">
                <a:solidFill>
                  <a:schemeClr val="tx1"/>
                </a:solidFill>
              </a:rPr>
              <a:t>Wouldn’t support SSO for existing people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baseline="0" dirty="0" smtClean="0">
                <a:solidFill>
                  <a:schemeClr val="tx1"/>
                </a:solidFill>
              </a:rPr>
              <a:t>API-only events “We don’t want to re-write a front end!”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07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Observation and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August 2013</a:t>
            </a:r>
          </a:p>
          <a:p>
            <a:r>
              <a:rPr lang="en-US" sz="2400" dirty="0" smtClean="0"/>
              <a:t>Watched an end-user try to use the system </a:t>
            </a:r>
          </a:p>
          <a:p>
            <a:r>
              <a:rPr lang="en-US" sz="2400" dirty="0" smtClean="0"/>
              <a:t>Went around and told this story to everyone that would listen</a:t>
            </a:r>
          </a:p>
          <a:p>
            <a:pPr lvl="1"/>
            <a:r>
              <a:rPr lang="en-US" sz="2400" dirty="0" smtClean="0"/>
              <a:t>CIO</a:t>
            </a:r>
          </a:p>
          <a:p>
            <a:pPr lvl="1"/>
            <a:r>
              <a:rPr lang="en-US" sz="2400" dirty="0" smtClean="0"/>
              <a:t>AVPs in IT</a:t>
            </a:r>
          </a:p>
          <a:p>
            <a:pPr lvl="1"/>
            <a:r>
              <a:rPr lang="en-US" sz="2400" dirty="0" smtClean="0"/>
              <a:t>Provost’s Office </a:t>
            </a:r>
          </a:p>
          <a:p>
            <a:pPr lvl="1"/>
            <a:r>
              <a:rPr lang="en-US" sz="2400" dirty="0" smtClean="0"/>
              <a:t>Identity Management Team</a:t>
            </a:r>
          </a:p>
          <a:p>
            <a:pPr lvl="1"/>
            <a:r>
              <a:rPr lang="en-US" sz="2400" dirty="0" smtClean="0"/>
              <a:t>Banner Team</a:t>
            </a:r>
          </a:p>
        </p:txBody>
      </p:sp>
    </p:spTree>
    <p:extLst>
      <p:ext uri="{BB962C8B-B14F-4D97-AF65-F5344CB8AC3E}">
        <p14:creationId xmlns:p14="http://schemas.microsoft.com/office/powerpoint/2010/main" val="103243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latin typeface="+mj-lt"/>
                <a:ea typeface="+mj-ea"/>
                <a:cs typeface="+mj-cs"/>
              </a:rPr>
              <a:t>Vendor Push and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Another round of calls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Finally, API delivery and commitment to fix scenarios </a:t>
            </a:r>
          </a:p>
        </p:txBody>
      </p:sp>
    </p:spTree>
    <p:extLst>
      <p:ext uri="{BB962C8B-B14F-4D97-AF65-F5344CB8AC3E}">
        <p14:creationId xmlns:p14="http://schemas.microsoft.com/office/powerpoint/2010/main" val="17076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latin typeface="+mj-lt"/>
                <a:ea typeface="+mj-ea"/>
                <a:cs typeface="+mj-cs"/>
              </a:rPr>
              <a:t>Team Back together!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Functional organization completely restructured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Student Issue Service Desk in place (</a:t>
            </a:r>
            <a:r>
              <a:rPr lang="en-US" sz="2400" dirty="0" err="1" smtClean="0">
                <a:solidFill>
                  <a:schemeClr val="tx1"/>
                </a:solidFill>
              </a:rPr>
              <a:t>OneStop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Explain all the issues and how we thought we were solving them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Dust off the duplicate user id issue and convincing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Support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4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Chris Green, Director, Information Security Services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Formerly Security Architect at UAB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Current CISO at Georgia State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Client Services (desktop, helpdesk, classroom, AV,  labs)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Scott </a:t>
            </a:r>
            <a:r>
              <a:rPr lang="en-US" sz="2400" dirty="0" err="1" smtClean="0">
                <a:solidFill>
                  <a:schemeClr val="tx1"/>
                </a:solidFill>
              </a:rPr>
              <a:t>Fendley</a:t>
            </a:r>
            <a:r>
              <a:rPr lang="en-US" sz="2400" dirty="0" smtClean="0">
                <a:solidFill>
                  <a:schemeClr val="tx1"/>
                </a:solidFill>
              </a:rPr>
              <a:t>, Information Security Manager at UAB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6172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IDM has changed some</a:t>
            </a:r>
          </a:p>
          <a:p>
            <a:r>
              <a:rPr lang="en-US" sz="2400" dirty="0" smtClean="0"/>
              <a:t>Banner has changed some</a:t>
            </a:r>
          </a:p>
          <a:p>
            <a:r>
              <a:rPr lang="en-US" sz="2400" dirty="0" smtClean="0"/>
              <a:t>Team has changed a lot!</a:t>
            </a:r>
          </a:p>
          <a:p>
            <a:r>
              <a:rPr lang="en-US" sz="2400" dirty="0" smtClean="0"/>
              <a:t>Passwords Standards</a:t>
            </a:r>
          </a:p>
          <a:p>
            <a:r>
              <a:rPr lang="en-US" sz="2400" dirty="0" smtClean="0"/>
              <a:t>QA cycle / Completion before IDM project has to start – January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278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Look/Feel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Pre-Admit Support still done at the </a:t>
            </a:r>
            <a:r>
              <a:rPr lang="en-US" sz="2400" dirty="0" err="1" smtClean="0"/>
              <a:t>OneStop</a:t>
            </a:r>
            <a:endParaRPr lang="en-US" sz="2400" dirty="0"/>
          </a:p>
          <a:p>
            <a:pPr lvl="1"/>
            <a:r>
              <a:rPr lang="en-US" sz="2400" dirty="0" smtClean="0"/>
              <a:t>Support plan has to be developed</a:t>
            </a:r>
          </a:p>
          <a:p>
            <a:r>
              <a:rPr lang="en-US" sz="2400" dirty="0" err="1" smtClean="0"/>
              <a:t>AskIT</a:t>
            </a:r>
            <a:r>
              <a:rPr lang="en-US" sz="2400" dirty="0" smtClean="0"/>
              <a:t> support Post-Admit.   </a:t>
            </a:r>
          </a:p>
          <a:p>
            <a:pPr lvl="1"/>
            <a:r>
              <a:rPr lang="en-US" sz="2400" dirty="0" smtClean="0"/>
              <a:t>Handoffs for “reset </a:t>
            </a:r>
            <a:r>
              <a:rPr lang="en-US" sz="2400" dirty="0" err="1" smtClean="0"/>
              <a:t>BlazerID</a:t>
            </a:r>
            <a:r>
              <a:rPr lang="en-US" sz="2400" dirty="0" smtClean="0"/>
              <a:t>” </a:t>
            </a:r>
            <a:r>
              <a:rPr lang="en-US" sz="2400" dirty="0" err="1" smtClean="0"/>
              <a:t>scnearios</a:t>
            </a:r>
            <a:endParaRPr lang="en-US" sz="2400" dirty="0" smtClean="0"/>
          </a:p>
          <a:p>
            <a:r>
              <a:rPr lang="en-US" sz="2400" dirty="0" smtClean="0"/>
              <a:t>Testing </a:t>
            </a:r>
          </a:p>
          <a:p>
            <a:r>
              <a:rPr lang="en-US" sz="2400" dirty="0" smtClean="0"/>
              <a:t>Testing</a:t>
            </a:r>
          </a:p>
          <a:p>
            <a:r>
              <a:rPr lang="en-US" sz="2400" dirty="0" smtClean="0"/>
              <a:t>Testing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1887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latin typeface="+mj-lt"/>
                <a:ea typeface="+mj-ea"/>
                <a:cs typeface="+mj-cs"/>
              </a:rPr>
              <a:t>Go-Live November</a:t>
            </a:r>
            <a:r>
              <a:rPr lang="en-US" kern="1200" baseline="0" dirty="0" smtClean="0">
                <a:latin typeface="+mj-lt"/>
                <a:ea typeface="+mj-ea"/>
                <a:cs typeface="+mj-cs"/>
              </a:rPr>
              <a:t> 2013</a:t>
            </a:r>
            <a:endParaRPr lang="en-US" kern="12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Browser Issues</a:t>
            </a:r>
          </a:p>
          <a:p>
            <a:r>
              <a:rPr lang="en-US" sz="2400" dirty="0" smtClean="0"/>
              <a:t>Not knowing clearly what part was causing problem for user (Banner v. Hobson’s v. IDM)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80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29DD1"/>
                </a:solidFill>
              </a:rPr>
              <a:t>Post-Go Live</a:t>
            </a:r>
            <a:endParaRPr lang="en-US" dirty="0">
              <a:solidFill>
                <a:srgbClr val="629DD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1774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solidFill>
                  <a:srgbClr val="629DD1"/>
                </a:solidFill>
                <a:latin typeface="+mj-lt"/>
                <a:ea typeface="+mj-ea"/>
                <a:cs typeface="+mj-cs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Labor resources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 Test Instance from Hobson’s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A/B Testing is very difficult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Increasing Friction at Student Application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Browser</a:t>
            </a:r>
            <a:r>
              <a:rPr lang="en-US" baseline="0" dirty="0" smtClean="0">
                <a:solidFill>
                  <a:schemeClr val="tx1"/>
                </a:solidFill>
              </a:rPr>
              <a:t> compatibility in a multi-product integration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Supporting Integrations between departments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Duplicates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Namespace</a:t>
            </a:r>
          </a:p>
        </p:txBody>
      </p:sp>
    </p:spTree>
    <p:extLst>
      <p:ext uri="{BB962C8B-B14F-4D97-AF65-F5344CB8AC3E}">
        <p14:creationId xmlns:p14="http://schemas.microsoft.com/office/powerpoint/2010/main" val="4069744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</a:t>
            </a:r>
            <a:r>
              <a:rPr lang="en-US" baseline="0" dirty="0" smtClean="0"/>
              <a:t> 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Single User ID and Password (starts expiring once they are at UAB)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sz="20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Duplicate</a:t>
            </a:r>
            <a:r>
              <a:rPr lang="en-US" sz="2000" kern="1200" baseline="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s reduced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sz="2000" kern="1200" baseline="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More people learned how the whole system works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More Secure! Hobson’s password correlation</a:t>
            </a:r>
          </a:p>
        </p:txBody>
      </p:sp>
    </p:spTree>
    <p:extLst>
      <p:ext uri="{BB962C8B-B14F-4D97-AF65-F5344CB8AC3E}">
        <p14:creationId xmlns:p14="http://schemas.microsoft.com/office/powerpoint/2010/main" val="225751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Persistence pays off (on</a:t>
            </a:r>
            <a:r>
              <a:rPr lang="en-US" baseline="0" dirty="0" smtClean="0">
                <a:solidFill>
                  <a:srgbClr val="000000"/>
                </a:solidFill>
              </a:rPr>
              <a:t> important things)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Big things can happen between “strategy”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Scenario documentation helps 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Don’t expect anyone to read it</a:t>
            </a:r>
          </a:p>
          <a:p>
            <a:r>
              <a:rPr lang="en-US" baseline="0" dirty="0" smtClean="0">
                <a:solidFill>
                  <a:srgbClr val="000000"/>
                </a:solidFill>
              </a:rPr>
              <a:t>Little changes in functionality have big impact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  <a:hlinkClick r:id="rId2"/>
              </a:rPr>
              <a:t>http://www.uab.edu/students/undergraduate-admissions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/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7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kern="1200" dirty="0" smtClean="0">
                <a:solidFill>
                  <a:schemeClr val="tx1"/>
                </a:solidFill>
                <a:ea typeface="+mj-ea"/>
                <a:cs typeface="+mj-cs"/>
              </a:rPr>
              <a:t>2010 Hire - Director,</a:t>
            </a:r>
            <a:r>
              <a:rPr lang="en-US" sz="2400" kern="1200" baseline="0" dirty="0" smtClean="0">
                <a:solidFill>
                  <a:schemeClr val="tx1"/>
                </a:solidFill>
                <a:ea typeface="+mj-ea"/>
                <a:cs typeface="+mj-cs"/>
              </a:rPr>
              <a:t> Quality Assurance in Provost Office</a:t>
            </a:r>
          </a:p>
          <a:p>
            <a:pPr lvl="0"/>
            <a:r>
              <a:rPr lang="en-US" sz="2400" kern="1200" dirty="0" smtClean="0">
                <a:solidFill>
                  <a:schemeClr val="tx1"/>
                </a:solidFill>
                <a:ea typeface="+mj-ea"/>
                <a:cs typeface="+mj-cs"/>
              </a:rPr>
              <a:t>Focus on improving</a:t>
            </a:r>
            <a:r>
              <a:rPr lang="en-US" sz="2400" kern="1200" baseline="0" dirty="0" smtClean="0">
                <a:solidFill>
                  <a:schemeClr val="tx1"/>
                </a:solidFill>
                <a:ea typeface="+mj-ea"/>
                <a:cs typeface="+mj-cs"/>
              </a:rPr>
              <a:t> student experience</a:t>
            </a:r>
          </a:p>
          <a:p>
            <a:pPr lvl="0"/>
            <a:r>
              <a:rPr lang="en-US" sz="2400" kern="1200" baseline="0" dirty="0" smtClean="0">
                <a:solidFill>
                  <a:schemeClr val="tx1"/>
                </a:solidFill>
                <a:ea typeface="+mj-ea"/>
                <a:cs typeface="+mj-cs"/>
              </a:rPr>
              <a:t>Common Support Issue:  What ID do I use to login to this system?</a:t>
            </a:r>
          </a:p>
          <a:p>
            <a:pPr lvl="0"/>
            <a:r>
              <a:rPr lang="en-US" sz="2400" kern="1200" baseline="0" dirty="0" smtClean="0">
                <a:solidFill>
                  <a:schemeClr val="tx1"/>
                </a:solidFill>
                <a:ea typeface="+mj-ea"/>
                <a:cs typeface="+mj-cs"/>
              </a:rPr>
              <a:t>Identity Management System Replacement Project (ongoing</a:t>
            </a:r>
            <a:r>
              <a:rPr lang="en-US" sz="2400" kern="1200" dirty="0" smtClean="0">
                <a:solidFill>
                  <a:schemeClr val="tx1"/>
                </a:solidFill>
                <a:ea typeface="+mj-ea"/>
                <a:cs typeface="+mj-cs"/>
              </a:rPr>
              <a:t> discussions)</a:t>
            </a:r>
          </a:p>
        </p:txBody>
      </p:sp>
    </p:spTree>
    <p:extLst>
      <p:ext uri="{BB962C8B-B14F-4D97-AF65-F5344CB8AC3E}">
        <p14:creationId xmlns:p14="http://schemas.microsoft.com/office/powerpoint/2010/main" val="72816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latin typeface="+mj-lt"/>
                <a:ea typeface="+mj-ea"/>
                <a:cs typeface="+mj-cs"/>
              </a:rPr>
              <a:t>Systems in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Hobson’s Connect Recruiting </a:t>
            </a:r>
            <a:r>
              <a:rPr lang="en-US" sz="2400" dirty="0" smtClean="0">
                <a:solidFill>
                  <a:schemeClr val="tx1"/>
                </a:solidFill>
              </a:rPr>
              <a:t>Profile (</a:t>
            </a:r>
            <a:r>
              <a:rPr lang="en-US" sz="2400" dirty="0" err="1" smtClean="0">
                <a:solidFill>
                  <a:schemeClr val="tx1"/>
                </a:solidFill>
              </a:rPr>
              <a:t>myUAB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Hobson’s Events (Campus Tour)</a:t>
            </a:r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Undergraduate Application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Banner Self Service</a:t>
            </a:r>
          </a:p>
          <a:p>
            <a:r>
              <a:rPr lang="en-US" sz="2400" dirty="0">
                <a:solidFill>
                  <a:schemeClr val="tx1"/>
                </a:solidFill>
              </a:rPr>
              <a:t>UAB </a:t>
            </a:r>
            <a:r>
              <a:rPr lang="en-US" sz="2400" dirty="0" err="1">
                <a:solidFill>
                  <a:schemeClr val="tx1"/>
                </a:solidFill>
              </a:rPr>
              <a:t>BlazerID</a:t>
            </a:r>
            <a:r>
              <a:rPr lang="en-US" sz="2400" dirty="0">
                <a:solidFill>
                  <a:schemeClr val="tx1"/>
                </a:solidFill>
              </a:rPr>
              <a:t> (homegrown </a:t>
            </a:r>
            <a:r>
              <a:rPr lang="en-US" sz="2400" dirty="0" smtClean="0">
                <a:solidFill>
                  <a:schemeClr val="tx1"/>
                </a:solidFill>
              </a:rPr>
              <a:t>IDM in flight to Oracle IDM)</a:t>
            </a:r>
          </a:p>
        </p:txBody>
      </p:sp>
    </p:spTree>
    <p:extLst>
      <p:ext uri="{BB962C8B-B14F-4D97-AF65-F5344CB8AC3E}">
        <p14:creationId xmlns:p14="http://schemas.microsoft.com/office/powerpoint/2010/main" val="289457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Integration Overview</a:t>
            </a:r>
            <a:endParaRPr lang="en-US" dirty="0"/>
          </a:p>
        </p:txBody>
      </p:sp>
      <p:pic>
        <p:nvPicPr>
          <p:cNvPr id="4" name="Content Placeholder 3" descr="Proposed MyUAB Logon Processes - Feed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503" r="-44503"/>
          <a:stretch>
            <a:fillRect/>
          </a:stretch>
        </p:blipFill>
        <p:spPr>
          <a:xfrm>
            <a:off x="0" y="1165138"/>
            <a:ext cx="9442450" cy="5180013"/>
          </a:xfrm>
        </p:spPr>
      </p:pic>
    </p:spTree>
    <p:extLst>
      <p:ext uri="{BB962C8B-B14F-4D97-AF65-F5344CB8AC3E}">
        <p14:creationId xmlns:p14="http://schemas.microsoft.com/office/powerpoint/2010/main" val="18893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latin typeface="+mj-lt"/>
                <a:ea typeface="+mj-ea"/>
                <a:cs typeface="+mj-cs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en-US" dirty="0">
                <a:solidFill>
                  <a:schemeClr val="tx1"/>
                </a:solidFill>
              </a:rPr>
              <a:t>Duplicate Records</a:t>
            </a:r>
            <a:endParaRPr lang="en-US" sz="3600" i="1" dirty="0">
              <a:solidFill>
                <a:schemeClr val="tx1"/>
              </a:solidFill>
            </a:endParaRPr>
          </a:p>
          <a:p>
            <a:pPr marL="571500" indent="-571500"/>
            <a:r>
              <a:rPr lang="en-US" b="1" i="1" dirty="0" smtClean="0">
                <a:solidFill>
                  <a:schemeClr val="tx1"/>
                </a:solidFill>
              </a:rPr>
              <a:t>Three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userids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passwords</a:t>
            </a:r>
            <a:endParaRPr lang="en-US" sz="3600" dirty="0">
              <a:solidFill>
                <a:schemeClr val="tx1"/>
              </a:solidFill>
            </a:endParaRPr>
          </a:p>
          <a:p>
            <a:pPr marL="571500" indent="-571500"/>
            <a:r>
              <a:rPr lang="en-US" dirty="0" smtClean="0">
                <a:solidFill>
                  <a:schemeClr val="tx1"/>
                </a:solidFill>
              </a:rPr>
              <a:t>Mailed Invites for Prospects (Come to </a:t>
            </a:r>
            <a:r>
              <a:rPr lang="en-US" smtClean="0">
                <a:solidFill>
                  <a:schemeClr val="tx1"/>
                </a:solidFill>
              </a:rPr>
              <a:t>our school!)</a:t>
            </a:r>
            <a:endParaRPr lang="en-US" sz="3600" dirty="0">
              <a:solidFill>
                <a:schemeClr val="tx1"/>
              </a:solidFill>
            </a:endParaRPr>
          </a:p>
          <a:p>
            <a:pPr marL="571500" indent="-571500"/>
            <a:r>
              <a:rPr lang="en-US" dirty="0">
                <a:solidFill>
                  <a:schemeClr val="tx1"/>
                </a:solidFill>
              </a:rPr>
              <a:t>Changing User </a:t>
            </a:r>
            <a:r>
              <a:rPr lang="en-US" dirty="0" smtClean="0">
                <a:solidFill>
                  <a:schemeClr val="tx1"/>
                </a:solidFill>
              </a:rPr>
              <a:t>IDs – out of scope</a:t>
            </a:r>
          </a:p>
          <a:p>
            <a:pPr marL="571500" indent="-571500"/>
            <a:r>
              <a:rPr lang="en-US" dirty="0" smtClean="0">
                <a:solidFill>
                  <a:schemeClr val="tx1"/>
                </a:solidFill>
              </a:rPr>
              <a:t>Graduate Schools – out of scope</a:t>
            </a:r>
          </a:p>
        </p:txBody>
      </p:sp>
    </p:spTree>
    <p:extLst>
      <p:ext uri="{BB962C8B-B14F-4D97-AF65-F5344CB8AC3E}">
        <p14:creationId xmlns:p14="http://schemas.microsoft.com/office/powerpoint/2010/main" val="188672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IDs</a:t>
            </a:r>
            <a:r>
              <a:rPr lang="en-US" baseline="0" dirty="0" smtClean="0"/>
              <a:t> and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Hobson’s Connect – Recruits “ You might want to come here”</a:t>
            </a:r>
          </a:p>
          <a:p>
            <a:r>
              <a:rPr lang="en-US" dirty="0" smtClean="0"/>
              <a:t>Banner SSN + PIN – Financial Aid,  Admission Status “You must be really interested”</a:t>
            </a:r>
          </a:p>
          <a:p>
            <a:r>
              <a:rPr lang="en-US" dirty="0" err="1" smtClean="0"/>
              <a:t>BlazerID</a:t>
            </a:r>
            <a:r>
              <a:rPr lang="en-US" dirty="0" smtClean="0"/>
              <a:t> Central – “Welcome to UAB, you need a username and password”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56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Mailed Invitations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Recruiting and matching up people to the invited record</a:t>
            </a:r>
          </a:p>
          <a:p>
            <a:r>
              <a:rPr lang="en-US" sz="2400" dirty="0" smtClean="0"/>
              <a:t>Tracking what cohorts come to school</a:t>
            </a:r>
          </a:p>
          <a:p>
            <a:r>
              <a:rPr lang="en-US" sz="2400" dirty="0" smtClean="0"/>
              <a:t>Avoiding recruiting people you’ve rejected!</a:t>
            </a:r>
          </a:p>
          <a:p>
            <a:r>
              <a:rPr lang="en-US" sz="2400" dirty="0" smtClean="0"/>
              <a:t>School Fairs</a:t>
            </a:r>
          </a:p>
        </p:txBody>
      </p:sp>
    </p:spTree>
    <p:extLst>
      <p:ext uri="{BB962C8B-B14F-4D97-AF65-F5344CB8AC3E}">
        <p14:creationId xmlns:p14="http://schemas.microsoft.com/office/powerpoint/2010/main" val="3697445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</a:t>
            </a:r>
            <a:r>
              <a:rPr lang="en-US" baseline="0" dirty="0" smtClean="0"/>
              <a:t>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What user id do I use?  </a:t>
            </a:r>
            <a:r>
              <a:rPr lang="en-US" sz="2400" i="1" dirty="0" smtClean="0">
                <a:solidFill>
                  <a:srgbClr val="000000"/>
                </a:solidFill>
              </a:rPr>
              <a:t>No worse than it is now!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Duplicate Checking</a:t>
            </a:r>
          </a:p>
          <a:p>
            <a:pPr lvl="1"/>
            <a:r>
              <a:rPr lang="en-US" sz="2400" baseline="0" dirty="0" smtClean="0">
                <a:solidFill>
                  <a:srgbClr val="000000"/>
                </a:solidFill>
              </a:rPr>
              <a:t>Banner</a:t>
            </a:r>
            <a:r>
              <a:rPr lang="en-US" sz="2400" dirty="0" smtClean="0">
                <a:solidFill>
                  <a:srgbClr val="000000"/>
                </a:solidFill>
              </a:rPr>
              <a:t> – SSN match, Custom Common Matching, Manual Duplication</a:t>
            </a:r>
          </a:p>
          <a:p>
            <a:pPr lvl="1"/>
            <a:r>
              <a:rPr lang="en-US" sz="2400" baseline="0" dirty="0" smtClean="0">
                <a:solidFill>
                  <a:srgbClr val="000000"/>
                </a:solidFill>
              </a:rPr>
              <a:t>Hobson’s Connect – Custom rules, preferring “last established”,</a:t>
            </a:r>
            <a:r>
              <a:rPr lang="en-US" sz="2400" dirty="0" smtClean="0">
                <a:solidFill>
                  <a:srgbClr val="000000"/>
                </a:solidFill>
              </a:rPr>
              <a:t> manual review (e.g. same password!)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Employment Systems (4 HR feeds – SSN Based)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Student Application (SSN optional)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7179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10500</TotalTime>
  <Words>816</Words>
  <Application>Microsoft Macintosh PowerPoint</Application>
  <PresentationFormat>On-screen Show (4:3)</PresentationFormat>
  <Paragraphs>138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Advantage</vt:lpstr>
      <vt:lpstr>Recruiting and Identity Management </vt:lpstr>
      <vt:lpstr>About Speakers</vt:lpstr>
      <vt:lpstr>Background </vt:lpstr>
      <vt:lpstr>Systems in Play</vt:lpstr>
      <vt:lpstr>Data Integration Overview</vt:lpstr>
      <vt:lpstr>Challenges</vt:lpstr>
      <vt:lpstr>User IDs and Passwords</vt:lpstr>
      <vt:lpstr>Mailed Invitations</vt:lpstr>
      <vt:lpstr>Duplicate Records</vt:lpstr>
      <vt:lpstr>The Plan</vt:lpstr>
      <vt:lpstr>Roles</vt:lpstr>
      <vt:lpstr>Implementation</vt:lpstr>
      <vt:lpstr>Rut Roh!</vt:lpstr>
      <vt:lpstr>Break</vt:lpstr>
      <vt:lpstr>Ongoing Hobson’s Calls</vt:lpstr>
      <vt:lpstr>Feature previews and pains</vt:lpstr>
      <vt:lpstr>An Observation and Push</vt:lpstr>
      <vt:lpstr>Vendor Push and Delivery</vt:lpstr>
      <vt:lpstr>Team Back together!</vt:lpstr>
      <vt:lpstr>Implementation #2</vt:lpstr>
      <vt:lpstr>QA Look/Feel</vt:lpstr>
      <vt:lpstr>Go-Live November 2013</vt:lpstr>
      <vt:lpstr>Post-Go Live</vt:lpstr>
      <vt:lpstr>Challenges</vt:lpstr>
      <vt:lpstr>Ongoing Benefits </vt:lpstr>
      <vt:lpstr>Lessons Learned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Recruiting and Identity Management</dc:title>
  <dc:subject>Identity Management</dc:subject>
  <dc:creator>Chris Green and Scott Fendley</dc:creator>
  <cp:keywords>IAM, IDM, Identity Management</cp:keywords>
  <dc:description/>
  <cp:lastModifiedBy>Valerie Vogel</cp:lastModifiedBy>
  <cp:revision>129</cp:revision>
  <dcterms:created xsi:type="dcterms:W3CDTF">2014-04-28T20:19:01Z</dcterms:created>
  <dcterms:modified xsi:type="dcterms:W3CDTF">2014-06-24T14:41:31Z</dcterms:modified>
  <cp:category/>
</cp:coreProperties>
</file>