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7" r:id="rId4"/>
    <p:sldId id="296" r:id="rId5"/>
    <p:sldId id="290" r:id="rId6"/>
    <p:sldId id="266" r:id="rId7"/>
    <p:sldId id="282" r:id="rId8"/>
    <p:sldId id="260" r:id="rId9"/>
    <p:sldId id="288" r:id="rId10"/>
    <p:sldId id="264" r:id="rId11"/>
    <p:sldId id="283" r:id="rId12"/>
    <p:sldId id="292" r:id="rId13"/>
    <p:sldId id="298" r:id="rId14"/>
    <p:sldId id="284" r:id="rId15"/>
    <p:sldId id="285" r:id="rId16"/>
    <p:sldId id="267" r:id="rId17"/>
    <p:sldId id="268" r:id="rId18"/>
    <p:sldId id="269" r:id="rId19"/>
    <p:sldId id="271" r:id="rId20"/>
    <p:sldId id="286" r:id="rId21"/>
    <p:sldId id="272" r:id="rId22"/>
    <p:sldId id="273" r:id="rId23"/>
    <p:sldId id="289" r:id="rId24"/>
    <p:sldId id="295" r:id="rId25"/>
    <p:sldId id="299" r:id="rId26"/>
    <p:sldId id="274" r:id="rId27"/>
    <p:sldId id="287" r:id="rId28"/>
    <p:sldId id="279" r:id="rId29"/>
    <p:sldId id="297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E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57" d="100"/>
          <a:sy n="57" d="100"/>
        </p:scale>
        <p:origin x="-1734" y="-3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44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en-US" dirty="0" smtClean="0"/>
              <a:t>Year </a:t>
            </a:r>
            <a:r>
              <a:rPr lang="en-US" dirty="0"/>
              <a:t>in Higher Education</a:t>
            </a:r>
          </a:p>
        </c:rich>
      </c:tx>
      <c:layout>
        <c:manualLayout>
          <c:xMode val="edge"/>
          <c:yMode val="edge"/>
          <c:x val="4.3423042496815847E-2"/>
          <c:y val="3.2729106085411484E-2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Starting Year in Higher Education</c:v>
                </c:pt>
              </c:strCache>
            </c:strRef>
          </c:tx>
          <c:dLbls>
            <c:dLbl>
              <c:idx val="0"/>
              <c:layout>
                <c:manualLayout>
                  <c:x val="-0.1097896635733016"/>
                  <c:y val="0.1495775374856265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18510579177273559"/>
                  <c:y val="-3.48757198202339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6.6611457958422812E-3"/>
                  <c:y val="-0.1626763950883483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.14950273873846279"/>
                  <c:y val="-6.51616932706828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.13462729199098136"/>
                  <c:y val="9.79682401034739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2.9401629269085832E-2"/>
                  <c:y val="0.177828924001937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3.6635679758140575E-2"/>
                  <c:y val="3.21522685369788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Sheet1!$A$2:$A$7</c:f>
              <c:strCache>
                <c:ptCount val="6"/>
                <c:pt idx="0">
                  <c:v>First Year</c:v>
                </c:pt>
                <c:pt idx="1">
                  <c:v>Sophomore</c:v>
                </c:pt>
                <c:pt idx="2">
                  <c:v>Junior</c:v>
                </c:pt>
                <c:pt idx="3">
                  <c:v>Senior</c:v>
                </c:pt>
                <c:pt idx="4">
                  <c:v>Super Senior</c:v>
                </c:pt>
                <c:pt idx="5">
                  <c:v>Prior to 2006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110</c:v>
                </c:pt>
                <c:pt idx="1">
                  <c:v>115</c:v>
                </c:pt>
                <c:pt idx="2">
                  <c:v>127</c:v>
                </c:pt>
                <c:pt idx="3">
                  <c:v>97</c:v>
                </c:pt>
                <c:pt idx="4">
                  <c:v>100</c:v>
                </c:pt>
                <c:pt idx="5">
                  <c:v>28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</c:plotArea>
    <c:legend>
      <c:legendPos val="r"/>
      <c:layout>
        <c:manualLayout>
          <c:xMode val="edge"/>
          <c:yMode val="edge"/>
          <c:x val="0.70293576134960134"/>
          <c:y val="7.9956814603627385E-2"/>
          <c:w val="0.25191088133008499"/>
          <c:h val="0.92004318539637264"/>
        </c:manualLayout>
      </c:layout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spPr>
    <a:ln>
      <a:solidFill>
        <a:schemeClr val="tx1"/>
      </a:solidFill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Male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7878787878788227E-3"/>
                  <c:y val="3.0927835051546393E-2"/>
                </c:manualLayout>
              </c:layout>
              <c:spPr/>
              <c:txPr>
                <a:bodyPr/>
                <a:lstStyle/>
                <a:p>
                  <a:pPr>
                    <a:defRPr sz="1400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</c:f>
              <c:strCache>
                <c:ptCount val="1"/>
                <c:pt idx="0">
                  <c:v>Gender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520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Female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7.575757575757576E-3"/>
                  <c:y val="2.12765957446808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</c:f>
              <c:strCache>
                <c:ptCount val="1"/>
                <c:pt idx="0">
                  <c:v>Gender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993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6418688"/>
        <c:axId val="36420224"/>
      </c:barChart>
      <c:catAx>
        <c:axId val="3641868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36420224"/>
        <c:crosses val="autoZero"/>
        <c:auto val="1"/>
        <c:lblAlgn val="ctr"/>
        <c:lblOffset val="100"/>
        <c:noMultiLvlLbl val="0"/>
      </c:catAx>
      <c:valAx>
        <c:axId val="364202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36418688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en-US" sz="1400" dirty="0"/>
              <a:t>UConnISO Social Media Breakdown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UConnISO Social Media Breakdown</c:v>
                </c:pt>
              </c:strCache>
            </c:strRef>
          </c:tx>
          <c:explosion val="1"/>
          <c:dLbls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Likes on Facebook </c:v>
                </c:pt>
                <c:pt idx="1">
                  <c:v>Followers on Twitter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250</c:v>
                </c:pt>
                <c:pt idx="1">
                  <c:v>214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</c:plotArea>
    <c:legend>
      <c:legendPos val="r"/>
      <c:layout/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spPr>
    <a:ln>
      <a:solidFill>
        <a:schemeClr val="tx1"/>
      </a:solidFill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txPr>
        <a:bodyPr/>
        <a:lstStyle/>
        <a:p>
          <a:pPr>
            <a:defRPr sz="1400" b="1"/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Number of Shares/Posts</c:v>
                </c:pt>
              </c:strCache>
            </c:strRef>
          </c:tx>
          <c:explosion val="1"/>
          <c:dLbls>
            <c:dLbl>
              <c:idx val="0"/>
              <c:layout>
                <c:manualLayout>
                  <c:x val="-0.20326240469941256"/>
                  <c:y val="2.22566067802281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883252093488314"/>
                  <c:y val="-5.46367853765802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0856455443069617E-2"/>
                  <c:y val="0.1460853827731515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Sheet1!$A$2:$A$4</c:f>
              <c:strCache>
                <c:ptCount val="3"/>
                <c:pt idx="0">
                  <c:v>Facebook</c:v>
                </c:pt>
                <c:pt idx="1">
                  <c:v>Twitter</c:v>
                </c:pt>
                <c:pt idx="2">
                  <c:v>Forfeits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465</c:v>
                </c:pt>
                <c:pt idx="1">
                  <c:v>410</c:v>
                </c:pt>
                <c:pt idx="2">
                  <c:v>58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</c:plotArea>
    <c:legend>
      <c:legendPos val="r"/>
      <c:layout/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spPr>
    <a:ln>
      <a:solidFill>
        <a:schemeClr val="tx1"/>
      </a:solidFill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dLbls>
            <c:txPr>
              <a:bodyPr/>
              <a:lstStyle/>
              <a:p>
                <a:pPr>
                  <a:defRPr sz="1500" baseline="0"/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Sheet2!$A$1:$A$5</c:f>
              <c:strCache>
                <c:ptCount val="5"/>
                <c:pt idx="0">
                  <c:v>Freshman</c:v>
                </c:pt>
                <c:pt idx="1">
                  <c:v>Sophmores</c:v>
                </c:pt>
                <c:pt idx="2">
                  <c:v>Junior</c:v>
                </c:pt>
                <c:pt idx="3">
                  <c:v>Senior</c:v>
                </c:pt>
                <c:pt idx="4">
                  <c:v>Other</c:v>
                </c:pt>
              </c:strCache>
            </c:strRef>
          </c:cat>
          <c:val>
            <c:numRef>
              <c:f>Sheet2!$B$1:$B$5</c:f>
              <c:numCache>
                <c:formatCode>General</c:formatCode>
                <c:ptCount val="5"/>
                <c:pt idx="0">
                  <c:v>40</c:v>
                </c:pt>
                <c:pt idx="1">
                  <c:v>54</c:v>
                </c:pt>
                <c:pt idx="2">
                  <c:v>102</c:v>
                </c:pt>
                <c:pt idx="3">
                  <c:v>65</c:v>
                </c:pt>
                <c:pt idx="4">
                  <c:v>53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4A301-1DC3-6F43-B92A-8E746F3328C4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8AFC2-6C70-5741-9524-AA5F422D6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077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4A301-1DC3-6F43-B92A-8E746F3328C4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8AFC2-6C70-5741-9524-AA5F422D6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370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4A301-1DC3-6F43-B92A-8E746F3328C4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8AFC2-6C70-5741-9524-AA5F422D6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60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4A301-1DC3-6F43-B92A-8E746F3328C4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8AFC2-6C70-5741-9524-AA5F422D6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195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4A301-1DC3-6F43-B92A-8E746F3328C4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8AFC2-6C70-5741-9524-AA5F422D6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416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4A301-1DC3-6F43-B92A-8E746F3328C4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8AFC2-6C70-5741-9524-AA5F422D6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070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4A301-1DC3-6F43-B92A-8E746F3328C4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8AFC2-6C70-5741-9524-AA5F422D6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230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4A301-1DC3-6F43-B92A-8E746F3328C4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8AFC2-6C70-5741-9524-AA5F422D6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243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4A301-1DC3-6F43-B92A-8E746F3328C4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8AFC2-6C70-5741-9524-AA5F422D6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778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4A301-1DC3-6F43-B92A-8E746F3328C4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8AFC2-6C70-5741-9524-AA5F422D6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838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4A301-1DC3-6F43-B92A-8E746F3328C4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8AFC2-6C70-5741-9524-AA5F422D6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20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F4A301-1DC3-6F43-B92A-8E746F3328C4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8AFC2-6C70-5741-9524-AA5F422D6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721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Relationship Id="rId9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mailto:jason.pufahl@uconn.edu" TargetMode="Externa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08395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HuskyHunt</a:t>
            </a:r>
            <a:r>
              <a:rPr lang="en-US" b="1" dirty="0">
                <a:solidFill>
                  <a:srgbClr val="000E2F"/>
                </a:solidFill>
              </a:rPr>
              <a:t>: </a:t>
            </a:r>
            <a:r>
              <a:rPr lang="en-US" b="1" dirty="0" smtClean="0">
                <a:solidFill>
                  <a:srgbClr val="000E2F"/>
                </a:solidFill>
              </a:rPr>
              <a:t> </a:t>
            </a:r>
            <a:r>
              <a:rPr lang="en-US" b="1" dirty="0" err="1" smtClean="0"/>
              <a:t>Gamifying</a:t>
            </a:r>
            <a:r>
              <a:rPr lang="en-US" b="1" dirty="0" smtClean="0"/>
              <a:t> </a:t>
            </a:r>
            <a:r>
              <a:rPr lang="en-US" b="1" dirty="0"/>
              <a:t>Security Awareness for Students</a:t>
            </a:r>
            <a:endParaRPr lang="en-US" b="1" dirty="0">
              <a:solidFill>
                <a:srgbClr val="000E2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Jason </a:t>
            </a:r>
            <a:r>
              <a:rPr lang="en-US" dirty="0" smtClean="0"/>
              <a:t>Pufahl</a:t>
            </a:r>
          </a:p>
          <a:p>
            <a:r>
              <a:rPr lang="en-US" dirty="0" smtClean="0"/>
              <a:t>@</a:t>
            </a:r>
            <a:r>
              <a:rPr lang="en-US" dirty="0" err="1" smtClean="0"/>
              <a:t>jasonpufahl</a:t>
            </a:r>
            <a:endParaRPr lang="en-US" dirty="0" smtClean="0"/>
          </a:p>
          <a:p>
            <a:r>
              <a:rPr lang="en-US" dirty="0" smtClean="0"/>
              <a:t>CISO – University of Connecticut</a:t>
            </a:r>
            <a:endParaRPr lang="en-US" dirty="0" smtClean="0"/>
          </a:p>
          <a:p>
            <a:r>
              <a:rPr lang="en-US" dirty="0" smtClean="0"/>
              <a:t>May 8,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71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747" y="5061634"/>
            <a:ext cx="4035507" cy="903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169" y="2206960"/>
            <a:ext cx="1670185" cy="685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977" y="2201522"/>
            <a:ext cx="979946" cy="684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399" y="2151263"/>
            <a:ext cx="1077311" cy="796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54" y="2206960"/>
            <a:ext cx="1278318" cy="588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593" y="2206960"/>
            <a:ext cx="1278883" cy="76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174" y="2223216"/>
            <a:ext cx="1340732" cy="641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54" y="2129377"/>
            <a:ext cx="888507" cy="888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98951" y="1616747"/>
            <a:ext cx="8547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E2F"/>
                </a:solidFill>
              </a:rPr>
              <a:t>Weekly </a:t>
            </a:r>
            <a:r>
              <a:rPr lang="en-US" sz="3200" dirty="0" err="1" smtClean="0">
                <a:solidFill>
                  <a:srgbClr val="000E2F"/>
                </a:solidFill>
              </a:rPr>
              <a:t>give-aways</a:t>
            </a:r>
            <a:r>
              <a:rPr lang="en-US" sz="3200" dirty="0" smtClean="0">
                <a:solidFill>
                  <a:srgbClr val="000E2F"/>
                </a:solidFill>
              </a:rPr>
              <a:t> </a:t>
            </a:r>
            <a:r>
              <a:rPr lang="en-US" sz="3200" dirty="0">
                <a:solidFill>
                  <a:srgbClr val="000E2F"/>
                </a:solidFill>
              </a:rPr>
              <a:t>from Husky One Card </a:t>
            </a:r>
            <a:r>
              <a:rPr lang="en-US" sz="3200" dirty="0" smtClean="0">
                <a:solidFill>
                  <a:srgbClr val="000E2F"/>
                </a:solidFill>
              </a:rPr>
              <a:t>vendors:</a:t>
            </a:r>
            <a:endParaRPr lang="en-US" sz="3200" dirty="0">
              <a:solidFill>
                <a:srgbClr val="000E2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9057" y="4354112"/>
            <a:ext cx="660730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E2F"/>
                </a:solidFill>
              </a:rPr>
              <a:t>3 Grand </a:t>
            </a:r>
            <a:r>
              <a:rPr lang="en-US" sz="4000" dirty="0" smtClean="0">
                <a:solidFill>
                  <a:srgbClr val="000E2F"/>
                </a:solidFill>
              </a:rPr>
              <a:t>Prizes:</a:t>
            </a:r>
            <a:endParaRPr lang="en-US" sz="4000" dirty="0">
              <a:solidFill>
                <a:srgbClr val="000E2F"/>
              </a:solidFill>
            </a:endParaRP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951" y="263769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0E2F"/>
                </a:solidFill>
              </a:rPr>
              <a:t>Incentives</a:t>
            </a:r>
            <a:endParaRPr lang="en-US" b="1" dirty="0">
              <a:solidFill>
                <a:srgbClr val="000E2F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0" y="1195753"/>
            <a:ext cx="9144000" cy="1406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86113" y="3376246"/>
            <a:ext cx="7556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000E2F"/>
                </a:solidFill>
              </a:rPr>
              <a:t>Majority of vendors would participate again </a:t>
            </a:r>
            <a:endParaRPr lang="en-US" sz="2800" dirty="0">
              <a:solidFill>
                <a:srgbClr val="000E2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56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E2F"/>
                </a:solidFill>
              </a:rPr>
              <a:t>Marketing Strategy</a:t>
            </a:r>
            <a:endParaRPr lang="en-US" b="1" dirty="0">
              <a:solidFill>
                <a:srgbClr val="000E2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5425"/>
            <a:ext cx="8229600" cy="4280738"/>
          </a:xfrm>
        </p:spPr>
        <p:txBody>
          <a:bodyPr numCol="2">
            <a:normAutofit fontScale="85000" lnSpcReduction="20000"/>
          </a:bodyPr>
          <a:lstStyle/>
          <a:p>
            <a:pPr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1495425" algn="l"/>
              </a:tabLst>
            </a:pPr>
            <a:r>
              <a:rPr lang="en-US" altLang="en-US" sz="2800" dirty="0" smtClean="0">
                <a:solidFill>
                  <a:srgbClr val="000E2F"/>
                </a:solidFill>
                <a:ea typeface="Calibri" pitchFamily="34" charset="0"/>
                <a:cs typeface="Times New Roman" pitchFamily="18" charset="0"/>
              </a:rPr>
              <a:t>Faculty/Staff/Student Listserv </a:t>
            </a:r>
            <a:endParaRPr lang="en-US" altLang="en-US" sz="2800" dirty="0">
              <a:solidFill>
                <a:srgbClr val="000E2F"/>
              </a:solidFill>
              <a:ea typeface="Calibri" pitchFamily="34" charset="0"/>
              <a:cs typeface="Times New Roman" pitchFamily="18" charset="0"/>
            </a:endParaRPr>
          </a:p>
          <a:p>
            <a:pPr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1495425" algn="l"/>
              </a:tabLst>
            </a:pPr>
            <a:r>
              <a:rPr lang="en-US" altLang="en-US" sz="2800" dirty="0">
                <a:solidFill>
                  <a:srgbClr val="000E2F"/>
                </a:solidFill>
                <a:ea typeface="Calibri" pitchFamily="34" charset="0"/>
                <a:cs typeface="Times New Roman" pitchFamily="18" charset="0"/>
              </a:rPr>
              <a:t>UConn </a:t>
            </a:r>
            <a:r>
              <a:rPr lang="en-US" altLang="en-US" sz="2800" dirty="0" smtClean="0">
                <a:solidFill>
                  <a:srgbClr val="000E2F"/>
                </a:solidFill>
                <a:ea typeface="Calibri" pitchFamily="34" charset="0"/>
                <a:cs typeface="Times New Roman" pitchFamily="18" charset="0"/>
              </a:rPr>
              <a:t>Homepage</a:t>
            </a:r>
          </a:p>
          <a:p>
            <a:pPr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1495425" algn="l"/>
              </a:tabLst>
            </a:pPr>
            <a:r>
              <a:rPr lang="en-US" altLang="en-US" sz="2800" dirty="0" smtClean="0">
                <a:solidFill>
                  <a:srgbClr val="000E2F"/>
                </a:solidFill>
                <a:ea typeface="Calibri" pitchFamily="34" charset="0"/>
                <a:cs typeface="Times New Roman" pitchFamily="18" charset="0"/>
              </a:rPr>
              <a:t>UConn Events Calendar</a:t>
            </a:r>
            <a:endParaRPr lang="en-US" altLang="en-US" sz="2800" dirty="0">
              <a:solidFill>
                <a:srgbClr val="000E2F"/>
              </a:solidFill>
            </a:endParaRPr>
          </a:p>
          <a:p>
            <a:pPr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1495425" algn="l"/>
              </a:tabLst>
            </a:pPr>
            <a:r>
              <a:rPr lang="en-US" altLang="en-US" sz="2800" dirty="0">
                <a:solidFill>
                  <a:srgbClr val="000E2F"/>
                </a:solidFill>
                <a:ea typeface="Calibri" pitchFamily="34" charset="0"/>
                <a:cs typeface="Times New Roman" pitchFamily="18" charset="0"/>
              </a:rPr>
              <a:t>Campus Newspaper</a:t>
            </a:r>
          </a:p>
          <a:p>
            <a:pPr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1495425" algn="l"/>
              </a:tabLst>
            </a:pPr>
            <a:r>
              <a:rPr lang="en-US" altLang="en-US" sz="2800" dirty="0">
                <a:solidFill>
                  <a:srgbClr val="000E2F"/>
                </a:solidFill>
                <a:ea typeface="Calibri" pitchFamily="34" charset="0"/>
                <a:cs typeface="Times New Roman" pitchFamily="18" charset="0"/>
              </a:rPr>
              <a:t>Semester Involvement </a:t>
            </a:r>
            <a:r>
              <a:rPr lang="en-US" altLang="en-US" sz="2800" dirty="0" smtClean="0">
                <a:solidFill>
                  <a:srgbClr val="000E2F"/>
                </a:solidFill>
                <a:ea typeface="Calibri" pitchFamily="34" charset="0"/>
                <a:cs typeface="Times New Roman" pitchFamily="18" charset="0"/>
              </a:rPr>
              <a:t>Fairs </a:t>
            </a:r>
            <a:endParaRPr lang="en-US" altLang="en-US" sz="2800" dirty="0">
              <a:solidFill>
                <a:srgbClr val="000E2F"/>
              </a:solidFill>
              <a:ea typeface="Calibri" pitchFamily="34" charset="0"/>
              <a:cs typeface="Times New Roman" pitchFamily="18" charset="0"/>
            </a:endParaRPr>
          </a:p>
          <a:p>
            <a:pPr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1495425" algn="l"/>
              </a:tabLst>
            </a:pPr>
            <a:r>
              <a:rPr lang="en-US" altLang="en-US" sz="2800" dirty="0">
                <a:solidFill>
                  <a:srgbClr val="000E2F"/>
                </a:solidFill>
                <a:ea typeface="Calibri" pitchFamily="34" charset="0"/>
                <a:cs typeface="Times New Roman" pitchFamily="18" charset="0"/>
              </a:rPr>
              <a:t>Dining Services </a:t>
            </a:r>
            <a:r>
              <a:rPr lang="en-US" altLang="en-US" sz="2800" dirty="0" smtClean="0">
                <a:solidFill>
                  <a:srgbClr val="000E2F"/>
                </a:solidFill>
                <a:ea typeface="Calibri" pitchFamily="34" charset="0"/>
                <a:cs typeface="Times New Roman" pitchFamily="18" charset="0"/>
              </a:rPr>
              <a:t>Table </a:t>
            </a:r>
            <a:r>
              <a:rPr lang="en-US" altLang="en-US" sz="2800" dirty="0">
                <a:solidFill>
                  <a:srgbClr val="000E2F"/>
                </a:solidFill>
                <a:ea typeface="Calibri" pitchFamily="34" charset="0"/>
                <a:cs typeface="Times New Roman" pitchFamily="18" charset="0"/>
              </a:rPr>
              <a:t>T</a:t>
            </a:r>
            <a:r>
              <a:rPr lang="en-US" altLang="en-US" sz="2800" dirty="0" smtClean="0">
                <a:solidFill>
                  <a:srgbClr val="000E2F"/>
                </a:solidFill>
                <a:ea typeface="Calibri" pitchFamily="34" charset="0"/>
                <a:cs typeface="Times New Roman" pitchFamily="18" charset="0"/>
              </a:rPr>
              <a:t>ents</a:t>
            </a:r>
            <a:endParaRPr lang="en-US" altLang="en-US" sz="2800" dirty="0">
              <a:solidFill>
                <a:srgbClr val="000E2F"/>
              </a:solidFill>
            </a:endParaRPr>
          </a:p>
          <a:p>
            <a:pPr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1495425" algn="l"/>
              </a:tabLst>
            </a:pPr>
            <a:r>
              <a:rPr lang="en-US" altLang="en-US" sz="2800" dirty="0">
                <a:solidFill>
                  <a:srgbClr val="000E2F"/>
                </a:solidFill>
                <a:ea typeface="Calibri" pitchFamily="34" charset="0"/>
                <a:cs typeface="Times New Roman" pitchFamily="18" charset="0"/>
              </a:rPr>
              <a:t>University Bookstore (ads on registers) </a:t>
            </a:r>
            <a:endParaRPr lang="en-US" altLang="en-US" sz="2800" dirty="0" smtClean="0">
              <a:solidFill>
                <a:srgbClr val="000E2F"/>
              </a:solidFill>
              <a:ea typeface="Calibri" pitchFamily="34" charset="0"/>
              <a:cs typeface="Times New Roman" pitchFamily="18" charset="0"/>
            </a:endParaRPr>
          </a:p>
          <a:p>
            <a:pPr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1495425" algn="l"/>
              </a:tabLst>
            </a:pPr>
            <a:endParaRPr lang="en-US" altLang="en-US" sz="2800" dirty="0" smtClean="0">
              <a:solidFill>
                <a:srgbClr val="000E2F"/>
              </a:solidFill>
              <a:ea typeface="Calibri" pitchFamily="34" charset="0"/>
              <a:cs typeface="Times New Roman" pitchFamily="18" charset="0"/>
            </a:endParaRPr>
          </a:p>
          <a:p>
            <a:pPr marL="400050" lvl="1" indent="0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495425" algn="l"/>
              </a:tabLst>
            </a:pPr>
            <a:endParaRPr lang="en-US" altLang="en-US" dirty="0">
              <a:solidFill>
                <a:srgbClr val="000E2F"/>
              </a:solidFill>
              <a:cs typeface="Times New Roman" pitchFamily="18" charset="0"/>
            </a:endParaRPr>
          </a:p>
          <a:p>
            <a:pPr marL="400050" lvl="1" indent="0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495425" algn="l"/>
              </a:tabLst>
            </a:pPr>
            <a:endParaRPr lang="en-US" altLang="en-US" dirty="0" smtClean="0">
              <a:solidFill>
                <a:srgbClr val="000E2F"/>
              </a:solidFill>
              <a:cs typeface="Times New Roman" pitchFamily="18" charset="0"/>
            </a:endParaRPr>
          </a:p>
          <a:p>
            <a:pPr marL="798513" lvl="2" indent="-449263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747713" algn="l"/>
                <a:tab pos="1495425" algn="l"/>
              </a:tabLst>
            </a:pPr>
            <a:r>
              <a:rPr lang="en-US" altLang="en-US" sz="2800" dirty="0" smtClean="0">
                <a:solidFill>
                  <a:srgbClr val="000E2F"/>
                </a:solidFill>
                <a:ea typeface="Calibri" pitchFamily="34" charset="0"/>
                <a:cs typeface="Times New Roman" pitchFamily="18" charset="0"/>
              </a:rPr>
              <a:t>Student </a:t>
            </a:r>
            <a:r>
              <a:rPr lang="en-US" altLang="en-US" sz="2800" dirty="0">
                <a:solidFill>
                  <a:srgbClr val="000E2F"/>
                </a:solidFill>
                <a:ea typeface="Calibri" pitchFamily="34" charset="0"/>
                <a:cs typeface="Times New Roman" pitchFamily="18" charset="0"/>
              </a:rPr>
              <a:t>Union </a:t>
            </a:r>
            <a:r>
              <a:rPr lang="en-US" altLang="en-US" sz="2800" dirty="0" smtClean="0">
                <a:solidFill>
                  <a:srgbClr val="000E2F"/>
                </a:solidFill>
                <a:ea typeface="Calibri" pitchFamily="34" charset="0"/>
                <a:cs typeface="Times New Roman" pitchFamily="18" charset="0"/>
              </a:rPr>
              <a:t>Movie Theatre Screen </a:t>
            </a:r>
            <a:r>
              <a:rPr lang="en-US" altLang="en-US" sz="2800" dirty="0">
                <a:solidFill>
                  <a:srgbClr val="000E2F"/>
                </a:solidFill>
                <a:ea typeface="Calibri" pitchFamily="34" charset="0"/>
                <a:cs typeface="Times New Roman" pitchFamily="18" charset="0"/>
              </a:rPr>
              <a:t>Advertisements</a:t>
            </a:r>
            <a:endParaRPr lang="en-US" altLang="en-US" sz="2800" dirty="0">
              <a:solidFill>
                <a:srgbClr val="000E2F"/>
              </a:solidFill>
            </a:endParaRPr>
          </a:p>
          <a:p>
            <a:pPr marL="798513" lvl="2" indent="-449263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747713" algn="l"/>
                <a:tab pos="1495425" algn="l"/>
              </a:tabLst>
            </a:pPr>
            <a:r>
              <a:rPr lang="en-US" altLang="en-US" sz="2800" dirty="0">
                <a:solidFill>
                  <a:srgbClr val="000E2F"/>
                </a:solidFill>
                <a:ea typeface="Calibri" pitchFamily="34" charset="0"/>
                <a:cs typeface="Times New Roman" pitchFamily="18" charset="0"/>
              </a:rPr>
              <a:t>UConn Radio </a:t>
            </a:r>
            <a:r>
              <a:rPr lang="en-US" altLang="en-US" sz="2800" dirty="0" smtClean="0">
                <a:solidFill>
                  <a:srgbClr val="000E2F"/>
                </a:solidFill>
                <a:ea typeface="Calibri" pitchFamily="34" charset="0"/>
                <a:cs typeface="Times New Roman" pitchFamily="18" charset="0"/>
              </a:rPr>
              <a:t>PSA </a:t>
            </a:r>
            <a:endParaRPr lang="en-US" altLang="en-US" sz="2800" dirty="0">
              <a:solidFill>
                <a:srgbClr val="000E2F"/>
              </a:solidFill>
              <a:ea typeface="Calibri" pitchFamily="34" charset="0"/>
              <a:cs typeface="Times New Roman" pitchFamily="18" charset="0"/>
            </a:endParaRPr>
          </a:p>
          <a:p>
            <a:pPr marL="798513" lvl="2" indent="-449263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747713" algn="l"/>
                <a:tab pos="1495425" algn="l"/>
              </a:tabLst>
            </a:pPr>
            <a:r>
              <a:rPr lang="en-US" altLang="en-US" sz="2800" dirty="0" smtClean="0">
                <a:solidFill>
                  <a:srgbClr val="000E2F"/>
                </a:solidFill>
                <a:ea typeface="Calibri" pitchFamily="34" charset="0"/>
                <a:cs typeface="Times New Roman" pitchFamily="18" charset="0"/>
              </a:rPr>
              <a:t>Stall </a:t>
            </a:r>
            <a:r>
              <a:rPr lang="en-US" altLang="en-US" sz="2800" dirty="0">
                <a:solidFill>
                  <a:srgbClr val="000E2F"/>
                </a:solidFill>
                <a:ea typeface="Calibri" pitchFamily="34" charset="0"/>
                <a:cs typeface="Times New Roman" pitchFamily="18" charset="0"/>
              </a:rPr>
              <a:t>Street </a:t>
            </a:r>
            <a:r>
              <a:rPr lang="en-US" altLang="en-US" sz="2800" dirty="0" smtClean="0">
                <a:solidFill>
                  <a:srgbClr val="000E2F"/>
                </a:solidFill>
                <a:ea typeface="Calibri" pitchFamily="34" charset="0"/>
                <a:cs typeface="Times New Roman" pitchFamily="18" charset="0"/>
              </a:rPr>
              <a:t>News</a:t>
            </a:r>
            <a:endParaRPr lang="en-US" altLang="en-US" sz="2800" dirty="0">
              <a:solidFill>
                <a:srgbClr val="000E2F"/>
              </a:solidFill>
              <a:ea typeface="Calibri" pitchFamily="34" charset="0"/>
              <a:cs typeface="Times New Roman" pitchFamily="18" charset="0"/>
            </a:endParaRPr>
          </a:p>
          <a:p>
            <a:pPr marL="798513" lvl="2" indent="-449263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747713" algn="l"/>
                <a:tab pos="1495425" algn="l"/>
              </a:tabLst>
            </a:pPr>
            <a:r>
              <a:rPr lang="en-US" altLang="en-US" sz="2800" dirty="0" smtClean="0">
                <a:solidFill>
                  <a:srgbClr val="000E2F"/>
                </a:solidFill>
                <a:ea typeface="Calibri" pitchFamily="34" charset="0"/>
                <a:cs typeface="Times New Roman" pitchFamily="18" charset="0"/>
              </a:rPr>
              <a:t>Shuttle Buses </a:t>
            </a:r>
            <a:endParaRPr lang="en-US" altLang="en-US" sz="2800" dirty="0">
              <a:solidFill>
                <a:srgbClr val="000E2F"/>
              </a:solidFill>
              <a:ea typeface="Calibri" pitchFamily="34" charset="0"/>
              <a:cs typeface="Times New Roman" pitchFamily="18" charset="0"/>
            </a:endParaRPr>
          </a:p>
          <a:p>
            <a:pPr marL="798513" lvl="2" indent="-449263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747713" algn="l"/>
                <a:tab pos="1495425" algn="l"/>
              </a:tabLst>
            </a:pPr>
            <a:r>
              <a:rPr lang="en-US" altLang="en-US" sz="2800" dirty="0">
                <a:solidFill>
                  <a:srgbClr val="000E2F"/>
                </a:solidFill>
                <a:ea typeface="Calibri" pitchFamily="34" charset="0"/>
                <a:cs typeface="Times New Roman" pitchFamily="18" charset="0"/>
              </a:rPr>
              <a:t>Student Union Bulletin </a:t>
            </a:r>
            <a:r>
              <a:rPr lang="en-US" altLang="en-US" sz="2800" dirty="0" smtClean="0">
                <a:solidFill>
                  <a:srgbClr val="000E2F"/>
                </a:solidFill>
                <a:ea typeface="Calibri" pitchFamily="34" charset="0"/>
                <a:cs typeface="Times New Roman" pitchFamily="18" charset="0"/>
              </a:rPr>
              <a:t>Boards</a:t>
            </a:r>
          </a:p>
          <a:p>
            <a:pPr marL="798513" lvl="2" indent="-449263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747713" algn="l"/>
                <a:tab pos="1495425" algn="l"/>
              </a:tabLst>
            </a:pPr>
            <a:r>
              <a:rPr lang="en-US" altLang="en-US" sz="2800" dirty="0" smtClean="0">
                <a:solidFill>
                  <a:srgbClr val="000E2F"/>
                </a:solidFill>
                <a:ea typeface="Calibri" pitchFamily="34" charset="0"/>
                <a:cs typeface="Times New Roman" pitchFamily="18" charset="0"/>
              </a:rPr>
              <a:t>Student Union Tabling </a:t>
            </a:r>
            <a:endParaRPr lang="en-US" altLang="en-US" sz="2800" dirty="0">
              <a:solidFill>
                <a:srgbClr val="000E2F"/>
              </a:solidFill>
              <a:ea typeface="Calibri" pitchFamily="34" charset="0"/>
              <a:cs typeface="Times New Roman" pitchFamily="18" charset="0"/>
            </a:endParaRPr>
          </a:p>
          <a:p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0" y="1223889"/>
            <a:ext cx="9144000" cy="1406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585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785" y="0"/>
            <a:ext cx="53884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759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6983"/>
            <a:ext cx="5217268" cy="35540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996" y="152400"/>
            <a:ext cx="5305075" cy="3657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1000" y="417255"/>
            <a:ext cx="3276600" cy="255454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HUSKY</a:t>
            </a:r>
            <a:r>
              <a:rPr lang="en-US" sz="3200" dirty="0">
                <a:latin typeface="Arial Black" panose="020B0A04020102020204" pitchFamily="34" charset="0"/>
                <a:cs typeface="Arial" panose="020B0604020202020204" pitchFamily="34" charset="0"/>
              </a:rPr>
              <a:t>HUNT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makes it to the UConn Rock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for one precious day.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 descr="C:\Users\lfc02002\AppData\Local\Microsoft\Windows\Temporary Internet Files\Content.IE5\CAB3UK9S\MP900401623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335" y="3810000"/>
            <a:ext cx="3902075" cy="299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05498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E2F"/>
                </a:solidFill>
              </a:rPr>
              <a:t>Future Marketing Ideas</a:t>
            </a:r>
            <a:endParaRPr lang="en-US" b="1" dirty="0">
              <a:solidFill>
                <a:srgbClr val="000E2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3200" dirty="0" smtClean="0">
                <a:solidFill>
                  <a:srgbClr val="000E2F"/>
                </a:solidFill>
                <a:cs typeface="Arial" pitchFamily="34" charset="0"/>
              </a:rPr>
              <a:t>Digital Media Class Project</a:t>
            </a:r>
            <a:endParaRPr lang="en-US" altLang="en-US" sz="3200" dirty="0">
              <a:solidFill>
                <a:srgbClr val="000E2F"/>
              </a:solidFill>
              <a:cs typeface="Arial" pitchFamily="34" charset="0"/>
            </a:endParaRPr>
          </a:p>
          <a:p>
            <a:pPr lvl="1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rgbClr val="000E2F"/>
                </a:solidFill>
                <a:ea typeface="Calibri" pitchFamily="34" charset="0"/>
                <a:cs typeface="Times New Roman" pitchFamily="18" charset="0"/>
              </a:rPr>
              <a:t>Freshman Year Experience </a:t>
            </a:r>
            <a:endParaRPr lang="en-US" altLang="en-US" sz="3200" dirty="0" smtClean="0">
              <a:solidFill>
                <a:srgbClr val="000E2F"/>
              </a:solidFill>
              <a:ea typeface="Calibri" pitchFamily="34" charset="0"/>
              <a:cs typeface="Times New Roman" pitchFamily="18" charset="0"/>
            </a:endParaRPr>
          </a:p>
          <a:p>
            <a:pPr lvl="1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3200" dirty="0" smtClean="0">
                <a:solidFill>
                  <a:srgbClr val="000E2F"/>
                </a:solidFill>
                <a:ea typeface="Calibri" pitchFamily="34" charset="0"/>
                <a:cs typeface="Times New Roman" pitchFamily="18" charset="0"/>
              </a:rPr>
              <a:t>Senior </a:t>
            </a:r>
            <a:r>
              <a:rPr lang="en-US" altLang="en-US" sz="3200" dirty="0">
                <a:solidFill>
                  <a:srgbClr val="000E2F"/>
                </a:solidFill>
                <a:ea typeface="Calibri" pitchFamily="34" charset="0"/>
                <a:cs typeface="Times New Roman" pitchFamily="18" charset="0"/>
              </a:rPr>
              <a:t>Year Experience </a:t>
            </a:r>
            <a:endParaRPr lang="en-US" altLang="en-US" sz="3200" dirty="0" smtClean="0">
              <a:solidFill>
                <a:srgbClr val="000E2F"/>
              </a:solidFill>
              <a:ea typeface="Calibri" pitchFamily="34" charset="0"/>
              <a:cs typeface="Times New Roman" pitchFamily="18" charset="0"/>
            </a:endParaRPr>
          </a:p>
          <a:p>
            <a:pPr lvl="1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3200" dirty="0" smtClean="0">
                <a:solidFill>
                  <a:srgbClr val="000E2F"/>
                </a:solidFill>
                <a:ea typeface="Calibri" pitchFamily="34" charset="0"/>
                <a:cs typeface="Times New Roman" pitchFamily="18" charset="0"/>
              </a:rPr>
              <a:t>Greek Life </a:t>
            </a:r>
          </a:p>
          <a:p>
            <a:pPr lvl="1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3200" dirty="0" smtClean="0">
                <a:solidFill>
                  <a:srgbClr val="000E2F"/>
                </a:solidFill>
                <a:ea typeface="Calibri" pitchFamily="34" charset="0"/>
                <a:cs typeface="Times New Roman" pitchFamily="18" charset="0"/>
              </a:rPr>
              <a:t>Department </a:t>
            </a:r>
            <a:r>
              <a:rPr lang="en-US" altLang="en-US" sz="3200" dirty="0">
                <a:solidFill>
                  <a:srgbClr val="000E2F"/>
                </a:solidFill>
                <a:ea typeface="Calibri" pitchFamily="34" charset="0"/>
                <a:cs typeface="Times New Roman" pitchFamily="18" charset="0"/>
              </a:rPr>
              <a:t>of Computer Science &amp; </a:t>
            </a:r>
            <a:r>
              <a:rPr lang="en-US" altLang="en-US" sz="3200" dirty="0" smtClean="0">
                <a:solidFill>
                  <a:srgbClr val="000E2F"/>
                </a:solidFill>
                <a:ea typeface="Calibri" pitchFamily="34" charset="0"/>
                <a:cs typeface="Times New Roman" pitchFamily="18" charset="0"/>
              </a:rPr>
              <a:t>Engineering- Targeted </a:t>
            </a:r>
            <a:r>
              <a:rPr lang="en-US" altLang="en-US" sz="3200" dirty="0">
                <a:solidFill>
                  <a:srgbClr val="000E2F"/>
                </a:solidFill>
                <a:ea typeface="Calibri" pitchFamily="34" charset="0"/>
                <a:cs typeface="Times New Roman" pitchFamily="18" charset="0"/>
              </a:rPr>
              <a:t>D</a:t>
            </a:r>
            <a:r>
              <a:rPr lang="en-US" altLang="en-US" sz="3200" dirty="0" smtClean="0">
                <a:solidFill>
                  <a:srgbClr val="000E2F"/>
                </a:solidFill>
                <a:ea typeface="Calibri" pitchFamily="34" charset="0"/>
                <a:cs typeface="Times New Roman" pitchFamily="18" charset="0"/>
              </a:rPr>
              <a:t>epartment </a:t>
            </a:r>
            <a:r>
              <a:rPr lang="en-US" altLang="en-US" sz="3200" dirty="0" err="1" smtClean="0">
                <a:solidFill>
                  <a:srgbClr val="000E2F"/>
                </a:solidFill>
                <a:ea typeface="Calibri" pitchFamily="34" charset="0"/>
                <a:cs typeface="Times New Roman" pitchFamily="18" charset="0"/>
              </a:rPr>
              <a:t>Listservs</a:t>
            </a:r>
            <a:r>
              <a:rPr lang="en-US" altLang="en-US" sz="3200" dirty="0" smtClean="0">
                <a:solidFill>
                  <a:srgbClr val="000E2F"/>
                </a:solidFill>
                <a:ea typeface="Calibri" pitchFamily="34" charset="0"/>
                <a:cs typeface="Times New Roman" pitchFamily="18" charset="0"/>
              </a:rPr>
              <a:t> </a:t>
            </a:r>
          </a:p>
          <a:p>
            <a:pPr lvl="1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3200" dirty="0" smtClean="0">
                <a:solidFill>
                  <a:srgbClr val="000E2F"/>
                </a:solidFill>
                <a:ea typeface="Calibri" pitchFamily="34" charset="0"/>
                <a:cs typeface="Times New Roman" pitchFamily="18" charset="0"/>
              </a:rPr>
              <a:t>Residential Life/Hall Directors</a:t>
            </a:r>
            <a:endParaRPr lang="en-US" altLang="en-US" sz="3200" dirty="0">
              <a:solidFill>
                <a:srgbClr val="000E2F"/>
              </a:solidFill>
              <a:cs typeface="Arial" pitchFamily="34" charset="0"/>
            </a:endParaRPr>
          </a:p>
          <a:p>
            <a:pPr lvl="1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3200" dirty="0" smtClean="0">
                <a:solidFill>
                  <a:srgbClr val="000E2F"/>
                </a:solidFill>
                <a:ea typeface="Calibri" pitchFamily="34" charset="0"/>
                <a:cs typeface="Times New Roman" pitchFamily="18" charset="0"/>
              </a:rPr>
              <a:t>Army ROTC</a:t>
            </a:r>
            <a:endParaRPr lang="en-US" sz="3200" dirty="0">
              <a:solidFill>
                <a:srgbClr val="000E2F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0" y="1223889"/>
            <a:ext cx="9144000" cy="1406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696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6827375"/>
              </p:ext>
            </p:extLst>
          </p:nvPr>
        </p:nvGraphicFramePr>
        <p:xfrm>
          <a:off x="3742006" y="1752600"/>
          <a:ext cx="4944794" cy="42683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3535384004"/>
              </p:ext>
            </p:extLst>
          </p:nvPr>
        </p:nvGraphicFramePr>
        <p:xfrm>
          <a:off x="457200" y="1762832"/>
          <a:ext cx="2829951" cy="19823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Straight Connector 7"/>
          <p:cNvCxnSpPr/>
          <p:nvPr/>
        </p:nvCxnSpPr>
        <p:spPr>
          <a:xfrm flipV="1">
            <a:off x="0" y="1431705"/>
            <a:ext cx="9144000" cy="1406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Player Demographics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90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95413"/>
            <a:ext cx="6096000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Connector 6"/>
          <p:cNvCxnSpPr/>
          <p:nvPr/>
        </p:nvCxnSpPr>
        <p:spPr>
          <a:xfrm flipV="1">
            <a:off x="0" y="1223889"/>
            <a:ext cx="9144000" cy="1406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Enrolled Players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0164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0" y="1395413"/>
            <a:ext cx="6096000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000E2F"/>
                </a:solidFill>
              </a:rPr>
              <a:t># of Players Eligible for Grand </a:t>
            </a:r>
            <a:r>
              <a:rPr lang="en-US" b="1" dirty="0" smtClean="0">
                <a:solidFill>
                  <a:srgbClr val="000E2F"/>
                </a:solidFill>
              </a:rPr>
              <a:t>Prize</a:t>
            </a:r>
            <a:endParaRPr lang="en-US" dirty="0">
              <a:solidFill>
                <a:srgbClr val="000E2F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0" y="1223889"/>
            <a:ext cx="9144000" cy="1406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235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95413"/>
            <a:ext cx="6096000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633" y="274638"/>
            <a:ext cx="8404167" cy="1143000"/>
          </a:xfrm>
        </p:spPr>
        <p:txBody>
          <a:bodyPr>
            <a:noAutofit/>
          </a:bodyPr>
          <a:lstStyle/>
          <a:p>
            <a:r>
              <a:rPr lang="en-US" sz="4200" b="1" dirty="0">
                <a:solidFill>
                  <a:srgbClr val="000E2F"/>
                </a:solidFill>
              </a:rPr>
              <a:t>Played 1 or </a:t>
            </a:r>
            <a:r>
              <a:rPr lang="en-US" sz="4200" b="1" dirty="0" smtClean="0">
                <a:solidFill>
                  <a:srgbClr val="000E2F"/>
                </a:solidFill>
              </a:rPr>
              <a:t>More Learning Modules</a:t>
            </a:r>
            <a:endParaRPr lang="en-US" sz="4200" dirty="0">
              <a:solidFill>
                <a:srgbClr val="000E2F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0" y="1223889"/>
            <a:ext cx="9144000" cy="1406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353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95413"/>
            <a:ext cx="6096000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0" y="1223889"/>
            <a:ext cx="9144000" cy="1406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0E2F"/>
                </a:solidFill>
              </a:rPr>
              <a:t># of Posts and Tweets</a:t>
            </a:r>
            <a:endParaRPr lang="en-US" dirty="0">
              <a:solidFill>
                <a:srgbClr val="000E2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70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4771"/>
            <a:ext cx="8229600" cy="5361392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4000" dirty="0">
                <a:solidFill>
                  <a:srgbClr val="000E2F"/>
                </a:solidFill>
              </a:rPr>
              <a:t>How do you deliver Security Awareness training to students that is:</a:t>
            </a:r>
          </a:p>
          <a:p>
            <a:pPr marL="2227263" lvl="5" indent="-514350"/>
            <a:r>
              <a:rPr lang="en-US" sz="4400" dirty="0" smtClean="0">
                <a:solidFill>
                  <a:srgbClr val="000E2F"/>
                </a:solidFill>
              </a:rPr>
              <a:t>meaningful</a:t>
            </a:r>
            <a:r>
              <a:rPr lang="en-US" sz="4400" dirty="0">
                <a:solidFill>
                  <a:srgbClr val="000E2F"/>
                </a:solidFill>
              </a:rPr>
              <a:t>, </a:t>
            </a:r>
          </a:p>
          <a:p>
            <a:pPr marL="2227263" lvl="5" indent="-514350"/>
            <a:r>
              <a:rPr lang="en-US" sz="4400" dirty="0">
                <a:solidFill>
                  <a:srgbClr val="000E2F"/>
                </a:solidFill>
              </a:rPr>
              <a:t>interactive, </a:t>
            </a:r>
          </a:p>
          <a:p>
            <a:pPr marL="2227263" lvl="5" indent="-514350"/>
            <a:r>
              <a:rPr lang="en-US" sz="4400" dirty="0" smtClean="0">
                <a:solidFill>
                  <a:srgbClr val="000E2F"/>
                </a:solidFill>
              </a:rPr>
              <a:t>fun, </a:t>
            </a:r>
            <a:r>
              <a:rPr lang="en-US" sz="4400" dirty="0">
                <a:solidFill>
                  <a:srgbClr val="000E2F"/>
                </a:solidFill>
              </a:rPr>
              <a:t>and </a:t>
            </a:r>
          </a:p>
          <a:p>
            <a:pPr marL="2227263" lvl="5" indent="-514350"/>
            <a:r>
              <a:rPr lang="en-US" sz="4400" dirty="0">
                <a:solidFill>
                  <a:srgbClr val="000E2F"/>
                </a:solidFill>
              </a:rPr>
              <a:t>repeatable?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37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5"/>
          <p:cNvSpPr>
            <a:spLocks noGrp="1"/>
          </p:cNvSpPr>
          <p:nvPr>
            <p:ph type="title"/>
          </p:nvPr>
        </p:nvSpPr>
        <p:spPr>
          <a:xfrm>
            <a:off x="457200" y="648392"/>
            <a:ext cx="8229600" cy="769245"/>
          </a:xfrm>
        </p:spPr>
        <p:txBody>
          <a:bodyPr>
            <a:normAutofit fontScale="90000"/>
          </a:bodyPr>
          <a:lstStyle/>
          <a:p>
            <a:pPr>
              <a:spcBef>
                <a:spcPts val="1200"/>
              </a:spcBef>
            </a:pPr>
            <a:r>
              <a:rPr lang="en-US" dirty="0" smtClean="0"/>
              <a:t>			</a:t>
            </a:r>
            <a:r>
              <a:rPr lang="en-US" sz="4900" b="1" dirty="0" smtClean="0"/>
              <a:t>Participation Metrics</a:t>
            </a:r>
            <a:r>
              <a:rPr lang="en-US" b="1" dirty="0" smtClean="0"/>
              <a:t>				</a:t>
            </a:r>
            <a:endParaRPr lang="en-US" b="1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3764681"/>
              </p:ext>
            </p:extLst>
          </p:nvPr>
        </p:nvGraphicFramePr>
        <p:xfrm>
          <a:off x="4843818" y="1660478"/>
          <a:ext cx="3733800" cy="2316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4988316"/>
              </p:ext>
            </p:extLst>
          </p:nvPr>
        </p:nvGraphicFramePr>
        <p:xfrm>
          <a:off x="457200" y="1659988"/>
          <a:ext cx="3505200" cy="228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9" name="Straight Connector 8"/>
          <p:cNvCxnSpPr/>
          <p:nvPr/>
        </p:nvCxnSpPr>
        <p:spPr>
          <a:xfrm flipV="1">
            <a:off x="0" y="1431705"/>
            <a:ext cx="9144000" cy="1406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306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594" y="1744133"/>
            <a:ext cx="5596809" cy="13631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2598" y="4147529"/>
            <a:ext cx="817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0E2F"/>
                </a:solidFill>
              </a:rPr>
              <a:t>Average # of Followers (age 18-21</a:t>
            </a:r>
            <a:r>
              <a:rPr lang="en-US" sz="3600" dirty="0">
                <a:solidFill>
                  <a:srgbClr val="000E2F"/>
                </a:solidFill>
              </a:rPr>
              <a:t>) </a:t>
            </a:r>
            <a:r>
              <a:rPr lang="en-US" sz="3600" dirty="0" smtClean="0">
                <a:solidFill>
                  <a:srgbClr val="000E2F"/>
                </a:solidFill>
              </a:rPr>
              <a:t> = 200 </a:t>
            </a:r>
            <a:endParaRPr lang="en-US" sz="3600" dirty="0">
              <a:solidFill>
                <a:srgbClr val="000E2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4999" y="292100"/>
            <a:ext cx="67354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0E2F"/>
                </a:solidFill>
              </a:rPr>
              <a:t>       Social Media Reach</a:t>
            </a:r>
            <a:endParaRPr lang="en-US" sz="4800" b="1" dirty="0">
              <a:solidFill>
                <a:srgbClr val="000E2F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0" y="1195753"/>
            <a:ext cx="9144000" cy="1406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515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446018" y="3109615"/>
            <a:ext cx="1040344" cy="1028941"/>
          </a:xfrm>
          <a:prstGeom prst="ellipse">
            <a:avLst/>
          </a:prstGeom>
          <a:solidFill>
            <a:schemeClr val="bg1"/>
          </a:solidFill>
          <a:ln w="95250">
            <a:solidFill>
              <a:srgbClr val="000E2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E2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0924" y="399772"/>
            <a:ext cx="431800" cy="431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6844" y="348972"/>
            <a:ext cx="533400" cy="533400"/>
          </a:xfrm>
          <a:prstGeom prst="rect">
            <a:avLst/>
          </a:prstGeom>
        </p:spPr>
      </p:pic>
      <p:sp>
        <p:nvSpPr>
          <p:cNvPr id="17" name="Right Arrow 16"/>
          <p:cNvSpPr/>
          <p:nvPr/>
        </p:nvSpPr>
        <p:spPr>
          <a:xfrm>
            <a:off x="1655336" y="3399889"/>
            <a:ext cx="656167" cy="460401"/>
          </a:xfrm>
          <a:prstGeom prst="rightArrow">
            <a:avLst/>
          </a:prstGeom>
          <a:solidFill>
            <a:srgbClr val="000E2F"/>
          </a:solidFill>
          <a:ln>
            <a:solidFill>
              <a:srgbClr val="000E2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4673600" y="1215314"/>
            <a:ext cx="4368799" cy="3788601"/>
          </a:xfrm>
          <a:prstGeom prst="ellipse">
            <a:avLst/>
          </a:prstGeom>
          <a:noFill/>
          <a:ln w="95250">
            <a:solidFill>
              <a:srgbClr val="000E2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83430" y="3368480"/>
            <a:ext cx="1141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E2F"/>
                </a:solidFill>
              </a:rPr>
              <a:t>184</a:t>
            </a:r>
            <a:endParaRPr lang="en-US" sz="2800" b="1" dirty="0">
              <a:solidFill>
                <a:srgbClr val="000E2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827" y="5176049"/>
            <a:ext cx="171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Players Posting to Social Media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339258" y="5150649"/>
            <a:ext cx="16866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E2F"/>
                </a:solidFill>
              </a:rPr>
              <a:t>Average # of Followers</a:t>
            </a:r>
            <a:endParaRPr lang="en-US" dirty="0">
              <a:solidFill>
                <a:srgbClr val="000E2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76847" y="3953890"/>
            <a:ext cx="316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E2F"/>
                </a:solidFill>
              </a:rPr>
              <a:t>184 * 200 * 0.2 = 7360</a:t>
            </a:r>
            <a:endParaRPr lang="en-US" b="1" dirty="0">
              <a:solidFill>
                <a:srgbClr val="000E2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7827" y="5150649"/>
            <a:ext cx="1718272" cy="671731"/>
          </a:xfrm>
          <a:prstGeom prst="rect">
            <a:avLst/>
          </a:prstGeom>
          <a:noFill/>
          <a:ln w="44450">
            <a:solidFill>
              <a:srgbClr val="000E2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>
            <a:endCxn id="2" idx="0"/>
          </p:cNvCxnSpPr>
          <p:nvPr/>
        </p:nvCxnSpPr>
        <p:spPr>
          <a:xfrm flipH="1">
            <a:off x="956963" y="4096858"/>
            <a:ext cx="9227" cy="1053791"/>
          </a:xfrm>
          <a:prstGeom prst="line">
            <a:avLst/>
          </a:prstGeom>
          <a:ln>
            <a:solidFill>
              <a:srgbClr val="000E2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2142529" y="5150650"/>
            <a:ext cx="1718272" cy="684430"/>
          </a:xfrm>
          <a:prstGeom prst="rect">
            <a:avLst/>
          </a:prstGeom>
          <a:noFill/>
          <a:ln w="44450">
            <a:solidFill>
              <a:srgbClr val="000E2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>
            <a:stCxn id="28" idx="4"/>
          </p:cNvCxnSpPr>
          <p:nvPr/>
        </p:nvCxnSpPr>
        <p:spPr>
          <a:xfrm>
            <a:off x="3001665" y="4149371"/>
            <a:ext cx="0" cy="920841"/>
          </a:xfrm>
          <a:prstGeom prst="line">
            <a:avLst/>
          </a:prstGeom>
          <a:ln>
            <a:solidFill>
              <a:srgbClr val="000E2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20" idx="4"/>
          </p:cNvCxnSpPr>
          <p:nvPr/>
        </p:nvCxnSpPr>
        <p:spPr>
          <a:xfrm flipH="1">
            <a:off x="6857997" y="5003915"/>
            <a:ext cx="3" cy="146734"/>
          </a:xfrm>
          <a:prstGeom prst="line">
            <a:avLst/>
          </a:prstGeom>
          <a:ln>
            <a:solidFill>
              <a:srgbClr val="000E2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303544" y="5174785"/>
            <a:ext cx="1290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E2F"/>
                </a:solidFill>
              </a:rPr>
              <a:t>Potential Reach</a:t>
            </a:r>
            <a:endParaRPr lang="en-US" dirty="0">
              <a:solidFill>
                <a:srgbClr val="000E2F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106814" y="5187484"/>
            <a:ext cx="1718272" cy="671731"/>
          </a:xfrm>
          <a:prstGeom prst="rect">
            <a:avLst/>
          </a:prstGeom>
          <a:noFill/>
          <a:ln w="44450">
            <a:solidFill>
              <a:srgbClr val="000E2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5693831" y="2862820"/>
            <a:ext cx="23283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E2F"/>
                </a:solidFill>
              </a:rPr>
              <a:t>7360</a:t>
            </a:r>
            <a:endParaRPr lang="en-US" sz="4000" b="1" dirty="0">
              <a:solidFill>
                <a:srgbClr val="000E2F"/>
              </a:solidFill>
            </a:endParaRPr>
          </a:p>
        </p:txBody>
      </p:sp>
      <p:sp>
        <p:nvSpPr>
          <p:cNvPr id="36" name="Right Arrow 35"/>
          <p:cNvSpPr/>
          <p:nvPr/>
        </p:nvSpPr>
        <p:spPr>
          <a:xfrm>
            <a:off x="3822701" y="3410704"/>
            <a:ext cx="656167" cy="460401"/>
          </a:xfrm>
          <a:prstGeom prst="rightArrow">
            <a:avLst/>
          </a:prstGeom>
          <a:solidFill>
            <a:srgbClr val="000E2F"/>
          </a:solidFill>
          <a:ln>
            <a:solidFill>
              <a:srgbClr val="000E2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2481493" y="3120430"/>
            <a:ext cx="1040344" cy="1028941"/>
          </a:xfrm>
          <a:prstGeom prst="ellipse">
            <a:avLst/>
          </a:prstGeom>
          <a:solidFill>
            <a:schemeClr val="bg1"/>
          </a:solidFill>
          <a:ln w="95250">
            <a:solidFill>
              <a:srgbClr val="000E2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E2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618905" y="3379295"/>
            <a:ext cx="1141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E2F"/>
                </a:solidFill>
              </a:rPr>
              <a:t>200</a:t>
            </a:r>
            <a:endParaRPr lang="en-US" sz="2800" b="1" dirty="0">
              <a:solidFill>
                <a:srgbClr val="000E2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18938" y="4323222"/>
            <a:ext cx="2567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E2F"/>
                </a:solidFill>
              </a:rPr>
              <a:t>184 * 200 = 36,800</a:t>
            </a:r>
            <a:endParaRPr lang="en-US" dirty="0">
              <a:solidFill>
                <a:srgbClr val="000E2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35000" y="292100"/>
            <a:ext cx="607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0E2F"/>
                </a:solidFill>
              </a:rPr>
              <a:t>Social Media Reach</a:t>
            </a:r>
            <a:endParaRPr lang="en-US" sz="4800" b="1" dirty="0">
              <a:solidFill>
                <a:srgbClr val="000E2F"/>
              </a:solidFill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flipV="1">
            <a:off x="0" y="1100454"/>
            <a:ext cx="9144000" cy="1406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013053" y="1872770"/>
            <a:ext cx="22589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E2F"/>
                </a:solidFill>
              </a:rPr>
              <a:t>6 </a:t>
            </a:r>
            <a:r>
              <a:rPr lang="en-US" sz="2800" b="1" dirty="0">
                <a:solidFill>
                  <a:srgbClr val="000E2F"/>
                </a:solidFill>
              </a:rPr>
              <a:t>Week </a:t>
            </a:r>
            <a:r>
              <a:rPr lang="en-US" sz="2800" b="1" dirty="0">
                <a:solidFill>
                  <a:srgbClr val="000E2F"/>
                </a:solidFill>
              </a:rPr>
              <a:t>Game</a:t>
            </a:r>
          </a:p>
        </p:txBody>
      </p:sp>
    </p:spTree>
    <p:extLst>
      <p:ext uri="{BB962C8B-B14F-4D97-AF65-F5344CB8AC3E}">
        <p14:creationId xmlns:p14="http://schemas.microsoft.com/office/powerpoint/2010/main" val="334515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469" y="1084282"/>
            <a:ext cx="7066929" cy="27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3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000E2F"/>
                </a:solidFill>
              </a:rPr>
              <a:t>HuskyHunt</a:t>
            </a:r>
            <a:r>
              <a:rPr lang="en-US" b="1" dirty="0" smtClean="0">
                <a:solidFill>
                  <a:srgbClr val="000E2F"/>
                </a:solidFill>
              </a:rPr>
              <a:t> 2014</a:t>
            </a:r>
            <a:endParaRPr lang="en-US" b="1" dirty="0">
              <a:solidFill>
                <a:srgbClr val="000E2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329" y="1783081"/>
            <a:ext cx="8799341" cy="295773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One-week</a:t>
            </a:r>
            <a:r>
              <a:rPr lang="en-US" dirty="0" smtClean="0"/>
              <a:t> Game</a:t>
            </a:r>
            <a:endParaRPr lang="en-US" dirty="0"/>
          </a:p>
          <a:p>
            <a:r>
              <a:rPr lang="en-US" dirty="0" smtClean="0"/>
              <a:t>Giveaways </a:t>
            </a:r>
            <a:r>
              <a:rPr lang="en-US" dirty="0"/>
              <a:t>on Monday, Wednesday, Friday</a:t>
            </a:r>
          </a:p>
          <a:p>
            <a:endParaRPr lang="en-US" sz="4400" dirty="0">
              <a:solidFill>
                <a:srgbClr val="000E2F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0" y="1195753"/>
            <a:ext cx="9144000" cy="1406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57200" y="3071336"/>
            <a:ext cx="3886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319 tweets/</a:t>
            </a:r>
            <a:r>
              <a:rPr lang="en-US" sz="2400" dirty="0" err="1"/>
              <a:t>facebook</a:t>
            </a:r>
            <a:r>
              <a:rPr lang="en-US" sz="2400" dirty="0"/>
              <a:t> posts</a:t>
            </a:r>
          </a:p>
          <a:p>
            <a:r>
              <a:rPr lang="en-US" sz="2400" dirty="0"/>
              <a:t>316 registered users</a:t>
            </a:r>
          </a:p>
          <a:p>
            <a:r>
              <a:rPr lang="en-US" sz="2400" dirty="0"/>
              <a:t>181 active users (played 1 or more modules)</a:t>
            </a:r>
          </a:p>
          <a:p>
            <a:r>
              <a:rPr lang="en-US" sz="2400" dirty="0"/>
              <a:t>50 players eligible for prizes</a:t>
            </a: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7752999"/>
              </p:ext>
            </p:extLst>
          </p:nvPr>
        </p:nvGraphicFramePr>
        <p:xfrm>
          <a:off x="3460652" y="2588455"/>
          <a:ext cx="6351563" cy="42695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295087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446018" y="3109615"/>
            <a:ext cx="1040344" cy="1028941"/>
          </a:xfrm>
          <a:prstGeom prst="ellipse">
            <a:avLst/>
          </a:prstGeom>
          <a:solidFill>
            <a:schemeClr val="bg1"/>
          </a:solidFill>
          <a:ln w="95250">
            <a:solidFill>
              <a:srgbClr val="000E2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E2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0924" y="399772"/>
            <a:ext cx="431800" cy="431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6844" y="348972"/>
            <a:ext cx="533400" cy="533400"/>
          </a:xfrm>
          <a:prstGeom prst="rect">
            <a:avLst/>
          </a:prstGeom>
        </p:spPr>
      </p:pic>
      <p:sp>
        <p:nvSpPr>
          <p:cNvPr id="17" name="Right Arrow 16"/>
          <p:cNvSpPr/>
          <p:nvPr/>
        </p:nvSpPr>
        <p:spPr>
          <a:xfrm>
            <a:off x="1655336" y="3399889"/>
            <a:ext cx="656167" cy="460401"/>
          </a:xfrm>
          <a:prstGeom prst="rightArrow">
            <a:avLst/>
          </a:prstGeom>
          <a:solidFill>
            <a:srgbClr val="000E2F"/>
          </a:solidFill>
          <a:ln>
            <a:solidFill>
              <a:srgbClr val="000E2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4673600" y="1215314"/>
            <a:ext cx="4368799" cy="3788601"/>
          </a:xfrm>
          <a:prstGeom prst="ellipse">
            <a:avLst/>
          </a:prstGeom>
          <a:noFill/>
          <a:ln w="95250">
            <a:solidFill>
              <a:srgbClr val="000E2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83430" y="3368480"/>
            <a:ext cx="1141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E2F"/>
                </a:solidFill>
              </a:rPr>
              <a:t>181</a:t>
            </a:r>
            <a:endParaRPr lang="en-US" sz="2800" b="1" dirty="0">
              <a:solidFill>
                <a:srgbClr val="000E2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827" y="5176049"/>
            <a:ext cx="171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Players Posting to Social Media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339258" y="5150649"/>
            <a:ext cx="16866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E2F"/>
                </a:solidFill>
              </a:rPr>
              <a:t>Average # of Followers</a:t>
            </a:r>
            <a:endParaRPr lang="en-US" dirty="0">
              <a:solidFill>
                <a:srgbClr val="000E2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76847" y="3953890"/>
            <a:ext cx="316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E2F"/>
                </a:solidFill>
              </a:rPr>
              <a:t>184 * 200 * 0.2 = </a:t>
            </a:r>
            <a:r>
              <a:rPr lang="en-US" b="1" dirty="0" smtClean="0">
                <a:solidFill>
                  <a:srgbClr val="000E2F"/>
                </a:solidFill>
              </a:rPr>
              <a:t>7240</a:t>
            </a:r>
            <a:endParaRPr lang="en-US" b="1" dirty="0">
              <a:solidFill>
                <a:srgbClr val="000E2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7827" y="5150649"/>
            <a:ext cx="1718272" cy="671731"/>
          </a:xfrm>
          <a:prstGeom prst="rect">
            <a:avLst/>
          </a:prstGeom>
          <a:noFill/>
          <a:ln w="44450">
            <a:solidFill>
              <a:srgbClr val="000E2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>
            <a:endCxn id="2" idx="0"/>
          </p:cNvCxnSpPr>
          <p:nvPr/>
        </p:nvCxnSpPr>
        <p:spPr>
          <a:xfrm flipH="1">
            <a:off x="956963" y="4096858"/>
            <a:ext cx="9227" cy="1053791"/>
          </a:xfrm>
          <a:prstGeom prst="line">
            <a:avLst/>
          </a:prstGeom>
          <a:ln>
            <a:solidFill>
              <a:srgbClr val="000E2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2142529" y="5150650"/>
            <a:ext cx="1718272" cy="684430"/>
          </a:xfrm>
          <a:prstGeom prst="rect">
            <a:avLst/>
          </a:prstGeom>
          <a:noFill/>
          <a:ln w="44450">
            <a:solidFill>
              <a:srgbClr val="000E2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>
            <a:stCxn id="28" idx="4"/>
          </p:cNvCxnSpPr>
          <p:nvPr/>
        </p:nvCxnSpPr>
        <p:spPr>
          <a:xfrm>
            <a:off x="3001665" y="4149371"/>
            <a:ext cx="0" cy="920841"/>
          </a:xfrm>
          <a:prstGeom prst="line">
            <a:avLst/>
          </a:prstGeom>
          <a:ln>
            <a:solidFill>
              <a:srgbClr val="000E2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20" idx="4"/>
          </p:cNvCxnSpPr>
          <p:nvPr/>
        </p:nvCxnSpPr>
        <p:spPr>
          <a:xfrm flipH="1">
            <a:off x="6857997" y="5003915"/>
            <a:ext cx="3" cy="146734"/>
          </a:xfrm>
          <a:prstGeom prst="line">
            <a:avLst/>
          </a:prstGeom>
          <a:ln>
            <a:solidFill>
              <a:srgbClr val="000E2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303544" y="5174785"/>
            <a:ext cx="1290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E2F"/>
                </a:solidFill>
              </a:rPr>
              <a:t>Potential Reach</a:t>
            </a:r>
            <a:endParaRPr lang="en-US" dirty="0">
              <a:solidFill>
                <a:srgbClr val="000E2F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106814" y="5187484"/>
            <a:ext cx="1718272" cy="671731"/>
          </a:xfrm>
          <a:prstGeom prst="rect">
            <a:avLst/>
          </a:prstGeom>
          <a:noFill/>
          <a:ln w="44450">
            <a:solidFill>
              <a:srgbClr val="000E2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5693831" y="2862820"/>
            <a:ext cx="23283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E2F"/>
                </a:solidFill>
              </a:rPr>
              <a:t>7240</a:t>
            </a:r>
            <a:endParaRPr lang="en-US" sz="4000" b="1" dirty="0">
              <a:solidFill>
                <a:srgbClr val="000E2F"/>
              </a:solidFill>
            </a:endParaRPr>
          </a:p>
        </p:txBody>
      </p:sp>
      <p:sp>
        <p:nvSpPr>
          <p:cNvPr id="36" name="Right Arrow 35"/>
          <p:cNvSpPr/>
          <p:nvPr/>
        </p:nvSpPr>
        <p:spPr>
          <a:xfrm>
            <a:off x="3822701" y="3410704"/>
            <a:ext cx="656167" cy="460401"/>
          </a:xfrm>
          <a:prstGeom prst="rightArrow">
            <a:avLst/>
          </a:prstGeom>
          <a:solidFill>
            <a:srgbClr val="000E2F"/>
          </a:solidFill>
          <a:ln>
            <a:solidFill>
              <a:srgbClr val="000E2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2481493" y="3120430"/>
            <a:ext cx="1040344" cy="1028941"/>
          </a:xfrm>
          <a:prstGeom prst="ellipse">
            <a:avLst/>
          </a:prstGeom>
          <a:solidFill>
            <a:schemeClr val="bg1"/>
          </a:solidFill>
          <a:ln w="95250">
            <a:solidFill>
              <a:srgbClr val="000E2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E2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618905" y="3379295"/>
            <a:ext cx="1141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E2F"/>
                </a:solidFill>
              </a:rPr>
              <a:t>200</a:t>
            </a:r>
            <a:endParaRPr lang="en-US" sz="2800" b="1" dirty="0">
              <a:solidFill>
                <a:srgbClr val="000E2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18938" y="4323222"/>
            <a:ext cx="2567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E2F"/>
                </a:solidFill>
              </a:rPr>
              <a:t>184 * 200 = </a:t>
            </a:r>
            <a:r>
              <a:rPr lang="en-US" dirty="0" smtClean="0">
                <a:solidFill>
                  <a:srgbClr val="000E2F"/>
                </a:solidFill>
              </a:rPr>
              <a:t>36,200</a:t>
            </a:r>
            <a:endParaRPr lang="en-US" dirty="0">
              <a:solidFill>
                <a:srgbClr val="000E2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35000" y="292100"/>
            <a:ext cx="607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0E2F"/>
                </a:solidFill>
              </a:rPr>
              <a:t>Social Media Reach</a:t>
            </a:r>
            <a:endParaRPr lang="en-US" sz="4800" b="1" dirty="0">
              <a:solidFill>
                <a:srgbClr val="000E2F"/>
              </a:solidFill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flipV="1">
            <a:off x="0" y="1100454"/>
            <a:ext cx="9144000" cy="1406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94138" y="1611160"/>
            <a:ext cx="22589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E2F"/>
                </a:solidFill>
              </a:rPr>
              <a:t>1 Week </a:t>
            </a:r>
            <a:r>
              <a:rPr lang="en-US" sz="2800" b="1" dirty="0">
                <a:solidFill>
                  <a:srgbClr val="000E2F"/>
                </a:solidFill>
              </a:rPr>
              <a:t>Game</a:t>
            </a:r>
          </a:p>
        </p:txBody>
      </p:sp>
    </p:spTree>
    <p:extLst>
      <p:ext uri="{BB962C8B-B14F-4D97-AF65-F5344CB8AC3E}">
        <p14:creationId xmlns:p14="http://schemas.microsoft.com/office/powerpoint/2010/main" val="199555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80901" y="1656788"/>
            <a:ext cx="805759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400" dirty="0" smtClean="0">
                <a:solidFill>
                  <a:srgbClr val="000E2F"/>
                </a:solidFill>
              </a:rPr>
              <a:t>Partnerships with One Card Office and </a:t>
            </a:r>
            <a:r>
              <a:rPr lang="en-US" sz="3400" dirty="0">
                <a:solidFill>
                  <a:srgbClr val="000E2F"/>
                </a:solidFill>
              </a:rPr>
              <a:t>ATION (Student </a:t>
            </a:r>
            <a:r>
              <a:rPr lang="en-US" sz="3400" dirty="0" smtClean="0">
                <a:solidFill>
                  <a:srgbClr val="000E2F"/>
                </a:solidFill>
              </a:rPr>
              <a:t>Program)</a:t>
            </a:r>
            <a:endParaRPr lang="en-US" sz="3400" dirty="0">
              <a:solidFill>
                <a:srgbClr val="000E2F"/>
              </a:solidFill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400" dirty="0" smtClean="0">
                <a:solidFill>
                  <a:srgbClr val="000E2F"/>
                </a:solidFill>
              </a:rPr>
              <a:t>Growth in # of </a:t>
            </a:r>
            <a:r>
              <a:rPr lang="en-US" sz="3400" dirty="0" smtClean="0">
                <a:solidFill>
                  <a:srgbClr val="000E2F"/>
                </a:solidFill>
              </a:rPr>
              <a:t>Active Players</a:t>
            </a:r>
            <a:endParaRPr lang="en-US" sz="3400" dirty="0" smtClean="0">
              <a:solidFill>
                <a:srgbClr val="000E2F"/>
              </a:solidFill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400" dirty="0" smtClean="0">
                <a:solidFill>
                  <a:srgbClr val="000E2F"/>
                </a:solidFill>
              </a:rPr>
              <a:t>More Players Completing  Modules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400" dirty="0" smtClean="0">
                <a:solidFill>
                  <a:srgbClr val="000E2F"/>
                </a:solidFill>
              </a:rPr>
              <a:t>Matured Process- Administration and Implementation of Game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E2F"/>
                </a:solidFill>
              </a:rPr>
              <a:t>What Went Well?</a:t>
            </a:r>
            <a:endParaRPr lang="en-US" b="1" dirty="0">
              <a:solidFill>
                <a:srgbClr val="000E2F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0" y="1431705"/>
            <a:ext cx="9144000" cy="1406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3294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Future Plans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12175"/>
            <a:ext cx="8229600" cy="4313988"/>
          </a:xfrm>
        </p:spPr>
        <p:txBody>
          <a:bodyPr/>
          <a:lstStyle/>
          <a:p>
            <a:r>
              <a:rPr lang="en-US" dirty="0" smtClean="0"/>
              <a:t>Run 2 Hunts per Year</a:t>
            </a:r>
          </a:p>
          <a:p>
            <a:r>
              <a:rPr lang="en-US" dirty="0" smtClean="0"/>
              <a:t>Train Faculty/Staff</a:t>
            </a:r>
          </a:p>
          <a:p>
            <a:pPr lvl="1"/>
            <a:r>
              <a:rPr lang="en-US" dirty="0" smtClean="0"/>
              <a:t>Secure the Human/Use HuskyHunt as a Model for Delivering Security Awareness to Faculty/Staff</a:t>
            </a:r>
          </a:p>
          <a:p>
            <a:r>
              <a:rPr lang="en-US" dirty="0" smtClean="0"/>
              <a:t>Multiple Campuses</a:t>
            </a:r>
          </a:p>
          <a:p>
            <a:r>
              <a:rPr lang="en-US" dirty="0" smtClean="0"/>
              <a:t>Inter-University Competition (CHERIS)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0" y="1431705"/>
            <a:ext cx="9144000" cy="1406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024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E2F"/>
                </a:solidFill>
              </a:rPr>
              <a:t>How to Implement</a:t>
            </a:r>
            <a:endParaRPr lang="en-US" b="1" dirty="0">
              <a:solidFill>
                <a:srgbClr val="000E2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9258" y="1783081"/>
            <a:ext cx="8528858" cy="2957732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000E2F"/>
                </a:solidFill>
              </a:rPr>
              <a:t>GitHub.com/</a:t>
            </a:r>
            <a:r>
              <a:rPr lang="en-US" sz="4400" dirty="0" err="1" smtClean="0">
                <a:solidFill>
                  <a:srgbClr val="000E2F"/>
                </a:solidFill>
              </a:rPr>
              <a:t>UConnISO</a:t>
            </a:r>
            <a:r>
              <a:rPr lang="en-US" sz="4400" dirty="0" smtClean="0">
                <a:solidFill>
                  <a:srgbClr val="000E2F"/>
                </a:solidFill>
              </a:rPr>
              <a:t>/</a:t>
            </a:r>
            <a:r>
              <a:rPr lang="en-US" sz="4400" dirty="0" err="1" smtClean="0">
                <a:solidFill>
                  <a:srgbClr val="000E2F"/>
                </a:solidFill>
              </a:rPr>
              <a:t>HuskyHunt</a:t>
            </a:r>
            <a:endParaRPr lang="en-US" sz="4400" dirty="0" smtClean="0">
              <a:solidFill>
                <a:srgbClr val="000E2F"/>
              </a:solidFill>
            </a:endParaRPr>
          </a:p>
          <a:p>
            <a:r>
              <a:rPr lang="en-US" sz="4400" dirty="0" smtClean="0">
                <a:solidFill>
                  <a:srgbClr val="000E2F"/>
                </a:solidFill>
              </a:rPr>
              <a:t>Future Wiki to Collect/Share Materials</a:t>
            </a:r>
            <a:endParaRPr lang="en-US" sz="4400" dirty="0">
              <a:solidFill>
                <a:srgbClr val="000E2F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0" y="1195753"/>
            <a:ext cx="9144000" cy="1406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40462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043" y="1432926"/>
            <a:ext cx="7772400" cy="266375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i="1" cap="none" smtClean="0"/>
              <a:t>Thank You!</a:t>
            </a:r>
            <a:r>
              <a:rPr lang="en-US" sz="6000" i="1" dirty="0" smtClean="0"/>
              <a:t/>
            </a:r>
            <a:br>
              <a:rPr lang="en-US" sz="6000" i="1" dirty="0" smtClean="0"/>
            </a:br>
            <a:r>
              <a:rPr lang="en-US" sz="4400" dirty="0"/>
              <a:t/>
            </a:r>
            <a:br>
              <a:rPr lang="en-US" sz="4400" dirty="0"/>
            </a:br>
            <a:r>
              <a:rPr lang="en-US" sz="4400" dirty="0" smtClean="0"/>
              <a:t>Jason Pufahl</a:t>
            </a:r>
            <a:br>
              <a:rPr lang="en-US" sz="4400" dirty="0" smtClean="0"/>
            </a:br>
            <a:r>
              <a:rPr lang="en-US" sz="4400" dirty="0" smtClean="0"/>
              <a:t>CISO</a:t>
            </a:r>
            <a:br>
              <a:rPr lang="en-US" sz="4400" dirty="0" smtClean="0"/>
            </a:br>
            <a:r>
              <a:rPr lang="en-US" sz="4400" b="0" cap="none" dirty="0" smtClean="0">
                <a:solidFill>
                  <a:srgbClr val="000E2F"/>
                </a:solidFill>
                <a:latin typeface="+mn-lt"/>
                <a:hlinkClick r:id="rId2"/>
              </a:rPr>
              <a:t>jason.pufahl@uconn.edu</a:t>
            </a:r>
            <a:r>
              <a:rPr lang="en-US" sz="4400" b="0" cap="none" dirty="0" smtClean="0">
                <a:solidFill>
                  <a:srgbClr val="000E2F"/>
                </a:solidFill>
                <a:latin typeface="+mn-lt"/>
              </a:rPr>
              <a:t/>
            </a:r>
            <a:br>
              <a:rPr lang="en-US" sz="4400" b="0" cap="none" dirty="0" smtClean="0">
                <a:solidFill>
                  <a:srgbClr val="000E2F"/>
                </a:solidFill>
                <a:latin typeface="+mn-lt"/>
              </a:rPr>
            </a:br>
            <a:r>
              <a:rPr lang="en-US" sz="4400" b="0" cap="none" dirty="0" smtClean="0">
                <a:solidFill>
                  <a:srgbClr val="000E2F"/>
                </a:solidFill>
                <a:latin typeface="+mn-lt"/>
              </a:rPr>
              <a:t>860.486.3743</a:t>
            </a:r>
            <a:r>
              <a:rPr lang="en-US" sz="3100" dirty="0" smtClean="0">
                <a:solidFill>
                  <a:srgbClr val="000E2F"/>
                </a:solidFill>
              </a:rPr>
              <a:t/>
            </a:r>
            <a:br>
              <a:rPr lang="en-US" sz="3100" dirty="0" smtClean="0">
                <a:solidFill>
                  <a:srgbClr val="000E2F"/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60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>
                <a:solidFill>
                  <a:srgbClr val="000E2F"/>
                </a:solidFill>
              </a:rPr>
              <a:t>HuskyHunt</a:t>
            </a:r>
            <a:r>
              <a:rPr lang="en-US" b="1" dirty="0">
                <a:solidFill>
                  <a:srgbClr val="000E2F"/>
                </a:solidFill>
              </a:rPr>
              <a:t>: </a:t>
            </a:r>
            <a:r>
              <a:rPr lang="en-US" b="1" dirty="0" smtClean="0">
                <a:solidFill>
                  <a:srgbClr val="000E2F"/>
                </a:solidFill>
              </a:rPr>
              <a:t> Security </a:t>
            </a:r>
            <a:r>
              <a:rPr lang="en-US" b="1" dirty="0">
                <a:solidFill>
                  <a:srgbClr val="000E2F"/>
                </a:solidFill>
              </a:rPr>
              <a:t>Awareness Training for Students</a:t>
            </a:r>
            <a:br>
              <a:rPr lang="en-US" b="1" dirty="0">
                <a:solidFill>
                  <a:srgbClr val="000E2F"/>
                </a:solidFill>
              </a:rPr>
            </a:br>
            <a:endParaRPr lang="en-US" b="1" dirty="0">
              <a:solidFill>
                <a:srgbClr val="000E2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94095"/>
            <a:ext cx="8686800" cy="4525963"/>
          </a:xfrm>
        </p:spPr>
        <p:txBody>
          <a:bodyPr/>
          <a:lstStyle/>
          <a:p>
            <a:pPr marL="1943100" lvl="3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0E2F"/>
                </a:solidFill>
              </a:rPr>
              <a:t>innovative </a:t>
            </a:r>
          </a:p>
          <a:p>
            <a:pPr marL="1943100" lvl="3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0E2F"/>
                </a:solidFill>
              </a:rPr>
              <a:t>interactive </a:t>
            </a:r>
          </a:p>
          <a:p>
            <a:pPr marL="1943100" lvl="3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0E2F"/>
                </a:solidFill>
              </a:rPr>
              <a:t>online game </a:t>
            </a:r>
          </a:p>
          <a:p>
            <a:pPr marL="1943100" lvl="3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0E2F"/>
                </a:solidFill>
              </a:rPr>
              <a:t>use computer or mobile device</a:t>
            </a:r>
          </a:p>
          <a:p>
            <a:pPr marL="1943100" lvl="3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0E2F"/>
                </a:solidFill>
              </a:rPr>
              <a:t>earn points &amp; win prizes</a:t>
            </a:r>
          </a:p>
          <a:p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0" y="1561513"/>
            <a:ext cx="9144000" cy="1406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603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E2F"/>
                </a:solidFill>
              </a:rPr>
              <a:t>Huskyhunt.uconn.edu</a:t>
            </a:r>
            <a:endParaRPr lang="en-US" dirty="0">
              <a:solidFill>
                <a:srgbClr val="000E2F"/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9785" y="1164102"/>
            <a:ext cx="722394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724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46" y="151393"/>
            <a:ext cx="8287907" cy="6020641"/>
          </a:xfrm>
          <a:prstGeom prst="rect">
            <a:avLst/>
          </a:prstGeom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509" y="2151961"/>
            <a:ext cx="268288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https://abs.twimg.com/a/1376773497/images/resources/twitter-bird-white-on-blu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010" y="1795558"/>
            <a:ext cx="331787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4078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age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643533" y="1008076"/>
            <a:ext cx="5992838" cy="45259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0199" y="1185333"/>
            <a:ext cx="38269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282575">
              <a:buFont typeface="Arial" panose="020B0604020202020204" pitchFamily="34" charset="0"/>
              <a:buChar char="•"/>
            </a:pPr>
            <a:r>
              <a:rPr lang="en-US" altLang="en-US" sz="3600" dirty="0" smtClean="0"/>
              <a:t>Locate</a:t>
            </a:r>
            <a:r>
              <a:rPr lang="en-US" altLang="en-US" sz="3600" dirty="0" smtClean="0">
                <a:solidFill>
                  <a:srgbClr val="000E2F"/>
                </a:solidFill>
              </a:rPr>
              <a:t> poster</a:t>
            </a:r>
          </a:p>
          <a:p>
            <a:pPr marL="571500" indent="-282575">
              <a:buFont typeface="Arial" panose="020B0604020202020204" pitchFamily="34" charset="0"/>
              <a:buChar char="•"/>
            </a:pPr>
            <a:r>
              <a:rPr lang="en-US" altLang="en-US" sz="3600" dirty="0" smtClean="0">
                <a:solidFill>
                  <a:srgbClr val="000E2F"/>
                </a:solidFill>
              </a:rPr>
              <a:t>Player scans or enters code for points</a:t>
            </a:r>
            <a:endParaRPr lang="en-US" sz="3600" dirty="0">
              <a:solidFill>
                <a:srgbClr val="000E2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64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122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solidFill>
                  <a:srgbClr val="000E2F"/>
                </a:solidFill>
              </a:rPr>
              <a:t>Security Topics Covered</a:t>
            </a:r>
            <a:endParaRPr lang="en-US" b="1" dirty="0">
              <a:solidFill>
                <a:srgbClr val="000E2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54118" y="1649913"/>
            <a:ext cx="19202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E2F"/>
                </a:solidFill>
              </a:rPr>
              <a:t>PII &amp; </a:t>
            </a:r>
          </a:p>
          <a:p>
            <a:pPr algn="ctr"/>
            <a:r>
              <a:rPr lang="en-US" sz="2400" dirty="0" smtClean="0">
                <a:solidFill>
                  <a:srgbClr val="000E2F"/>
                </a:solidFill>
              </a:rPr>
              <a:t>Spyware</a:t>
            </a:r>
            <a:endParaRPr lang="en-US" sz="2400" dirty="0">
              <a:solidFill>
                <a:srgbClr val="000E2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39412" y="1657824"/>
            <a:ext cx="19202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0E2F"/>
                </a:solidFill>
              </a:rPr>
              <a:t>vPC</a:t>
            </a:r>
            <a:r>
              <a:rPr lang="en-US" sz="2400" dirty="0" smtClean="0">
                <a:solidFill>
                  <a:srgbClr val="000E2F"/>
                </a:solidFill>
              </a:rPr>
              <a:t> </a:t>
            </a:r>
          </a:p>
          <a:p>
            <a:pPr algn="ctr"/>
            <a:r>
              <a:rPr lang="en-US" sz="2400" dirty="0" smtClean="0">
                <a:solidFill>
                  <a:srgbClr val="000E2F"/>
                </a:solidFill>
              </a:rPr>
              <a:t>Usage</a:t>
            </a:r>
            <a:endParaRPr lang="en-US" sz="2400" dirty="0">
              <a:solidFill>
                <a:srgbClr val="000E2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51314" y="1779982"/>
            <a:ext cx="19202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E2F"/>
                </a:solidFill>
              </a:rPr>
              <a:t>Antivirus</a:t>
            </a:r>
            <a:endParaRPr lang="en-US" sz="2400" dirty="0">
              <a:solidFill>
                <a:srgbClr val="000E2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62323" y="3289662"/>
            <a:ext cx="19202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E2F"/>
                </a:solidFill>
              </a:rPr>
              <a:t>Internet &amp; Social Media</a:t>
            </a:r>
            <a:endParaRPr lang="en-US" sz="2400" dirty="0">
              <a:solidFill>
                <a:srgbClr val="000E2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44922" y="3292625"/>
            <a:ext cx="19202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E2F"/>
                </a:solidFill>
              </a:rPr>
              <a:t>Password Complexity</a:t>
            </a:r>
            <a:endParaRPr lang="en-US" sz="2400" dirty="0">
              <a:solidFill>
                <a:srgbClr val="000E2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13805" y="3292625"/>
            <a:ext cx="19202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E2F"/>
                </a:solidFill>
              </a:rPr>
              <a:t>Password Protection</a:t>
            </a:r>
            <a:endParaRPr lang="en-US" sz="2400" dirty="0">
              <a:solidFill>
                <a:srgbClr val="000E2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54117" y="5170600"/>
            <a:ext cx="19202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E2F"/>
                </a:solidFill>
              </a:rPr>
              <a:t>Phishing</a:t>
            </a:r>
            <a:endParaRPr lang="en-US" sz="2400" dirty="0">
              <a:solidFill>
                <a:srgbClr val="000E2F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139412" y="4801270"/>
            <a:ext cx="2025749" cy="1200329"/>
          </a:xfrm>
          <a:prstGeom prst="roundRect">
            <a:avLst/>
          </a:prstGeom>
          <a:noFill/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244921" y="4994306"/>
            <a:ext cx="19202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E2F"/>
                </a:solidFill>
              </a:rPr>
              <a:t>Software Piracy</a:t>
            </a:r>
            <a:endParaRPr lang="en-US" sz="2400" dirty="0">
              <a:solidFill>
                <a:srgbClr val="000E2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713804" y="4985935"/>
            <a:ext cx="19202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E2F"/>
                </a:solidFill>
              </a:rPr>
              <a:t>e-Commerce Safety</a:t>
            </a:r>
            <a:endParaRPr lang="en-US" sz="2400" dirty="0">
              <a:solidFill>
                <a:srgbClr val="000E2F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601364" y="1495504"/>
            <a:ext cx="2025749" cy="1200329"/>
          </a:xfrm>
          <a:prstGeom prst="roundRect">
            <a:avLst/>
          </a:prstGeom>
          <a:noFill/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4139412" y="1485385"/>
            <a:ext cx="2025749" cy="1200329"/>
          </a:xfrm>
          <a:prstGeom prst="roundRect">
            <a:avLst/>
          </a:prstGeom>
          <a:noFill/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6698560" y="1473159"/>
            <a:ext cx="2025749" cy="1200329"/>
          </a:xfrm>
          <a:prstGeom prst="roundRect">
            <a:avLst/>
          </a:prstGeom>
          <a:noFill/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1601364" y="3104997"/>
            <a:ext cx="2025749" cy="1200329"/>
          </a:xfrm>
          <a:prstGeom prst="roundRect">
            <a:avLst/>
          </a:prstGeom>
          <a:noFill/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4139412" y="3107958"/>
            <a:ext cx="2025749" cy="1200329"/>
          </a:xfrm>
          <a:prstGeom prst="roundRect">
            <a:avLst/>
          </a:prstGeom>
          <a:noFill/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6672766" y="3109800"/>
            <a:ext cx="2025749" cy="1200329"/>
          </a:xfrm>
          <a:prstGeom prst="roundRect">
            <a:avLst/>
          </a:prstGeom>
          <a:noFill/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1601364" y="4801267"/>
            <a:ext cx="2025749" cy="1200329"/>
          </a:xfrm>
          <a:prstGeom prst="roundRect">
            <a:avLst>
              <a:gd name="adj" fmla="val 21355"/>
            </a:avLst>
          </a:prstGeom>
          <a:noFill/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6672766" y="4791386"/>
            <a:ext cx="2025749" cy="1200329"/>
          </a:xfrm>
          <a:prstGeom prst="roundRect">
            <a:avLst/>
          </a:prstGeom>
          <a:noFill/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 flipV="1">
            <a:off x="0" y="1195753"/>
            <a:ext cx="9144000" cy="1406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635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652181">
            <a:off x="4586808" y="180405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/>
              <a:t>Strong Passwords are Long and Complex. #UCONNHUSKYHUNT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372" y="2819400"/>
            <a:ext cx="3647050" cy="24313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5084" y="1428679"/>
            <a:ext cx="558338" cy="5583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36" y="1429588"/>
            <a:ext cx="4318463" cy="38965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E2F"/>
                </a:solidFill>
              </a:rPr>
              <a:t>Content is Concise and Engaging</a:t>
            </a:r>
            <a:endParaRPr lang="en-US" b="1" dirty="0">
              <a:solidFill>
                <a:srgbClr val="000E2F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0" y="1195753"/>
            <a:ext cx="9144000" cy="1406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579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Partnership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Husky One Card Office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0" y="1195753"/>
            <a:ext cx="9144000" cy="1406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809" y="1600200"/>
            <a:ext cx="2898452" cy="1918094"/>
          </a:xfrm>
          <a:prstGeom prst="rect">
            <a:avLst/>
          </a:prstGeom>
        </p:spPr>
      </p:pic>
      <p:sp>
        <p:nvSpPr>
          <p:cNvPr id="6" name="AutoShape 2" descr="ATION Digital Marketing Agenc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4" descr="ATION Digital Marketing Agenc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809" y="4129064"/>
            <a:ext cx="2928864" cy="70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60375" y="4150362"/>
            <a:ext cx="423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Student Digital Media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4680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29018</TotalTime>
  <Words>435</Words>
  <Application>Microsoft Office PowerPoint</Application>
  <PresentationFormat>On-screen Show (4:3)</PresentationFormat>
  <Paragraphs>130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 HuskyHunt:  Gamifying Security Awareness for Students</vt:lpstr>
      <vt:lpstr>PowerPoint Presentation</vt:lpstr>
      <vt:lpstr> HuskyHunt:  Security Awareness Training for Students </vt:lpstr>
      <vt:lpstr>Huskyhunt.uconn.edu</vt:lpstr>
      <vt:lpstr>PowerPoint Presentation</vt:lpstr>
      <vt:lpstr>PowerPoint Presentation</vt:lpstr>
      <vt:lpstr>Security Topics Covered</vt:lpstr>
      <vt:lpstr>Content is Concise and Engaging</vt:lpstr>
      <vt:lpstr>Partnership</vt:lpstr>
      <vt:lpstr>Incentives</vt:lpstr>
      <vt:lpstr>Marketing Strategy</vt:lpstr>
      <vt:lpstr>PowerPoint Presentation</vt:lpstr>
      <vt:lpstr>PowerPoint Presentation</vt:lpstr>
      <vt:lpstr>Future Marketing Ideas</vt:lpstr>
      <vt:lpstr>Player Demographics</vt:lpstr>
      <vt:lpstr>Enrolled Players</vt:lpstr>
      <vt:lpstr># of Players Eligible for Grand Prize</vt:lpstr>
      <vt:lpstr>Played 1 or More Learning Modules</vt:lpstr>
      <vt:lpstr># of Posts and Tweets</vt:lpstr>
      <vt:lpstr>   Participation Metrics    </vt:lpstr>
      <vt:lpstr>PowerPoint Presentation</vt:lpstr>
      <vt:lpstr>PowerPoint Presentation</vt:lpstr>
      <vt:lpstr>PowerPoint Presentation</vt:lpstr>
      <vt:lpstr>HuskyHunt 2014</vt:lpstr>
      <vt:lpstr>PowerPoint Presentation</vt:lpstr>
      <vt:lpstr>What Went Well?</vt:lpstr>
      <vt:lpstr>Future Plans</vt:lpstr>
      <vt:lpstr>How to Implement</vt:lpstr>
      <vt:lpstr>Thank You!  Jason Pufahl CISO jason.pufahl@uconn.edu 860.486.3743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CBallestrini</dc:creator>
  <cp:lastModifiedBy>Pufahl, Jason</cp:lastModifiedBy>
  <cp:revision>107</cp:revision>
  <dcterms:created xsi:type="dcterms:W3CDTF">2013-10-10T18:53:03Z</dcterms:created>
  <dcterms:modified xsi:type="dcterms:W3CDTF">2014-05-07T21:10:27Z</dcterms:modified>
</cp:coreProperties>
</file>