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handoutMasterIdLst>
    <p:handoutMasterId r:id="rId30"/>
  </p:handoutMasterIdLst>
  <p:sldIdLst>
    <p:sldId id="256" r:id="rId3"/>
    <p:sldId id="258" r:id="rId4"/>
    <p:sldId id="257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7" r:id="rId17"/>
    <p:sldId id="271" r:id="rId18"/>
    <p:sldId id="278" r:id="rId19"/>
    <p:sldId id="279" r:id="rId20"/>
    <p:sldId id="283" r:id="rId21"/>
    <p:sldId id="272" r:id="rId22"/>
    <p:sldId id="273" r:id="rId23"/>
    <p:sldId id="274" r:id="rId24"/>
    <p:sldId id="275" r:id="rId25"/>
    <p:sldId id="280" r:id="rId26"/>
    <p:sldId id="276" r:id="rId27"/>
    <p:sldId id="281" r:id="rId28"/>
    <p:sldId id="282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-52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-52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-52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-52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-52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6" charset="-52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6" charset="-52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6" charset="-52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6" charset="-52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Objects="1">
      <p:cViewPr varScale="1">
        <p:scale>
          <a:sx n="84" d="100"/>
          <a:sy n="84" d="100"/>
        </p:scale>
        <p:origin x="6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A45C144-A9AB-8947-989D-436E1EC235CB}" type="datetime1">
              <a:rPr lang="en-US"/>
              <a:pPr>
                <a:defRPr/>
              </a:pPr>
              <a:t>5/7/2014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515AD12-ADC4-0242-936B-1646BE9FBC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379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B9E74-DBD7-C64C-AE1C-7183BAE5BDD3}" type="datetime1">
              <a:rPr lang="en-US"/>
              <a:pPr>
                <a:defRPr/>
              </a:pPr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C7268-00A1-2044-867B-AC1D6957D2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01B0E-628D-F442-AEB6-C373A917D7D2}" type="datetime1">
              <a:rPr lang="en-US"/>
              <a:pPr>
                <a:defRPr/>
              </a:pPr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98C8B-9E09-AC4D-B07E-525796E21A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6D64D-8DBA-274E-ACB4-9BE6848F33F6}" type="datetime1">
              <a:rPr lang="en-US"/>
              <a:pPr>
                <a:defRPr/>
              </a:pPr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1DB4-2B25-7448-9CD9-C9465A4350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E8D81-AFC6-564D-A91C-5CB335D85AEC}" type="datetime1">
              <a:rPr lang="en-US"/>
              <a:pPr>
                <a:defRPr/>
              </a:pPr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1EC68-687D-D048-93C4-C781378C96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C4D6C-BF4D-C541-96C7-29D5D2BF5577}" type="datetime1">
              <a:rPr lang="en-US"/>
              <a:pPr>
                <a:defRPr/>
              </a:pPr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221FE-E1E5-B04B-86A5-FEBF8D3F1B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48D85-EA2C-364A-9726-31C579F37C47}" type="datetime1">
              <a:rPr lang="en-US"/>
              <a:pPr>
                <a:defRPr/>
              </a:pPr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7B2F2-8429-D24F-BB66-A19E310018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533B1-FB8A-6541-832E-783ABC73B73B}" type="datetime1">
              <a:rPr lang="en-US"/>
              <a:pPr>
                <a:defRPr/>
              </a:pPr>
              <a:t>5/7/2014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B5BA9-277C-8E42-9BD4-48E748C446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BAD4B-4254-524D-80F0-182569741D32}" type="datetime1">
              <a:rPr lang="en-US"/>
              <a:pPr>
                <a:defRPr/>
              </a:pPr>
              <a:t>5/7/2014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CED8A-C4D7-DD4E-80FD-C3185F3947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B30C0-8B72-F74A-8F6C-EF5337755AC1}" type="datetime1">
              <a:rPr lang="en-US"/>
              <a:pPr>
                <a:defRPr/>
              </a:pPr>
              <a:t>5/7/2014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4DFFD-5885-DF4C-BA4E-63EA39676B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C924F-1FED-9245-9E93-E92784174042}" type="datetime1">
              <a:rPr lang="en-US"/>
              <a:pPr>
                <a:defRPr/>
              </a:pPr>
              <a:t>5/7/2014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6F150-6224-034D-B44A-CFF801DAA2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EBEBA-D173-D445-A959-6CDEC208D40E}" type="datetime1">
              <a:rPr lang="en-US"/>
              <a:pPr>
                <a:defRPr/>
              </a:pPr>
              <a:t>5/7/2014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4AE7E-EF05-C146-8730-6D93E0A017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9E527-37FB-0B4A-89E1-D4D258FBCC97}" type="datetime1">
              <a:rPr lang="en-US"/>
              <a:pPr>
                <a:defRPr/>
              </a:pPr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92F5C-7895-AA42-BBA7-2DFD380CDB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6C0FC-0900-E042-84A6-0C19E152D97A}" type="datetime1">
              <a:rPr lang="en-US"/>
              <a:pPr>
                <a:defRPr/>
              </a:pPr>
              <a:t>5/7/2014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E1585-C79A-7B46-AB58-A04513712F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288EB-F152-F941-AA14-6983A3061976}" type="datetime1">
              <a:rPr lang="en-US"/>
              <a:pPr>
                <a:defRPr/>
              </a:pPr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C57B9-34B5-C64B-844A-9E9420F517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7C0B9-72C9-B64C-AA8B-EAAFB07E8F68}" type="datetime1">
              <a:rPr lang="en-US"/>
              <a:pPr>
                <a:defRPr/>
              </a:pPr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B8A7F-691F-6C4B-B1D7-1F85A713FE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32914-3B49-2243-A2CF-8C0204B1DBA0}" type="datetime1">
              <a:rPr lang="en-US"/>
              <a:pPr>
                <a:defRPr/>
              </a:pPr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C3D1B-8E43-3640-912C-62929E9075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FC6EB-BF34-2A48-851E-D7D130AF8858}" type="datetime1">
              <a:rPr lang="en-US"/>
              <a:pPr>
                <a:defRPr/>
              </a:pPr>
              <a:t>5/7/2014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21583-5B01-8741-AEFD-282EE41D2B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B3003-AF57-B34B-9F06-0F5BDEB41C1E}" type="datetime1">
              <a:rPr lang="en-US"/>
              <a:pPr>
                <a:defRPr/>
              </a:pPr>
              <a:t>5/7/2014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4FA86-B839-B641-B8A5-8F95FE39EB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04570-8E18-5E4B-87B2-B8F53C09384F}" type="datetime1">
              <a:rPr lang="en-US"/>
              <a:pPr>
                <a:defRPr/>
              </a:pPr>
              <a:t>5/7/2014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93467-2B4B-E043-8498-28490B9447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3B804-34CC-4841-94FC-CDE366933A45}" type="datetime1">
              <a:rPr lang="en-US"/>
              <a:pPr>
                <a:defRPr/>
              </a:pPr>
              <a:t>5/7/2014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703AB-A7CB-BE4E-BA9D-589A4E7CC1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03A06-D9C2-2C4B-847F-C6A0BAEF1B50}" type="datetime1">
              <a:rPr lang="en-US"/>
              <a:pPr>
                <a:defRPr/>
              </a:pPr>
              <a:t>5/7/2014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64983-2826-2E41-BF01-59FDDE572C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68673-92AA-0A48-9770-06F85A4B78E4}" type="datetime1">
              <a:rPr lang="en-US"/>
              <a:pPr>
                <a:defRPr/>
              </a:pPr>
              <a:t>5/7/2014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7F9BF-1D80-E842-BE09-02CEFC941A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35FD3BE-951E-CE46-8050-F130938F0BC8}" type="datetime1">
              <a:rPr lang="en-US"/>
              <a:pPr>
                <a:defRPr/>
              </a:pPr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DBAFB01-FE96-3642-98D6-AD1EC70E92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-106" charset="-52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-106" charset="-52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106" charset="-52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106" charset="-52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106" charset="-52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31D3733-2B3B-3A40-992E-0E0D5432517A}" type="datetime1">
              <a:rPr lang="en-US"/>
              <a:pPr>
                <a:defRPr/>
              </a:pPr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97FD33-92F3-514D-A548-55A3DFAE31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-106" charset="-52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-106" charset="-52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-106" charset="-52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-106" charset="-52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-106" charset="-52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ignin.paypal.com@10.19.2.4/" TargetMode="External"/><Relationship Id="rId2" Type="http://schemas.openxmlformats.org/officeDocument/2006/relationships/hyperlink" Target="http://www.unco.edu/cybersecurity/faculty/Phishing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923925"/>
            <a:ext cx="79724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4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EPISODE I: USE THE FORCE</a:t>
            </a:r>
          </a:p>
          <a:p>
            <a:pPr defTabSz="914400">
              <a:defRPr/>
            </a:pPr>
            <a:endParaRPr kumimoji="1" lang="en-US" sz="2400" kern="0" dirty="0">
              <a:latin typeface="Helvetica"/>
              <a:ea typeface="ＭＳ Ｐゴシック"/>
              <a:cs typeface="Helvetica"/>
            </a:endParaRPr>
          </a:p>
          <a:p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SENSITIVE INFORMATION IS POURING THROUGH THE FLOODGATES</a:t>
            </a:r>
          </a:p>
          <a:p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WHICH SIDE OF THE FORCE WILL YOU USE?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defTabSz="914400">
              <a:defRPr/>
            </a:pPr>
            <a:endParaRPr kumimoji="1" lang="en-US" sz="3200" kern="0" dirty="0">
              <a:latin typeface="Helvetica"/>
              <a:ea typeface="ＭＳ Ｐゴシック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962400"/>
            <a:ext cx="1733550" cy="2628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1714500"/>
            <a:ext cx="80772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kumimoji="1" lang="en-US" sz="3600" kern="0" dirty="0" smtClean="0">
                <a:latin typeface="Helvetica"/>
                <a:ea typeface="ＭＳ Ｐゴシック"/>
                <a:cs typeface="Helvetica"/>
              </a:rPr>
              <a:t>ANAKIN SKYWALKERS OWN DROID</a:t>
            </a:r>
          </a:p>
          <a:p>
            <a:pPr defTabSz="914400">
              <a:defRPr/>
            </a:pPr>
            <a:endParaRPr kumimoji="1" lang="en-US" sz="2800" kern="0" dirty="0" smtClean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2800" kern="0" dirty="0">
                <a:latin typeface="Helvetica"/>
                <a:ea typeface="ＭＳ Ｐゴシック"/>
                <a:cs typeface="Helvetica"/>
              </a:rPr>
              <a:t>– </a:t>
            </a:r>
            <a:r>
              <a:rPr kumimoji="1" lang="en-US" sz="2800" kern="0" dirty="0" smtClean="0">
                <a:latin typeface="Helvetica"/>
                <a:ea typeface="ＭＳ Ｐゴシック"/>
                <a:cs typeface="Helvetica"/>
              </a:rPr>
              <a:t>C3PO – WAS BUILT FOR PROTOCOLS</a:t>
            </a:r>
          </a:p>
          <a:p>
            <a:pPr defTabSz="914400">
              <a:defRPr/>
            </a:pP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	• TO DEVELOP GUIDELINES</a:t>
            </a: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• TO CREATE POLICIES</a:t>
            </a: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• TO CREATE PROCEDURES</a:t>
            </a: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• </a:t>
            </a: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TO 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CLASSIFY DATA</a:t>
            </a:r>
          </a:p>
          <a:p>
            <a:pPr defTabSz="914400">
              <a:defRPr/>
            </a:pP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	• TO BUILD AN INFORMATION SECURITY PROGRAM</a:t>
            </a:r>
          </a:p>
          <a:p>
            <a:pPr defTabSz="914400">
              <a:defRPr/>
            </a:pPr>
            <a:endParaRPr kumimoji="1" lang="en-US" sz="2000" kern="0" dirty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2800" kern="0" dirty="0" smtClean="0">
                <a:latin typeface="Helvetica"/>
                <a:ea typeface="ＭＳ Ｐゴシック"/>
                <a:cs typeface="Helvetica"/>
              </a:rPr>
              <a:t>		– YET – WHAT IS MISSING?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4572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>
              <a:defRPr/>
            </a:pPr>
            <a:r>
              <a:rPr kumimoji="1" lang="en-US" sz="4400" kern="0" dirty="0" smtClean="0">
                <a:solidFill>
                  <a:schemeClr val="bg1"/>
                </a:solidFill>
                <a:latin typeface="Helvetica"/>
                <a:ea typeface="ＭＳ Ｐゴシック"/>
                <a:cs typeface="Helvetica"/>
              </a:rPr>
              <a:t>EPISODE I: USE THE FORCE</a:t>
            </a:r>
            <a:endParaRPr kumimoji="1" lang="en-US" sz="4400" kern="0" dirty="0">
              <a:solidFill>
                <a:schemeClr val="bg1"/>
              </a:solidFill>
              <a:latin typeface="Helvetica"/>
              <a:ea typeface="ＭＳ Ｐゴシック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5001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714500"/>
            <a:ext cx="80772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kumimoji="1" lang="en-US" sz="3600" kern="0" dirty="0" smtClean="0">
                <a:latin typeface="Helvetica"/>
                <a:ea typeface="ＭＳ Ｐゴシック"/>
                <a:cs typeface="Helvetica"/>
              </a:rPr>
              <a:t>WIN A PODRACING TOURNAMENT?</a:t>
            </a:r>
          </a:p>
          <a:p>
            <a:pPr defTabSz="914400">
              <a:defRPr/>
            </a:pPr>
            <a:endParaRPr kumimoji="1" lang="en-US" sz="2800" kern="0" dirty="0" smtClean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2800" kern="0" dirty="0">
                <a:latin typeface="Helvetica"/>
                <a:ea typeface="ＭＳ Ｐゴシック"/>
                <a:cs typeface="Helvetica"/>
              </a:rPr>
              <a:t>– </a:t>
            </a:r>
            <a:r>
              <a:rPr kumimoji="1" lang="en-US" sz="2800" kern="0" dirty="0" smtClean="0">
                <a:latin typeface="Helvetica"/>
                <a:ea typeface="ＭＳ Ｐゴシック"/>
                <a:cs typeface="Helvetica"/>
              </a:rPr>
              <a:t>THIS WONT FREE YOU FROM</a:t>
            </a: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• 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COMPLIANCE REQUIREMENTS</a:t>
            </a: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• LEARNING ABOUT DARTH </a:t>
            </a: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MAUL 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RISKS</a:t>
            </a: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• UNDERSTANDING SECURITY LITERACY</a:t>
            </a: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• </a:t>
            </a: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NEEDING TO LEARN AWARENESS MINDTRICKS</a:t>
            </a:r>
          </a:p>
          <a:p>
            <a:pPr defTabSz="914400">
              <a:defRPr/>
            </a:pPr>
            <a:endParaRPr kumimoji="1" lang="en-US" sz="2000" kern="0" dirty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2800" kern="0" dirty="0" smtClean="0">
                <a:latin typeface="Helvetica"/>
                <a:ea typeface="ＭＳ Ｐゴシック"/>
                <a:cs typeface="Helvetica"/>
              </a:rPr>
              <a:t>– WHO IS THE CHOSEN ONE IN SECURITY? </a:t>
            </a:r>
            <a:endParaRPr kumimoji="1" lang="en-US" sz="2000" kern="0" dirty="0" smtClean="0">
              <a:latin typeface="Helvetica"/>
              <a:ea typeface="ＭＳ Ｐゴシック"/>
              <a:cs typeface="Helvetic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4572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>
              <a:defRPr/>
            </a:pPr>
            <a:r>
              <a:rPr kumimoji="1" lang="en-US" sz="4400" kern="0" dirty="0" smtClean="0">
                <a:solidFill>
                  <a:schemeClr val="bg1"/>
                </a:solidFill>
                <a:latin typeface="Helvetica"/>
                <a:ea typeface="ＭＳ Ｐゴシック"/>
                <a:cs typeface="Helvetica"/>
              </a:rPr>
              <a:t>EPISODE I: USE THE FORCE</a:t>
            </a:r>
            <a:endParaRPr kumimoji="1" lang="en-US" sz="4400" kern="0" dirty="0">
              <a:solidFill>
                <a:schemeClr val="bg1"/>
              </a:solidFill>
              <a:latin typeface="Helvetica"/>
              <a:ea typeface="ＭＳ Ｐゴシック"/>
              <a:cs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2438400"/>
            <a:ext cx="2133600" cy="151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2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714500"/>
            <a:ext cx="8077200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3600" dirty="0" smtClean="0"/>
              <a:t>Padmé</a:t>
            </a:r>
            <a:r>
              <a:rPr kumimoji="1" lang="en-US" sz="3600" kern="0" dirty="0" smtClean="0">
                <a:latin typeface="Helvetica"/>
                <a:ea typeface="ＭＳ Ｐゴシック"/>
                <a:cs typeface="Helvetica"/>
              </a:rPr>
              <a:t> IS THE REAL QUEEN</a:t>
            </a:r>
          </a:p>
          <a:p>
            <a:pPr defTabSz="914400">
              <a:defRPr/>
            </a:pPr>
            <a:endParaRPr kumimoji="1" lang="en-US" sz="2800" kern="0" dirty="0" smtClean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2800" kern="0" dirty="0">
                <a:latin typeface="Helvetica"/>
                <a:ea typeface="ＭＳ Ｐゴシック"/>
                <a:cs typeface="Helvetica"/>
              </a:rPr>
              <a:t>– </a:t>
            </a:r>
            <a:r>
              <a:rPr kumimoji="1" lang="en-US" sz="2800" kern="0" dirty="0" smtClean="0">
                <a:latin typeface="Helvetica"/>
                <a:ea typeface="ＭＳ Ｐゴシック"/>
                <a:cs typeface="Helvetica"/>
              </a:rPr>
              <a:t>WHICH MAKES </a:t>
            </a:r>
            <a:r>
              <a:rPr kumimoji="1" lang="en-US" sz="2800" kern="0" dirty="0" smtClean="0">
                <a:solidFill>
                  <a:srgbClr val="FF0000"/>
                </a:solidFill>
                <a:latin typeface="Helvetica"/>
                <a:ea typeface="ＭＳ Ｐゴシック"/>
                <a:cs typeface="Helvetica"/>
              </a:rPr>
              <a:t>AWARENESS</a:t>
            </a:r>
            <a:r>
              <a:rPr kumimoji="1" lang="en-US" sz="2800" kern="0" dirty="0" smtClean="0">
                <a:latin typeface="Helvetica"/>
                <a:ea typeface="ＭＳ Ｐゴシック"/>
                <a:cs typeface="Helvetica"/>
              </a:rPr>
              <a:t> THE </a:t>
            </a:r>
            <a:r>
              <a:rPr kumimoji="1" lang="en-US" sz="2800" kern="0" dirty="0" smtClean="0">
                <a:latin typeface="Helvetica"/>
                <a:ea typeface="ＭＳ Ｐゴシック"/>
                <a:cs typeface="Helvetica"/>
              </a:rPr>
              <a:t>KEY*</a:t>
            </a:r>
            <a:endParaRPr kumimoji="1" lang="en-US" sz="2800" kern="0" dirty="0" smtClean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	• ON HOW TO CLASSIFY DATA</a:t>
            </a:r>
          </a:p>
          <a:p>
            <a:pPr defTabSz="914400">
              <a:defRPr/>
            </a:pP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	• ABOUT CAMPUS GUIDELINES</a:t>
            </a:r>
          </a:p>
          <a:p>
            <a:pPr defTabSz="914400">
              <a:defRPr/>
            </a:pP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	• ABOUT ESTABLISHED POLICIES</a:t>
            </a:r>
          </a:p>
          <a:p>
            <a:pPr defTabSz="914400">
              <a:defRPr/>
            </a:pP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	• ABOUT PROCEDURES</a:t>
            </a:r>
          </a:p>
          <a:p>
            <a:pPr defTabSz="914400">
              <a:defRPr/>
            </a:pP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	• ABOUT YOUR CAMPUS INFOSEC TEAM</a:t>
            </a:r>
          </a:p>
          <a:p>
            <a:pPr defTabSz="914400">
              <a:defRPr/>
            </a:pPr>
            <a:endParaRPr kumimoji="1" lang="en-US" sz="2000" kern="0" dirty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2800" kern="0" dirty="0" smtClean="0">
                <a:latin typeface="Helvetica"/>
                <a:ea typeface="ＭＳ Ｐゴシック"/>
                <a:cs typeface="Helvetica"/>
              </a:rPr>
              <a:t>– THIS IS THE JEDI MINDTRICK</a:t>
            </a:r>
            <a:r>
              <a:rPr kumimoji="1" lang="en-US" sz="2800" kern="0" dirty="0" smtClean="0">
                <a:latin typeface="Helvetica"/>
                <a:ea typeface="ＭＳ Ｐゴシック"/>
                <a:cs typeface="Helvetica"/>
              </a:rPr>
              <a:t>!</a:t>
            </a:r>
          </a:p>
          <a:p>
            <a:pPr defTabSz="914400">
              <a:defRPr/>
            </a:pPr>
            <a:endParaRPr kumimoji="1" lang="en-US" sz="2800" kern="0" dirty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1600" kern="0" dirty="0" smtClean="0">
                <a:latin typeface="Helvetica"/>
                <a:ea typeface="ＭＳ Ｐゴシック"/>
                <a:cs typeface="Helvetica"/>
              </a:rPr>
              <a:t>*sorry Charlie </a:t>
            </a:r>
            <a:r>
              <a:rPr kumimoji="1" lang="en-US" sz="1600" kern="0" dirty="0">
                <a:latin typeface="Helvetica"/>
                <a:ea typeface="ＭＳ Ｐゴシック"/>
                <a:cs typeface="Helvetica"/>
              </a:rPr>
              <a:t>M</a:t>
            </a:r>
            <a:r>
              <a:rPr kumimoji="1" lang="en-US" sz="1600" kern="0" dirty="0" smtClean="0">
                <a:latin typeface="Helvetica"/>
                <a:ea typeface="ＭＳ Ｐゴシック"/>
                <a:cs typeface="Helvetica"/>
              </a:rPr>
              <a:t>iller . . . </a:t>
            </a:r>
            <a:endParaRPr kumimoji="1" lang="en-US" sz="1600" kern="0" dirty="0">
              <a:latin typeface="Helvetica"/>
              <a:ea typeface="ＭＳ Ｐゴシック"/>
              <a:cs typeface="Helvetic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4572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>
              <a:defRPr/>
            </a:pPr>
            <a:r>
              <a:rPr kumimoji="1" lang="en-US" sz="4400" kern="0" dirty="0" smtClean="0">
                <a:solidFill>
                  <a:schemeClr val="bg1"/>
                </a:solidFill>
                <a:latin typeface="Helvetica"/>
                <a:ea typeface="ＭＳ Ｐゴシック"/>
                <a:cs typeface="Helvetica"/>
              </a:rPr>
              <a:t>EPISODE I: USE THE FORCE</a:t>
            </a:r>
            <a:endParaRPr kumimoji="1" lang="en-US" sz="4400" kern="0" dirty="0">
              <a:solidFill>
                <a:schemeClr val="bg1"/>
              </a:solidFill>
              <a:latin typeface="Helvetica"/>
              <a:ea typeface="ＭＳ Ｐゴシック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286125"/>
            <a:ext cx="212407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6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714500"/>
            <a:ext cx="8382000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3600" dirty="0" smtClean="0"/>
              <a:t>AWARENESS…THE JEDI MINDTRICK</a:t>
            </a:r>
            <a:endParaRPr kumimoji="1" lang="en-US" sz="3600" kern="0" dirty="0" smtClean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endParaRPr kumimoji="1" lang="en-US" sz="2800" kern="0" dirty="0" smtClean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2800" kern="0" dirty="0">
                <a:latin typeface="Helvetica"/>
                <a:ea typeface="ＭＳ Ｐゴシック"/>
                <a:cs typeface="Helvetica"/>
              </a:rPr>
              <a:t>– </a:t>
            </a:r>
            <a:r>
              <a:rPr kumimoji="1" lang="en-US" sz="2800" kern="0" dirty="0" smtClean="0">
                <a:latin typeface="Helvetica"/>
                <a:ea typeface="ＭＳ Ｐゴシック"/>
                <a:cs typeface="Helvetica"/>
              </a:rPr>
              <a:t>SUBTLY MAKE CAMPUS AWARE</a:t>
            </a: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• 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OF WHERE TO LOOK TO CLASSIFY DATA</a:t>
            </a: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• OF YOUR CAMPUS GUIDELINES</a:t>
            </a: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• OF YOUR ESTABLISHED POLICIES</a:t>
            </a: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• OF YOUR PROCEDURES</a:t>
            </a: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• 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OF HOW TO SELF IDENTIFY RISKS</a:t>
            </a: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</a:t>
            </a:r>
          </a:p>
          <a:p>
            <a:pPr defTabSz="914400">
              <a:defRPr/>
            </a:pPr>
            <a:r>
              <a:rPr kumimoji="1" lang="en-US" sz="2800" kern="0" dirty="0" smtClean="0">
                <a:latin typeface="Helvetica"/>
                <a:ea typeface="ＭＳ Ｐゴシック"/>
                <a:cs typeface="Helvetica"/>
              </a:rPr>
              <a:t>– IT IS AS SIMPLE AS</a:t>
            </a:r>
          </a:p>
          <a:p>
            <a:pPr defTabSz="914400">
              <a:defRPr/>
            </a:pPr>
            <a:r>
              <a:rPr kumimoji="1" lang="en-US" sz="2800" kern="0" dirty="0">
                <a:latin typeface="Helvetica"/>
                <a:ea typeface="ＭＳ Ｐゴシック"/>
                <a:cs typeface="Helvetica"/>
              </a:rPr>
              <a:t>	 </a:t>
            </a: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• 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“THESE ARE NOT THE DROIDS YOU ARE LOOKING FOR”</a:t>
            </a:r>
            <a:endParaRPr kumimoji="1" lang="en-US" sz="2000" kern="0" dirty="0">
              <a:latin typeface="Helvetica"/>
              <a:ea typeface="ＭＳ Ｐゴシック"/>
              <a:cs typeface="Helvetic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4572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>
              <a:defRPr/>
            </a:pPr>
            <a:r>
              <a:rPr kumimoji="1" lang="en-US" sz="4400" kern="0" dirty="0" smtClean="0">
                <a:solidFill>
                  <a:schemeClr val="bg1"/>
                </a:solidFill>
                <a:latin typeface="Helvetica"/>
                <a:ea typeface="ＭＳ Ｐゴシック"/>
                <a:cs typeface="Helvetica"/>
              </a:rPr>
              <a:t>EPISODE I: USE THE FORCE</a:t>
            </a:r>
            <a:endParaRPr kumimoji="1" lang="en-US" sz="4400" kern="0" dirty="0">
              <a:solidFill>
                <a:schemeClr val="bg1"/>
              </a:solidFill>
              <a:latin typeface="Helvetica"/>
              <a:ea typeface="ＭＳ Ｐゴシック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50" y="2446406"/>
            <a:ext cx="211455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9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714500"/>
            <a:ext cx="8382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3600" dirty="0" smtClean="0"/>
              <a:t>AWARENESS…THE JEDI MINDTRICK</a:t>
            </a:r>
            <a:endParaRPr kumimoji="1" lang="en-US" sz="3600" kern="0" dirty="0" smtClean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endParaRPr kumimoji="1" lang="en-US" sz="2800" kern="0" dirty="0" smtClean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2800" kern="0" dirty="0">
                <a:latin typeface="Helvetica"/>
                <a:ea typeface="ＭＳ Ｐゴシック"/>
                <a:cs typeface="Helvetica"/>
              </a:rPr>
              <a:t>– </a:t>
            </a:r>
            <a:r>
              <a:rPr kumimoji="1" lang="en-US" sz="2800" kern="0" dirty="0" smtClean="0">
                <a:latin typeface="Helvetica"/>
                <a:ea typeface="ＭＳ Ｐゴシック"/>
                <a:cs typeface="Helvetica"/>
              </a:rPr>
              <a:t>IT IS NOT A LIGHTSABER DUAL</a:t>
            </a:r>
          </a:p>
          <a:p>
            <a:pPr defTabSz="914400">
              <a:defRPr/>
            </a:pPr>
            <a:endParaRPr kumimoji="1" lang="en-US" sz="2800" kern="0" dirty="0" smtClean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endParaRPr kumimoji="1" lang="en-US" sz="2800" kern="0" dirty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endParaRPr kumimoji="1" lang="en-US" sz="2800" kern="0" dirty="0" smtClean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2800" kern="0" dirty="0">
                <a:latin typeface="Helvetica"/>
                <a:ea typeface="ＭＳ Ｐゴシック"/>
                <a:cs typeface="Helvetica"/>
              </a:rPr>
              <a:t>– </a:t>
            </a:r>
            <a:r>
              <a:rPr kumimoji="1" lang="en-US" sz="2800" kern="0" dirty="0" smtClean="0">
                <a:latin typeface="Helvetica"/>
                <a:ea typeface="ＭＳ Ｐゴシック"/>
                <a:cs typeface="Helvetica"/>
              </a:rPr>
              <a:t>DON’T TEACH SECURITY LITERACY </a:t>
            </a: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• WHAT IS A PHISHING ATTACK?</a:t>
            </a:r>
          </a:p>
          <a:p>
            <a:pPr defTabSz="914400">
              <a:defRPr/>
            </a:pPr>
            <a:endParaRPr kumimoji="1" lang="en-US" sz="2800" kern="0" dirty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2800" kern="0" dirty="0" smtClean="0">
                <a:latin typeface="Helvetica"/>
                <a:ea typeface="ＭＳ Ｐゴシック"/>
                <a:cs typeface="Helvetica"/>
              </a:rPr>
              <a:t>– DO TEACH SECURITY AWARENESS</a:t>
            </a: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 • 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HOW TO SPOT A PHISHING ATTACK!</a:t>
            </a:r>
            <a:endParaRPr kumimoji="1" lang="en-US" sz="2000" kern="0" dirty="0">
              <a:latin typeface="Helvetica"/>
              <a:ea typeface="ＭＳ Ｐゴシック"/>
              <a:cs typeface="Helvetic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4572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>
              <a:defRPr/>
            </a:pPr>
            <a:r>
              <a:rPr kumimoji="1" lang="en-US" sz="4400" kern="0" dirty="0" smtClean="0">
                <a:solidFill>
                  <a:schemeClr val="bg1"/>
                </a:solidFill>
                <a:latin typeface="Helvetica"/>
                <a:ea typeface="ＭＳ Ｐゴシック"/>
                <a:cs typeface="Helvetica"/>
              </a:rPr>
              <a:t>EPISODE I: USE THE FORCE</a:t>
            </a:r>
            <a:endParaRPr kumimoji="1" lang="en-US" sz="4400" kern="0" dirty="0">
              <a:solidFill>
                <a:schemeClr val="bg1"/>
              </a:solidFill>
              <a:latin typeface="Helvetica"/>
              <a:ea typeface="ＭＳ Ｐゴシック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2743200"/>
            <a:ext cx="2362200" cy="158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2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714500"/>
            <a:ext cx="838200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www.unco.edu/cybersecurity/faculty/Phishing.html</a:t>
            </a:r>
            <a:endParaRPr lang="en-US" sz="2400" dirty="0" smtClean="0"/>
          </a:p>
          <a:p>
            <a:pPr defTabSz="914400">
              <a:defRPr/>
            </a:pPr>
            <a:endParaRPr kumimoji="1" lang="en-US" sz="2800" kern="0" dirty="0" smtClean="0">
              <a:latin typeface="Helvetica"/>
              <a:ea typeface="ＭＳ Ｐゴシック"/>
              <a:cs typeface="Helvetica"/>
            </a:endParaRPr>
          </a:p>
          <a:p>
            <a:pPr marL="457200" lvl="0" indent="-457200" defTabSz="914400" eaLnBrk="0" hangingPunct="0">
              <a:buFontTx/>
              <a:buChar char="-"/>
            </a:pPr>
            <a:r>
              <a:rPr lang="en-US" altLang="en-US" sz="2800" dirty="0" smtClean="0">
                <a:latin typeface="Arial" panose="020B0604020202020204" pitchFamily="34" charset="0"/>
              </a:rPr>
              <a:t>GENERIC EMAIL GREETING:</a:t>
            </a:r>
          </a:p>
          <a:p>
            <a:pPr marL="914400" lvl="1" indent="-457200" defTabSz="914400" eaLnBrk="0" hangingPunct="0">
              <a:buFontTx/>
              <a:buChar char="-"/>
            </a:pPr>
            <a:r>
              <a:rPr lang="en-US" altLang="en-US" sz="2800" dirty="0" smtClean="0">
                <a:latin typeface="Arial" panose="020B0604020202020204" pitchFamily="34" charset="0"/>
              </a:rPr>
              <a:t>A </a:t>
            </a:r>
            <a:r>
              <a:rPr lang="en-US" altLang="en-US" sz="2800" dirty="0">
                <a:latin typeface="Arial" panose="020B0604020202020204" pitchFamily="34" charset="0"/>
              </a:rPr>
              <a:t>typical phishing email will have a generic greeting, such as “Dear User.” </a:t>
            </a:r>
            <a:endParaRPr lang="en-US" altLang="en-US" sz="2800" dirty="0" smtClean="0">
              <a:latin typeface="Arial" panose="020B0604020202020204" pitchFamily="34" charset="0"/>
            </a:endParaRPr>
          </a:p>
          <a:p>
            <a:pPr marL="457200" indent="-457200" defTabSz="914400" eaLnBrk="0" hangingPunct="0">
              <a:buFontTx/>
              <a:buChar char="-"/>
            </a:pPr>
            <a:endParaRPr lang="en-US" altLang="en-US" sz="2800" dirty="0" smtClean="0">
              <a:latin typeface="Arial" panose="020B0604020202020204" pitchFamily="34" charset="0"/>
            </a:endParaRPr>
          </a:p>
          <a:p>
            <a:pPr marL="457200" indent="-457200" defTabSz="914400" eaLnBrk="0" hangingPunct="0">
              <a:buFontTx/>
              <a:buChar char="-"/>
            </a:pPr>
            <a:r>
              <a:rPr lang="en-US" altLang="en-US" sz="2800" dirty="0" smtClean="0">
                <a:latin typeface="Arial" panose="020B0604020202020204" pitchFamily="34" charset="0"/>
              </a:rPr>
              <a:t>FALSE SENSE OF URGENCY</a:t>
            </a:r>
          </a:p>
          <a:p>
            <a:pPr marL="914400" lvl="1" indent="-457200" defTabSz="914400" eaLnBrk="0" hangingPunct="0">
              <a:buFontTx/>
              <a:buChar char="-"/>
            </a:pPr>
            <a:r>
              <a:rPr lang="en-US" altLang="en-US" sz="2800" dirty="0">
                <a:latin typeface="Arial" panose="020B0604020202020204" pitchFamily="34" charset="0"/>
              </a:rPr>
              <a:t>“Your account will be disabled if it’s not updated within three (3) business days</a:t>
            </a:r>
            <a:r>
              <a:rPr lang="en-US" altLang="en-US" sz="2800" dirty="0" smtClean="0">
                <a:latin typeface="Arial" panose="020B0604020202020204" pitchFamily="34" charset="0"/>
              </a:rPr>
              <a:t>!”</a:t>
            </a:r>
          </a:p>
          <a:p>
            <a:pPr marL="914400" lvl="1" indent="-457200" defTabSz="914400" eaLnBrk="0" hangingPunct="0">
              <a:buFontTx/>
              <a:buChar char="-"/>
            </a:pPr>
            <a:endParaRPr lang="en-US" altLang="en-US" sz="2800" dirty="0">
              <a:latin typeface="Arial" panose="020B0604020202020204" pitchFamily="34" charset="0"/>
            </a:endParaRPr>
          </a:p>
          <a:p>
            <a:pPr marL="457200" indent="-457200" defTabSz="914400" eaLnBrk="0" hangingPunct="0">
              <a:buFontTx/>
              <a:buChar char="-"/>
            </a:pPr>
            <a:r>
              <a:rPr lang="en-US" altLang="en-US" sz="2800" dirty="0" smtClean="0">
                <a:latin typeface="Arial" panose="020B0604020202020204" pitchFamily="34" charset="0"/>
              </a:rPr>
              <a:t>DECEPTIVE URL - </a:t>
            </a:r>
            <a:r>
              <a:rPr lang="en-US" altLang="en-US" dirty="0" smtClean="0">
                <a:latin typeface="Arial" panose="020B0604020202020204" pitchFamily="34" charset="0"/>
                <a:hlinkClick r:id="rId3"/>
              </a:rPr>
              <a:t>http</a:t>
            </a:r>
            <a:r>
              <a:rPr lang="en-US" altLang="en-US" dirty="0">
                <a:latin typeface="Arial" panose="020B0604020202020204" pitchFamily="34" charset="0"/>
                <a:hlinkClick r:id="rId3"/>
              </a:rPr>
              <a:t>://signin.paypal.com@10.19.2.4</a:t>
            </a:r>
            <a:r>
              <a:rPr lang="en-US" altLang="en-US" dirty="0" smtClean="0">
                <a:latin typeface="Arial" panose="020B0604020202020204" pitchFamily="34" charset="0"/>
                <a:hlinkClick r:id="rId3"/>
              </a:rPr>
              <a:t>/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4572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>
              <a:defRPr/>
            </a:pPr>
            <a:r>
              <a:rPr kumimoji="1" lang="en-US" sz="4400" kern="0" dirty="0" smtClean="0">
                <a:solidFill>
                  <a:schemeClr val="bg1"/>
                </a:solidFill>
                <a:latin typeface="Helvetica"/>
                <a:ea typeface="ＭＳ Ｐゴシック"/>
                <a:cs typeface="Helvetica"/>
              </a:rPr>
              <a:t>EPISODE I: USE THE FORCE</a:t>
            </a:r>
            <a:endParaRPr kumimoji="1" lang="en-US" sz="4400" kern="0" dirty="0">
              <a:solidFill>
                <a:schemeClr val="bg1"/>
              </a:solidFill>
              <a:latin typeface="Helvetica"/>
              <a:ea typeface="ＭＳ Ｐゴシック"/>
              <a:cs typeface="Helvetica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64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714500"/>
            <a:ext cx="8382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3600" dirty="0" smtClean="0"/>
              <a:t>AWARENESS…THE JEDI MINDTRICK</a:t>
            </a:r>
            <a:endParaRPr kumimoji="1" lang="en-US" sz="3600" kern="0" dirty="0" smtClean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endParaRPr kumimoji="1" lang="en-US" sz="2800" kern="0" dirty="0" smtClean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2800" kern="0" dirty="0" smtClean="0">
                <a:latin typeface="Helvetica"/>
                <a:ea typeface="ＭＳ Ｐゴシック"/>
                <a:cs typeface="Helvetica"/>
              </a:rPr>
              <a:t>– DON’T . . . PUNISH BAD BEHAVIOR</a:t>
            </a: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</a:t>
            </a:r>
            <a:endParaRPr kumimoji="1" lang="en-US" sz="2000" kern="0" dirty="0" smtClean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</a:t>
            </a:r>
            <a:endParaRPr kumimoji="1" lang="en-US" sz="2800" kern="0" dirty="0" smtClean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2800" kern="0" dirty="0" smtClean="0">
                <a:latin typeface="Helvetica"/>
                <a:ea typeface="ＭＳ Ｐゴシック"/>
                <a:cs typeface="Helvetica"/>
              </a:rPr>
              <a:t>– DO . . . REWARD GOOD BEHAVIOR</a:t>
            </a: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 • 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IT SECURITY HERO OF THE WEEK AWARDS </a:t>
            </a:r>
            <a:endParaRPr kumimoji="1" lang="en-US" sz="2000" kern="0" dirty="0">
              <a:latin typeface="Helvetica"/>
              <a:ea typeface="ＭＳ Ｐゴシック"/>
              <a:cs typeface="Helvetic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4572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>
              <a:defRPr/>
            </a:pPr>
            <a:r>
              <a:rPr kumimoji="1" lang="en-US" sz="4400" kern="0" dirty="0" smtClean="0">
                <a:solidFill>
                  <a:schemeClr val="bg1"/>
                </a:solidFill>
                <a:latin typeface="Helvetica"/>
                <a:ea typeface="ＭＳ Ｐゴシック"/>
                <a:cs typeface="Helvetica"/>
              </a:rPr>
              <a:t>EPISODE I: USE THE FORCE</a:t>
            </a:r>
            <a:endParaRPr kumimoji="1" lang="en-US" sz="4400" kern="0" dirty="0">
              <a:solidFill>
                <a:schemeClr val="bg1"/>
              </a:solidFill>
              <a:latin typeface="Helvetica"/>
              <a:ea typeface="ＭＳ Ｐゴシック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4495800"/>
            <a:ext cx="3143250" cy="195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4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4572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>
              <a:defRPr/>
            </a:pPr>
            <a:r>
              <a:rPr kumimoji="1" lang="en-US" sz="4400" kern="0" dirty="0" smtClean="0">
                <a:solidFill>
                  <a:schemeClr val="bg1"/>
                </a:solidFill>
                <a:latin typeface="Helvetica"/>
                <a:ea typeface="ＭＳ Ｐゴシック"/>
                <a:cs typeface="Helvetica"/>
              </a:rPr>
              <a:t>EPISODE I: USE THE FORCE</a:t>
            </a:r>
            <a:endParaRPr kumimoji="1" lang="en-US" sz="4400" kern="0" dirty="0">
              <a:solidFill>
                <a:schemeClr val="bg1"/>
              </a:solidFill>
              <a:latin typeface="Helvetica"/>
              <a:ea typeface="ＭＳ Ｐゴシック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1600"/>
            <a:ext cx="6981825" cy="533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2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4572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>
              <a:defRPr/>
            </a:pPr>
            <a:r>
              <a:rPr kumimoji="1" lang="en-US" sz="4400" kern="0" dirty="0" smtClean="0">
                <a:solidFill>
                  <a:schemeClr val="bg1"/>
                </a:solidFill>
                <a:latin typeface="Helvetica"/>
                <a:ea typeface="ＭＳ Ｐゴシック"/>
                <a:cs typeface="Helvetica"/>
              </a:rPr>
              <a:t>EPISODE I: USE THE FORCE</a:t>
            </a:r>
            <a:endParaRPr kumimoji="1" lang="en-US" sz="4400" kern="0" dirty="0">
              <a:solidFill>
                <a:schemeClr val="bg1"/>
              </a:solidFill>
              <a:latin typeface="Helvetica"/>
              <a:ea typeface="ＭＳ Ｐゴシック"/>
              <a:cs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0"/>
            <a:ext cx="8602436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8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714500"/>
            <a:ext cx="83820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3600" dirty="0" smtClean="0"/>
              <a:t>AWARENESS…THE JEDI MINDTRICK</a:t>
            </a:r>
            <a:endParaRPr kumimoji="1" lang="en-US" sz="3600" kern="0" dirty="0" smtClean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endParaRPr kumimoji="1" lang="en-US" sz="2800" kern="0" dirty="0" smtClean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2800" kern="0" dirty="0" smtClean="0">
                <a:latin typeface="Helvetica"/>
                <a:ea typeface="ＭＳ Ｐゴシック"/>
                <a:cs typeface="Helvetica"/>
              </a:rPr>
              <a:t>– DON’T . . . TELL THEM HOW TO BE SECURE</a:t>
            </a: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</a:t>
            </a:r>
            <a:endParaRPr kumimoji="1" lang="en-US" sz="2800" kern="0" dirty="0" smtClean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2800" kern="0" dirty="0" smtClean="0">
                <a:latin typeface="Helvetica"/>
                <a:ea typeface="ＭＳ Ｐゴシック"/>
                <a:cs typeface="Helvetica"/>
              </a:rPr>
              <a:t>– DO . . . SHOW THEM HOW TO:</a:t>
            </a:r>
          </a:p>
          <a:p>
            <a:pPr defTabSz="914400">
              <a:defRPr/>
            </a:pPr>
            <a:r>
              <a:rPr kumimoji="1" lang="en-US" sz="2800" kern="0" dirty="0">
                <a:latin typeface="Helvetica"/>
                <a:ea typeface="ＭＳ Ｐゴシック"/>
                <a:cs typeface="Helvetica"/>
              </a:rPr>
              <a:t>	• </a:t>
            </a:r>
            <a:r>
              <a:rPr kumimoji="1" lang="en-US" sz="2800" kern="0" dirty="0" smtClean="0">
                <a:latin typeface="Helvetica"/>
                <a:ea typeface="ＭＳ Ｐゴシック"/>
                <a:cs typeface="Helvetica"/>
              </a:rPr>
              <a:t>HELP OTHERS</a:t>
            </a:r>
          </a:p>
          <a:p>
            <a:pPr defTabSz="914400">
              <a:defRPr/>
            </a:pPr>
            <a:r>
              <a:rPr kumimoji="1" lang="en-US" sz="2800" kern="0" dirty="0">
                <a:latin typeface="Helvetica"/>
                <a:ea typeface="ＭＳ Ｐゴシック"/>
                <a:cs typeface="Helvetica"/>
              </a:rPr>
              <a:t>	• </a:t>
            </a:r>
            <a:r>
              <a:rPr kumimoji="1" lang="en-US" sz="2800" kern="0" dirty="0" smtClean="0">
                <a:latin typeface="Helvetica"/>
                <a:ea typeface="ＭＳ Ｐゴシック"/>
                <a:cs typeface="Helvetica"/>
              </a:rPr>
              <a:t>HELP THEIR KIDS STAY SECURE ONLINE</a:t>
            </a:r>
          </a:p>
          <a:p>
            <a:pPr defTabSz="914400">
              <a:defRPr/>
            </a:pPr>
            <a:r>
              <a:rPr kumimoji="1" lang="en-US" sz="2800" kern="0" dirty="0">
                <a:latin typeface="Helvetica"/>
                <a:ea typeface="ＭＳ Ｐゴシック"/>
                <a:cs typeface="Helvetica"/>
              </a:rPr>
              <a:t>	• </a:t>
            </a:r>
            <a:r>
              <a:rPr kumimoji="1" lang="en-US" sz="2800" kern="0" dirty="0" smtClean="0">
                <a:latin typeface="Helvetica"/>
                <a:ea typeface="ＭＳ Ｐゴシック"/>
                <a:cs typeface="Helvetica"/>
              </a:rPr>
              <a:t>HELP THEIR PARENTS SHOP SECURELY</a:t>
            </a:r>
          </a:p>
          <a:p>
            <a:pPr defTabSz="914400">
              <a:defRPr/>
            </a:pPr>
            <a:r>
              <a:rPr kumimoji="1" lang="en-US" sz="2800" kern="0" dirty="0">
                <a:latin typeface="Helvetica"/>
                <a:ea typeface="ＭＳ Ｐゴシック"/>
                <a:cs typeface="Helvetica"/>
              </a:rPr>
              <a:t>	• </a:t>
            </a:r>
            <a:r>
              <a:rPr kumimoji="1" lang="en-US" sz="2800" kern="0" dirty="0" smtClean="0">
                <a:latin typeface="Helvetica"/>
                <a:ea typeface="ＭＳ Ｐゴシック"/>
                <a:cs typeface="Helvetica"/>
              </a:rPr>
              <a:t>HELP THEIR ELDERLY NEIGHBORS</a:t>
            </a:r>
            <a:endParaRPr kumimoji="1" lang="en-US" sz="2800" kern="0" dirty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endParaRPr kumimoji="1" lang="en-US" sz="2800" kern="0" dirty="0" smtClean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2800" kern="0" dirty="0" smtClean="0">
                <a:latin typeface="Helvetica"/>
                <a:ea typeface="ＭＳ Ｐゴシック"/>
                <a:cs typeface="Helvetica"/>
              </a:rPr>
              <a:t>– MAKE OTHERS YOUR APPRENTICE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4572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>
              <a:defRPr/>
            </a:pPr>
            <a:r>
              <a:rPr kumimoji="1" lang="en-US" sz="4400" kern="0" dirty="0" smtClean="0">
                <a:solidFill>
                  <a:schemeClr val="bg1"/>
                </a:solidFill>
                <a:latin typeface="Helvetica"/>
                <a:ea typeface="ＭＳ Ｐゴシック"/>
                <a:cs typeface="Helvetica"/>
              </a:rPr>
              <a:t>EPISODE I: USE THE FORCE</a:t>
            </a:r>
            <a:endParaRPr kumimoji="1" lang="en-US" sz="4400" kern="0" dirty="0">
              <a:solidFill>
                <a:schemeClr val="bg1"/>
              </a:solidFill>
              <a:latin typeface="Helvetica"/>
              <a:ea typeface="ＭＳ Ｐゴシック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4027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276600"/>
            <a:ext cx="76962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kumimoji="1" lang="en-US" sz="3600" kern="0" dirty="0" smtClean="0">
                <a:latin typeface="Helvetica"/>
                <a:ea typeface="ＭＳ Ｐゴシック"/>
                <a:cs typeface="Helvetica"/>
              </a:rPr>
              <a:t>Forrest H. Swick</a:t>
            </a:r>
          </a:p>
          <a:p>
            <a:pPr defTabSz="914400">
              <a:defRPr/>
            </a:pPr>
            <a:endParaRPr kumimoji="1" lang="en-US" sz="3600" kern="0" dirty="0" smtClean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3600" kern="0" dirty="0" smtClean="0">
                <a:latin typeface="Helvetica"/>
                <a:ea typeface="ＭＳ Ｐゴシック"/>
                <a:cs typeface="Helvetica"/>
              </a:rPr>
              <a:t>Information Security</a:t>
            </a:r>
          </a:p>
          <a:p>
            <a:pPr defTabSz="914400">
              <a:defRPr/>
            </a:pPr>
            <a:r>
              <a:rPr kumimoji="1" lang="en-US" sz="3600" kern="0" dirty="0" smtClean="0">
                <a:latin typeface="Helvetica"/>
                <a:ea typeface="ＭＳ Ｐゴシック"/>
                <a:cs typeface="Helvetica"/>
              </a:rPr>
              <a:t>University of Northern Colorado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4572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>
              <a:defRPr/>
            </a:pPr>
            <a:r>
              <a:rPr kumimoji="1" lang="en-US" sz="3200" kern="0" dirty="0" smtClean="0">
                <a:solidFill>
                  <a:schemeClr val="bg1"/>
                </a:solidFill>
                <a:latin typeface="Helvetica"/>
                <a:ea typeface="ＭＳ Ｐゴシック"/>
                <a:cs typeface="Helvetica"/>
              </a:rPr>
              <a:t>FROM A CAMPUS . . .NOT SO FAR AWAY</a:t>
            </a:r>
            <a:endParaRPr kumimoji="1" lang="en-US" sz="3200" kern="0" dirty="0">
              <a:solidFill>
                <a:schemeClr val="bg1"/>
              </a:solidFill>
              <a:latin typeface="Helvetica"/>
              <a:ea typeface="ＭＳ Ｐゴシック"/>
              <a:cs typeface="Helvetic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524000"/>
            <a:ext cx="2216776" cy="330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714500"/>
            <a:ext cx="8382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3600" dirty="0" smtClean="0"/>
              <a:t>AWARENESS…THE JEDI MINDTRICK</a:t>
            </a:r>
            <a:endParaRPr kumimoji="1" lang="en-US" sz="3600" kern="0" dirty="0" smtClean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endParaRPr kumimoji="1" lang="en-US" sz="2800" kern="0" dirty="0" smtClean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2800" kern="0" dirty="0" smtClean="0">
                <a:latin typeface="Helvetica"/>
                <a:ea typeface="ＭＳ Ｐゴシック"/>
                <a:cs typeface="Helvetica"/>
              </a:rPr>
              <a:t>– GET INVOLVED WITH CAMPUS EVENTS</a:t>
            </a:r>
          </a:p>
          <a:p>
            <a:pPr defTabSz="914400">
              <a:defRPr/>
            </a:pPr>
            <a:endParaRPr kumimoji="1" lang="en-US" sz="2800" kern="0" dirty="0" smtClean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• FALL STUDENT INVOLVEMENT FAIR (AUG)</a:t>
            </a: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• HEALTH AND SAFETY FESTIVAL (SEPT)</a:t>
            </a: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• NATIONAL CYBER SECURITY AWARENESS MONTH (OCT)</a:t>
            </a: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• NATIONAL DATA PRIVACY DAY (JAN)</a:t>
            </a: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• </a:t>
            </a: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NATIONAL DATA PRIVACY 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MONTH (FEB)</a:t>
            </a: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• EARTH DAY – INFOSEC SHREDFEST (APR)</a:t>
            </a:r>
          </a:p>
          <a:p>
            <a:pPr defTabSz="914400">
              <a:defRPr/>
            </a:pP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	</a:t>
            </a: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• 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STAR WARS DAY – MAY 4</a:t>
            </a:r>
            <a:r>
              <a:rPr kumimoji="1" lang="en-US" sz="2000" kern="0" baseline="30000" dirty="0" smtClean="0">
                <a:latin typeface="Helvetica"/>
                <a:ea typeface="ＭＳ Ｐゴシック"/>
                <a:cs typeface="Helvetica"/>
              </a:rPr>
              <a:t>TH</a:t>
            </a:r>
            <a:endParaRPr kumimoji="1" lang="en-US" sz="2000" kern="0" dirty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</a:t>
            </a:r>
          </a:p>
          <a:p>
            <a:pPr defTabSz="914400">
              <a:defRPr/>
            </a:pPr>
            <a:endParaRPr kumimoji="1" lang="en-US" sz="2000" kern="0" dirty="0" smtClean="0">
              <a:latin typeface="Helvetica"/>
              <a:ea typeface="ＭＳ Ｐゴシック"/>
              <a:cs typeface="Helvetic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4572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>
              <a:defRPr/>
            </a:pPr>
            <a:r>
              <a:rPr kumimoji="1" lang="en-US" sz="4400" kern="0" dirty="0" smtClean="0">
                <a:solidFill>
                  <a:schemeClr val="bg1"/>
                </a:solidFill>
                <a:latin typeface="Helvetica"/>
                <a:ea typeface="ＭＳ Ｐゴシック"/>
                <a:cs typeface="Helvetica"/>
              </a:rPr>
              <a:t>EPISODE I: USE THE FORCE</a:t>
            </a:r>
            <a:endParaRPr kumimoji="1" lang="en-US" sz="4400" kern="0" dirty="0">
              <a:solidFill>
                <a:schemeClr val="bg1"/>
              </a:solidFill>
              <a:latin typeface="Helvetica"/>
              <a:ea typeface="ＭＳ Ｐゴシック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2090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714500"/>
            <a:ext cx="83820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3600" dirty="0" smtClean="0"/>
              <a:t>AWARENESS…THE JEDI MINDTRICK</a:t>
            </a:r>
            <a:endParaRPr kumimoji="1" lang="en-US" sz="3600" kern="0" dirty="0" smtClean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endParaRPr kumimoji="1" lang="en-US" sz="2800" kern="0" dirty="0" smtClean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2800" kern="0" dirty="0" smtClean="0">
                <a:latin typeface="Helvetica"/>
                <a:ea typeface="ＭＳ Ｐゴシック"/>
                <a:cs typeface="Helvetica"/>
              </a:rPr>
              <a:t>– AWARENESS ACTIVITIES</a:t>
            </a:r>
          </a:p>
          <a:p>
            <a:pPr defTabSz="914400">
              <a:defRPr/>
            </a:pPr>
            <a:r>
              <a:rPr kumimoji="1" lang="en-US" sz="2800" kern="0" dirty="0">
                <a:latin typeface="Helvetica"/>
                <a:ea typeface="ＭＳ Ｐゴシック"/>
                <a:cs typeface="Helvetica"/>
              </a:rPr>
              <a:t>	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• GUEST SPEAKERS IN CAMPUS CLASSROOM</a:t>
            </a: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• BE AVAILABLE FOR FACULTY/STAFF TRAINING</a:t>
            </a: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• CREATE POSTCARDS/TABLE TENTS/GIVEAWAYS</a:t>
            </a: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• TARGETED MESSAGES (BLACK FRIDAY, TAX TIME TIPS)</a:t>
            </a: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• PUBLIC SPEAKING FOR GROUPS / CONFERENCES </a:t>
            </a: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</a:t>
            </a:r>
            <a:endParaRPr kumimoji="1" lang="en-US" sz="2000" kern="0" dirty="0" smtClean="0">
              <a:latin typeface="Helvetica"/>
              <a:ea typeface="ＭＳ Ｐゴシック"/>
              <a:cs typeface="Helvetic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4572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>
              <a:defRPr/>
            </a:pPr>
            <a:r>
              <a:rPr kumimoji="1" lang="en-US" sz="4400" kern="0" dirty="0" smtClean="0">
                <a:solidFill>
                  <a:schemeClr val="bg1"/>
                </a:solidFill>
                <a:latin typeface="Helvetica"/>
                <a:ea typeface="ＭＳ Ｐゴシック"/>
                <a:cs typeface="Helvetica"/>
              </a:rPr>
              <a:t>EPISODE I: USE THE FORCE</a:t>
            </a:r>
            <a:endParaRPr kumimoji="1" lang="en-US" sz="4400" kern="0" dirty="0">
              <a:solidFill>
                <a:schemeClr val="bg1"/>
              </a:solidFill>
              <a:latin typeface="Helvetica"/>
              <a:ea typeface="ＭＳ Ｐゴシック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4850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714500"/>
            <a:ext cx="838200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3600" dirty="0" smtClean="0"/>
              <a:t>AWARENESS…THE JEDI MINDTRICK</a:t>
            </a:r>
            <a:endParaRPr kumimoji="1" lang="en-US" sz="3600" kern="0" dirty="0" smtClean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endParaRPr kumimoji="1" lang="en-US" sz="2800" kern="0" dirty="0" smtClean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2800" kern="0" dirty="0" smtClean="0">
                <a:latin typeface="Helvetica"/>
                <a:ea typeface="ＭＳ Ｐゴシック"/>
                <a:cs typeface="Helvetica"/>
              </a:rPr>
              <a:t>– HOST THE DEPARTMENTAL COFFEE CLUB</a:t>
            </a:r>
          </a:p>
          <a:p>
            <a:pPr defTabSz="914400">
              <a:defRPr/>
            </a:pP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	• KEEP </a:t>
            </a: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A HOT COFFEE POT 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ON</a:t>
            </a:r>
            <a:endParaRPr kumimoji="1" lang="en-US" sz="2000" kern="0" dirty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endParaRPr kumimoji="1" lang="en-US" sz="2800" kern="0" dirty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2800" kern="0" dirty="0">
                <a:latin typeface="Helvetica"/>
                <a:ea typeface="ＭＳ Ｐゴシック"/>
                <a:cs typeface="Helvetica"/>
              </a:rPr>
              <a:t>– </a:t>
            </a:r>
            <a:r>
              <a:rPr kumimoji="1" lang="en-US" sz="2800" kern="0" dirty="0" smtClean="0">
                <a:latin typeface="Helvetica"/>
                <a:ea typeface="ＭＳ Ｐゴシック"/>
                <a:cs typeface="Helvetica"/>
              </a:rPr>
              <a:t>GIVE OTHERS A REASON TO VISIT INFOSEC</a:t>
            </a:r>
            <a:endParaRPr kumimoji="1" lang="en-US" sz="2800" kern="0" dirty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• 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INFOSEC HAS A TENDANCY TO ISOLATE ITSELF</a:t>
            </a:r>
          </a:p>
          <a:p>
            <a:pPr defTabSz="914400">
              <a:defRPr/>
            </a:pPr>
            <a:endParaRPr kumimoji="1" lang="en-US" sz="2000" kern="0" dirty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2800" kern="0" dirty="0" smtClean="0">
                <a:latin typeface="Helvetica"/>
                <a:ea typeface="ＭＳ Ｐゴシック"/>
                <a:cs typeface="Helvetica"/>
              </a:rPr>
              <a:t>– BE AVAILABLE</a:t>
            </a:r>
            <a:endParaRPr kumimoji="1" lang="en-US" sz="2000" kern="0" dirty="0" smtClean="0">
              <a:latin typeface="Helvetica"/>
              <a:ea typeface="ＭＳ Ｐゴシック"/>
              <a:cs typeface="Helvetic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4572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>
              <a:defRPr/>
            </a:pPr>
            <a:r>
              <a:rPr kumimoji="1" lang="en-US" sz="4400" kern="0" dirty="0" smtClean="0">
                <a:solidFill>
                  <a:schemeClr val="bg1"/>
                </a:solidFill>
                <a:latin typeface="Helvetica"/>
                <a:ea typeface="ＭＳ Ｐゴシック"/>
                <a:cs typeface="Helvetica"/>
              </a:rPr>
              <a:t>EPISODE I: USE THE FORCE</a:t>
            </a:r>
            <a:endParaRPr kumimoji="1" lang="en-US" sz="4400" kern="0" dirty="0">
              <a:solidFill>
                <a:schemeClr val="bg1"/>
              </a:solidFill>
              <a:latin typeface="Helvetica"/>
              <a:ea typeface="ＭＳ Ｐゴシック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4630117"/>
            <a:ext cx="3352800" cy="186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6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714500"/>
            <a:ext cx="838200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3600" dirty="0" smtClean="0"/>
              <a:t>AWARENESS…THE JEDI MINDTRICK</a:t>
            </a:r>
            <a:endParaRPr kumimoji="1" lang="en-US" sz="3600" kern="0" dirty="0" smtClean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endParaRPr kumimoji="1" lang="en-US" sz="2800" kern="0" dirty="0" smtClean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2800" kern="0" dirty="0" smtClean="0">
                <a:latin typeface="Helvetica"/>
                <a:ea typeface="ＭＳ Ｐゴシック"/>
                <a:cs typeface="Helvetica"/>
              </a:rPr>
              <a:t>– USE THE EDUCAUSE RESOURCES!</a:t>
            </a:r>
          </a:p>
          <a:p>
            <a:pPr defTabSz="914400">
              <a:defRPr/>
            </a:pPr>
            <a:r>
              <a:rPr kumimoji="1" lang="en-US" sz="2800" kern="0" dirty="0">
                <a:latin typeface="Helvetica"/>
                <a:ea typeface="ＭＳ Ｐゴシック"/>
                <a:cs typeface="Helvetica"/>
              </a:rPr>
              <a:t>	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• 2014 INFOSEC SECURITY GUIDES</a:t>
            </a: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• NETWORK WITH OTHER INFOSEC TEAMS IN YOUR AREA</a:t>
            </a:r>
          </a:p>
          <a:p>
            <a:pPr defTabSz="914400">
              <a:defRPr/>
            </a:pP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	• EDUCAUSE SECURITY LISTSERV</a:t>
            </a:r>
          </a:p>
          <a:p>
            <a:pPr defTabSz="914400">
              <a:defRPr/>
            </a:pP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	• JOIN REN-ISAC</a:t>
            </a: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</a:t>
            </a:r>
            <a:endParaRPr kumimoji="1" lang="en-US" sz="2000" kern="0" dirty="0" smtClean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endParaRPr kumimoji="1" lang="en-US" sz="2000" kern="0" dirty="0" smtClean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2800" kern="0" dirty="0">
                <a:latin typeface="Helvetica"/>
                <a:ea typeface="ＭＳ Ｐゴシック"/>
                <a:cs typeface="Helvetica"/>
              </a:rPr>
              <a:t>– USE </a:t>
            </a:r>
            <a:r>
              <a:rPr kumimoji="1" lang="en-US" sz="2800" kern="0" dirty="0" smtClean="0">
                <a:latin typeface="Helvetica"/>
                <a:ea typeface="ＭＳ Ｐゴシック"/>
                <a:cs typeface="Helvetica"/>
              </a:rPr>
              <a:t>ALL THE TOOLS AVAILABLE TO YOU</a:t>
            </a:r>
            <a:endParaRPr kumimoji="1" lang="en-US" sz="2000" kern="0" dirty="0" smtClean="0">
              <a:latin typeface="Helvetica"/>
              <a:ea typeface="ＭＳ Ｐゴシック"/>
              <a:cs typeface="Helvetic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4572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>
              <a:defRPr/>
            </a:pPr>
            <a:r>
              <a:rPr kumimoji="1" lang="en-US" sz="4400" kern="0" dirty="0" smtClean="0">
                <a:solidFill>
                  <a:schemeClr val="bg1"/>
                </a:solidFill>
                <a:latin typeface="Helvetica"/>
                <a:ea typeface="ＭＳ Ｐゴシック"/>
                <a:cs typeface="Helvetica"/>
              </a:rPr>
              <a:t>EPISODE I: USE THE FORCE</a:t>
            </a:r>
            <a:endParaRPr kumimoji="1" lang="en-US" sz="4400" kern="0" dirty="0">
              <a:solidFill>
                <a:schemeClr val="bg1"/>
              </a:solidFill>
              <a:latin typeface="Helvetica"/>
              <a:ea typeface="ＭＳ Ｐゴシック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537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714500"/>
            <a:ext cx="83820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3600" dirty="0" smtClean="0"/>
              <a:t>BE A SECURITY JEDI KNIGHT</a:t>
            </a:r>
            <a:endParaRPr kumimoji="1" lang="en-US" sz="3600" kern="0" dirty="0" smtClean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endParaRPr kumimoji="1" lang="en-US" sz="2800" kern="0" dirty="0" smtClean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2800" kern="0" dirty="0" smtClean="0">
                <a:latin typeface="Helvetica"/>
                <a:ea typeface="ＭＳ Ｐゴシック"/>
                <a:cs typeface="Helvetica"/>
              </a:rPr>
              <a:t>– DEVELOP RELATIONSHIPS WITH</a:t>
            </a:r>
          </a:p>
          <a:p>
            <a:pPr defTabSz="914400">
              <a:defRPr/>
            </a:pPr>
            <a:endParaRPr kumimoji="1" lang="en-US" sz="2800" kern="0" dirty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• 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DATA STEWARDS OUTSIDE OF IT</a:t>
            </a:r>
            <a:endParaRPr kumimoji="1" lang="en-US" sz="2000" kern="0" dirty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• 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THE REGISTRAR’S OFFICE</a:t>
            </a:r>
            <a:endParaRPr kumimoji="1" lang="en-US" sz="2000" kern="0" dirty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• 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HUMAN RESOURCES</a:t>
            </a: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• 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INSTITUTIONAL RESEARCH BOARD</a:t>
            </a: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• 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RESEARCHERS</a:t>
            </a:r>
          </a:p>
          <a:p>
            <a:pPr defTabSz="914400">
              <a:defRPr/>
            </a:pPr>
            <a:endParaRPr kumimoji="1" lang="en-US" sz="2000" kern="0" dirty="0" smtClean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endParaRPr kumimoji="1" lang="en-US" sz="2000" kern="0" dirty="0" smtClean="0">
              <a:latin typeface="Helvetica"/>
              <a:ea typeface="ＭＳ Ｐゴシック"/>
              <a:cs typeface="Helvetic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4572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>
              <a:defRPr/>
            </a:pPr>
            <a:r>
              <a:rPr kumimoji="1" lang="en-US" sz="4400" kern="0" dirty="0" smtClean="0">
                <a:solidFill>
                  <a:schemeClr val="bg1"/>
                </a:solidFill>
                <a:latin typeface="Helvetica"/>
                <a:ea typeface="ＭＳ Ｐゴシック"/>
                <a:cs typeface="Helvetica"/>
              </a:rPr>
              <a:t>EPISODE I: USE THE FORCE</a:t>
            </a:r>
            <a:endParaRPr kumimoji="1" lang="en-US" sz="4400" kern="0" dirty="0">
              <a:solidFill>
                <a:schemeClr val="bg1"/>
              </a:solidFill>
              <a:latin typeface="Helvetica"/>
              <a:ea typeface="ＭＳ Ｐゴシック"/>
              <a:cs typeface="Helvetica"/>
            </a:endParaRPr>
          </a:p>
        </p:txBody>
      </p:sp>
      <p:pic>
        <p:nvPicPr>
          <p:cNvPr id="1028" name="Picture 4" descr="http://img4.wikia.nocookie.net/__cb20111022095312/lego/images/9/93/Jedi-bob-2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67200"/>
            <a:ext cx="236601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09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714500"/>
            <a:ext cx="83820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3600" dirty="0" smtClean="0"/>
              <a:t>BE A SECURITY JEDI KNIGHT</a:t>
            </a:r>
            <a:endParaRPr kumimoji="1" lang="en-US" sz="3600" kern="0" dirty="0" smtClean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endParaRPr kumimoji="1" lang="en-US" sz="2800" kern="0" dirty="0" smtClean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2800" kern="0" dirty="0" smtClean="0">
                <a:latin typeface="Helvetica"/>
                <a:ea typeface="ＭＳ Ｐゴシック"/>
                <a:cs typeface="Helvetica"/>
              </a:rPr>
              <a:t>– WORK WITH YOUR LEADERSHIP</a:t>
            </a:r>
            <a:endParaRPr kumimoji="1" lang="en-US" sz="2800" kern="0" dirty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• TO CREATE 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EFFECT POLICIES</a:t>
            </a:r>
            <a:endParaRPr kumimoji="1" lang="en-US" sz="2000" kern="0" dirty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• TO CREATE 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EFFECT PROCEDURES</a:t>
            </a:r>
            <a:endParaRPr kumimoji="1" lang="en-US" sz="2000" kern="0" dirty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• TO 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ESTABLISH RULES TO CLASSIFY </a:t>
            </a: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DATA</a:t>
            </a: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• TO BUILD AN INFORMATION SECURITY 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PROGRAM</a:t>
            </a: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• TO 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ADVOCATE AWARENESS</a:t>
            </a:r>
          </a:p>
          <a:p>
            <a:pPr defTabSz="914400">
              <a:defRPr/>
            </a:pPr>
            <a:endParaRPr kumimoji="1" lang="en-US" sz="2000" kern="0" dirty="0" smtClean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2800" kern="0" dirty="0">
                <a:latin typeface="Helvetica"/>
                <a:ea typeface="ＭＳ Ｐゴシック"/>
                <a:cs typeface="Helvetica"/>
              </a:rPr>
              <a:t>– </a:t>
            </a:r>
            <a:r>
              <a:rPr kumimoji="1" lang="en-US" sz="2800" kern="0" dirty="0" smtClean="0">
                <a:latin typeface="Helvetica"/>
                <a:ea typeface="ＭＳ Ｐゴシック"/>
                <a:cs typeface="Helvetica"/>
              </a:rPr>
              <a:t>WITHOUT CAMPUS INFOSEC AWARENESS</a:t>
            </a:r>
          </a:p>
          <a:p>
            <a:pPr defTabSz="914400">
              <a:defRPr/>
            </a:pP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	• YOUR DATA WILL FALL TO THE DARK SIDE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4572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>
              <a:defRPr/>
            </a:pPr>
            <a:r>
              <a:rPr kumimoji="1" lang="en-US" sz="4400" kern="0" dirty="0" smtClean="0">
                <a:solidFill>
                  <a:schemeClr val="bg1"/>
                </a:solidFill>
                <a:latin typeface="Helvetica"/>
                <a:ea typeface="ＭＳ Ｐゴシック"/>
                <a:cs typeface="Helvetica"/>
              </a:rPr>
              <a:t>EPISODE I: USE THE FORCE</a:t>
            </a:r>
            <a:endParaRPr kumimoji="1" lang="en-US" sz="4400" kern="0" dirty="0">
              <a:solidFill>
                <a:schemeClr val="bg1"/>
              </a:solidFill>
              <a:latin typeface="Helvetica"/>
              <a:ea typeface="ＭＳ Ｐゴシック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8391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2925" y="1704975"/>
            <a:ext cx="83820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3600" dirty="0" smtClean="0"/>
              <a:t>“FOR MY ALLY IS THE FORCE, AND A POWERFUL ALLY IT IS.” -YODA</a:t>
            </a:r>
          </a:p>
          <a:p>
            <a:pPr defTabSz="914400">
              <a:defRPr/>
            </a:pPr>
            <a:endParaRPr lang="en-US" sz="3600" dirty="0"/>
          </a:p>
          <a:p>
            <a:pPr defTabSz="914400">
              <a:defRPr/>
            </a:pPr>
            <a:r>
              <a:rPr lang="en-US" sz="3600" dirty="0" smtClean="0"/>
              <a:t>AWARENESS IS YOUR ALLY, AND A POWERFUL ALLY IT IS</a:t>
            </a:r>
            <a:r>
              <a:rPr lang="en-US" sz="3600" dirty="0" smtClean="0"/>
              <a:t>.</a:t>
            </a:r>
          </a:p>
          <a:p>
            <a:pPr defTabSz="914400">
              <a:defRPr/>
            </a:pPr>
            <a:endParaRPr lang="en-US" sz="3600" dirty="0"/>
          </a:p>
          <a:p>
            <a:pPr defTabSz="914400">
              <a:defRPr/>
            </a:pPr>
            <a:endParaRPr lang="en-US" sz="1000" dirty="0" smtClean="0"/>
          </a:p>
          <a:p>
            <a:pPr defTabSz="914400">
              <a:defRPr/>
            </a:pPr>
            <a:endParaRPr lang="en-US" sz="1000" dirty="0"/>
          </a:p>
          <a:p>
            <a:pPr defTabSz="914400">
              <a:defRPr/>
            </a:pPr>
            <a:endParaRPr lang="en-US" sz="1000" dirty="0" smtClean="0"/>
          </a:p>
          <a:p>
            <a:pPr defTabSz="914400">
              <a:defRPr/>
            </a:pPr>
            <a:endParaRPr lang="en-US" sz="1000" dirty="0"/>
          </a:p>
          <a:p>
            <a:pPr defTabSz="914400">
              <a:defRPr/>
            </a:pPr>
            <a:endParaRPr lang="en-US" sz="1000" dirty="0" smtClean="0"/>
          </a:p>
          <a:p>
            <a:pPr defTabSz="914400">
              <a:defRPr/>
            </a:pPr>
            <a:r>
              <a:rPr lang="en-US" sz="1000" dirty="0" smtClean="0"/>
              <a:t>*All copyrighted materials owned by the respective owners where applicable.</a:t>
            </a:r>
            <a:endParaRPr lang="en-US" sz="10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4572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>
              <a:defRPr/>
            </a:pPr>
            <a:r>
              <a:rPr kumimoji="1" lang="en-US" sz="4400" kern="0" dirty="0" smtClean="0">
                <a:solidFill>
                  <a:schemeClr val="bg1"/>
                </a:solidFill>
                <a:latin typeface="Helvetica"/>
                <a:ea typeface="ＭＳ Ｐゴシック"/>
                <a:cs typeface="Helvetica"/>
              </a:rPr>
              <a:t>EPISODE I: USE THE FORCE</a:t>
            </a:r>
            <a:endParaRPr kumimoji="1" lang="en-US" sz="4400" kern="0" dirty="0">
              <a:solidFill>
                <a:schemeClr val="bg1"/>
              </a:solidFill>
              <a:latin typeface="Helvetica"/>
              <a:ea typeface="ＭＳ Ｐゴシック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1596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676400"/>
            <a:ext cx="769620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kumimoji="1" lang="en-US" sz="3600" kern="0" dirty="0" smtClean="0">
                <a:latin typeface="Helvetica"/>
                <a:ea typeface="ＭＳ Ｐゴシック"/>
                <a:cs typeface="Helvetica"/>
              </a:rPr>
              <a:t>Q&amp;A!</a:t>
            </a:r>
            <a:endParaRPr kumimoji="1" lang="en-US" sz="3600" kern="0" dirty="0" smtClean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endParaRPr kumimoji="1" lang="en-US" sz="3600" kern="0" dirty="0" smtClean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3600" kern="0" dirty="0" smtClean="0">
                <a:latin typeface="Helvetica"/>
                <a:ea typeface="ＭＳ Ｐゴシック"/>
                <a:cs typeface="Helvetica"/>
              </a:rPr>
              <a:t>THANK YOU!</a:t>
            </a:r>
          </a:p>
          <a:p>
            <a:pPr defTabSz="914400">
              <a:defRPr/>
            </a:pPr>
            <a:endParaRPr kumimoji="1" lang="en-US" sz="3600" kern="0" dirty="0" smtClean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3600" kern="0" dirty="0" smtClean="0">
                <a:latin typeface="Helvetica"/>
                <a:ea typeface="ＭＳ Ｐゴシック"/>
                <a:cs typeface="Helvetica"/>
              </a:rPr>
              <a:t>Forrest H. Swick</a:t>
            </a:r>
          </a:p>
          <a:p>
            <a:pPr defTabSz="914400">
              <a:defRPr/>
            </a:pPr>
            <a:r>
              <a:rPr kumimoji="1" lang="en-US" sz="3600" kern="0" dirty="0" smtClean="0">
                <a:latin typeface="Helvetica"/>
                <a:ea typeface="ＭＳ Ｐゴシック"/>
                <a:cs typeface="Helvetica"/>
              </a:rPr>
              <a:t>Information Security</a:t>
            </a:r>
          </a:p>
          <a:p>
            <a:pPr defTabSz="914400">
              <a:defRPr/>
            </a:pPr>
            <a:r>
              <a:rPr kumimoji="1" lang="en-US" sz="3600" kern="0" dirty="0" smtClean="0">
                <a:latin typeface="Helvetica"/>
                <a:ea typeface="ＭＳ Ｐゴシック"/>
                <a:cs typeface="Helvetica"/>
              </a:rPr>
              <a:t>University of Northern Colorado</a:t>
            </a:r>
          </a:p>
          <a:p>
            <a:pPr defTabSz="914400">
              <a:defRPr/>
            </a:pPr>
            <a:r>
              <a:rPr kumimoji="1" lang="en-US" sz="3600" kern="0" dirty="0" smtClean="0">
                <a:latin typeface="Helvetica"/>
                <a:ea typeface="ＭＳ Ｐゴシック"/>
                <a:cs typeface="Helvetica"/>
              </a:rPr>
              <a:t>forrest.swick@unco.edu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4572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>
              <a:defRPr/>
            </a:pPr>
            <a:r>
              <a:rPr kumimoji="1" lang="en-US" sz="3200" kern="0" dirty="0" smtClean="0">
                <a:solidFill>
                  <a:schemeClr val="bg1"/>
                </a:solidFill>
                <a:latin typeface="Helvetica"/>
                <a:ea typeface="ＭＳ Ｐゴシック"/>
                <a:cs typeface="Helvetica"/>
              </a:rPr>
              <a:t>FROM A CAMPUS . . .NOT SO FAR AWAY</a:t>
            </a:r>
            <a:endParaRPr kumimoji="1" lang="en-US" sz="3200" kern="0" dirty="0">
              <a:solidFill>
                <a:schemeClr val="bg1"/>
              </a:solidFill>
              <a:latin typeface="Helvetica"/>
              <a:ea typeface="ＭＳ Ｐゴシック"/>
              <a:cs typeface="Helvetic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524000"/>
            <a:ext cx="2216776" cy="330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5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714500"/>
            <a:ext cx="769620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kumimoji="1" lang="en-US" sz="3600" kern="0" dirty="0" smtClean="0">
                <a:latin typeface="Helvetica"/>
                <a:ea typeface="ＭＳ Ｐゴシック"/>
                <a:cs typeface="Helvetica"/>
              </a:rPr>
              <a:t>THE GALACTIC REPUBLIC</a:t>
            </a:r>
          </a:p>
          <a:p>
            <a:pPr defTabSz="914400">
              <a:defRPr/>
            </a:pPr>
            <a:endParaRPr kumimoji="1" lang="en-US" sz="2800" kern="0" dirty="0" smtClean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2800" kern="0" dirty="0" smtClean="0">
                <a:latin typeface="Helvetica"/>
                <a:ea typeface="ＭＳ Ｐゴシック"/>
                <a:cs typeface="Helvetica"/>
              </a:rPr>
              <a:t>– WITH TODAY’S BYOD ENVIRONMENT</a:t>
            </a:r>
          </a:p>
          <a:p>
            <a:pPr defTabSz="914400">
              <a:defRPr/>
            </a:pPr>
            <a:endParaRPr kumimoji="1" lang="en-US" sz="2800" kern="0" dirty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2800" kern="0" dirty="0">
                <a:latin typeface="Helvetica"/>
                <a:ea typeface="ＭＳ Ｐゴシック"/>
                <a:cs typeface="Helvetica"/>
              </a:rPr>
              <a:t>– </a:t>
            </a:r>
            <a:r>
              <a:rPr kumimoji="1" lang="en-US" sz="2800" kern="0" dirty="0" smtClean="0">
                <a:latin typeface="Helvetica"/>
                <a:ea typeface="ＭＳ Ｐゴシック"/>
                <a:cs typeface="Helvetica"/>
              </a:rPr>
              <a:t>EVERYONE CARRIES A PERSONAL</a:t>
            </a:r>
          </a:p>
          <a:p>
            <a:pPr marL="0" lvl="1" defTabSz="914400">
              <a:defRPr/>
            </a:pP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	• SMARTPHONE OR 2</a:t>
            </a:r>
          </a:p>
          <a:p>
            <a:pPr marL="0" lvl="1"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• 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TABLETS</a:t>
            </a:r>
          </a:p>
          <a:p>
            <a:pPr marL="0" lvl="1"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• 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LAPTOPS</a:t>
            </a:r>
          </a:p>
          <a:p>
            <a:pPr marL="0" lvl="1"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• 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BLUETOOTH LIGHTSABERS</a:t>
            </a:r>
          </a:p>
          <a:p>
            <a:pPr marL="0" lvl="1"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• 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THUMBDRIVES</a:t>
            </a:r>
            <a:endParaRPr kumimoji="1" lang="en-US" sz="2000" kern="0" dirty="0">
              <a:latin typeface="Helvetica"/>
              <a:ea typeface="ＭＳ Ｐゴシック"/>
              <a:cs typeface="Helvetica"/>
            </a:endParaRPr>
          </a:p>
          <a:p>
            <a:pPr marL="0" lvl="1" defTabSz="914400">
              <a:defRPr/>
            </a:pPr>
            <a:endParaRPr kumimoji="1" lang="en-US" sz="2000" kern="0" dirty="0" smtClean="0">
              <a:latin typeface="Helvetica"/>
              <a:ea typeface="ＭＳ Ｐゴシック"/>
              <a:cs typeface="Helvetica"/>
            </a:endParaRPr>
          </a:p>
          <a:p>
            <a:pPr marL="0" lvl="1" defTabSz="914400">
              <a:defRPr/>
            </a:pPr>
            <a:endParaRPr kumimoji="1" lang="en-US" sz="2000" kern="0" dirty="0" smtClean="0">
              <a:latin typeface="Helvetica"/>
              <a:ea typeface="ＭＳ Ｐゴシック"/>
              <a:cs typeface="Helvetic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4572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>
              <a:defRPr/>
            </a:pPr>
            <a:r>
              <a:rPr kumimoji="1" lang="en-US" sz="4400" kern="0" dirty="0" smtClean="0">
                <a:solidFill>
                  <a:schemeClr val="bg1"/>
                </a:solidFill>
                <a:latin typeface="Helvetica"/>
                <a:ea typeface="ＭＳ Ｐゴシック"/>
                <a:cs typeface="Helvetica"/>
              </a:rPr>
              <a:t>EPISODE I: USE THE FORCE</a:t>
            </a:r>
            <a:endParaRPr kumimoji="1" lang="en-US" sz="4400" kern="0" dirty="0">
              <a:solidFill>
                <a:schemeClr val="bg1"/>
              </a:solidFill>
              <a:latin typeface="Helvetica"/>
              <a:ea typeface="ＭＳ Ｐゴシック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714500"/>
            <a:ext cx="7696200" cy="49552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kumimoji="1" lang="en-US" sz="2800" kern="0" dirty="0" smtClean="0">
                <a:latin typeface="Helvetica"/>
                <a:ea typeface="ＭＳ Ｐゴシック"/>
                <a:cs typeface="Helvetica"/>
              </a:rPr>
              <a:t>– </a:t>
            </a:r>
            <a:r>
              <a:rPr kumimoji="1" lang="en-US" sz="2800" kern="0" dirty="0">
                <a:latin typeface="Helvetica"/>
                <a:ea typeface="ＭＳ Ｐゴシック"/>
                <a:cs typeface="Helvetica"/>
              </a:rPr>
              <a:t>AND THEY </a:t>
            </a:r>
            <a:r>
              <a:rPr kumimoji="1" lang="en-US" sz="2800" kern="0" dirty="0" smtClean="0">
                <a:latin typeface="Helvetica"/>
                <a:ea typeface="ＭＳ Ｐゴシック"/>
                <a:cs typeface="Helvetica"/>
              </a:rPr>
              <a:t>DEMAND!</a:t>
            </a:r>
          </a:p>
          <a:p>
            <a:pPr defTabSz="914400">
              <a:defRPr/>
            </a:pPr>
            <a:endParaRPr kumimoji="1" lang="en-US" sz="2800" kern="0" dirty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2800" kern="0" dirty="0">
                <a:latin typeface="Helvetica"/>
                <a:ea typeface="ＭＳ Ｐゴシック"/>
                <a:cs typeface="Helvetica"/>
              </a:rPr>
              <a:t>– </a:t>
            </a:r>
            <a:r>
              <a:rPr kumimoji="1" lang="en-US" sz="2800" kern="0" dirty="0" smtClean="0">
                <a:latin typeface="Helvetica"/>
                <a:ea typeface="ＭＳ Ｐゴシック"/>
                <a:cs typeface="Helvetica"/>
              </a:rPr>
              <a:t>SEAMLESS . . . EASY CONNECTIVITY </a:t>
            </a:r>
          </a:p>
          <a:p>
            <a:pPr defTabSz="914400">
              <a:defRPr/>
            </a:pPr>
            <a:endParaRPr kumimoji="1" lang="en-US" sz="2800" kern="0" dirty="0" smtClean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2800" kern="0" dirty="0" smtClean="0">
                <a:latin typeface="Helvetica"/>
                <a:ea typeface="ＭＳ Ｐゴシック"/>
                <a:cs typeface="Helvetica"/>
              </a:rPr>
              <a:t>– TO THE CAMPUS NETWORK</a:t>
            </a:r>
          </a:p>
          <a:p>
            <a:pPr marL="0" lvl="1"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• 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FOR EMAIL</a:t>
            </a:r>
          </a:p>
          <a:p>
            <a:pPr marL="0" lvl="1"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• 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REPORT ACCESS</a:t>
            </a:r>
            <a:endParaRPr kumimoji="1" lang="en-US" sz="2000" kern="0" dirty="0">
              <a:latin typeface="Helvetica"/>
              <a:ea typeface="ＭＳ Ｐゴシック"/>
              <a:cs typeface="Helvetica"/>
            </a:endParaRPr>
          </a:p>
          <a:p>
            <a:pPr marL="0" lvl="1"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• 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PRINTING</a:t>
            </a:r>
            <a:endParaRPr kumimoji="1" lang="en-US" sz="2000" kern="0" dirty="0">
              <a:latin typeface="Helvetica"/>
              <a:ea typeface="ＭＳ Ｐゴシック"/>
              <a:cs typeface="Helvetica"/>
            </a:endParaRPr>
          </a:p>
          <a:p>
            <a:pPr marL="0" lvl="1"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• APPOINTMENT 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UPDATES</a:t>
            </a:r>
          </a:p>
          <a:p>
            <a:pPr marL="0" lvl="1"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• 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BASICALLY . . . THEY NEED TO DO THEIR JOBS?</a:t>
            </a:r>
            <a:endParaRPr kumimoji="1" lang="en-US" sz="2000" kern="0" dirty="0">
              <a:latin typeface="Helvetica"/>
              <a:ea typeface="ＭＳ Ｐゴシック"/>
              <a:cs typeface="Helvetica"/>
            </a:endParaRPr>
          </a:p>
          <a:p>
            <a:pPr marL="0" lvl="1"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• 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AND OF COURSE WOOKIELEAKS…EPISODE IV</a:t>
            </a:r>
          </a:p>
          <a:p>
            <a:pPr marL="0" lvl="1" defTabSz="914400">
              <a:defRPr/>
            </a:pPr>
            <a:endParaRPr kumimoji="1" lang="en-US" sz="2800" kern="0" dirty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2800" kern="0" dirty="0">
                <a:latin typeface="Helvetica"/>
                <a:ea typeface="ＭＳ Ｐゴシック"/>
                <a:cs typeface="Helvetica"/>
              </a:rPr>
              <a:t>– </a:t>
            </a:r>
            <a:r>
              <a:rPr kumimoji="1" lang="en-US" sz="2800" kern="0" dirty="0" smtClean="0">
                <a:latin typeface="Helvetica"/>
                <a:ea typeface="ＭＳ Ｐゴシック"/>
                <a:cs typeface="Helvetica"/>
              </a:rPr>
              <a:t>WHICH BRINGS US TO . . .</a:t>
            </a:r>
            <a:endParaRPr lang="en-US" sz="280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4572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>
              <a:defRPr/>
            </a:pPr>
            <a:r>
              <a:rPr kumimoji="1" lang="en-US" sz="4400" kern="0" dirty="0" smtClean="0">
                <a:solidFill>
                  <a:schemeClr val="bg1"/>
                </a:solidFill>
                <a:latin typeface="Helvetica"/>
                <a:ea typeface="ＭＳ Ｐゴシック"/>
                <a:cs typeface="Helvetica"/>
              </a:rPr>
              <a:t>EPISODE I: USE THE FORCE</a:t>
            </a:r>
            <a:endParaRPr kumimoji="1" lang="en-US" sz="4400" kern="0" dirty="0">
              <a:solidFill>
                <a:schemeClr val="bg1"/>
              </a:solidFill>
              <a:latin typeface="Helvetica"/>
              <a:ea typeface="ＭＳ Ｐゴシック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8503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714500"/>
            <a:ext cx="7696200" cy="3908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kumimoji="1" lang="en-US" sz="3600" kern="0" dirty="0" smtClean="0">
                <a:latin typeface="Helvetica"/>
                <a:ea typeface="ＭＳ Ｐゴシック"/>
                <a:cs typeface="Helvetica"/>
              </a:rPr>
              <a:t>THE PLANET OF NABOO</a:t>
            </a:r>
          </a:p>
          <a:p>
            <a:pPr defTabSz="914400">
              <a:defRPr/>
            </a:pPr>
            <a:endParaRPr kumimoji="1" lang="en-US" sz="2800" kern="0" dirty="0" smtClean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2800" kern="0" dirty="0" smtClean="0">
                <a:latin typeface="Helvetica"/>
                <a:ea typeface="ＭＳ Ｐゴシック"/>
                <a:cs typeface="Helvetica"/>
              </a:rPr>
              <a:t>– SENSITIVE INFORMATION IS AT RISK</a:t>
            </a:r>
          </a:p>
          <a:p>
            <a:pPr defTabSz="914400">
              <a:defRPr/>
            </a:pPr>
            <a:endParaRPr kumimoji="1" lang="en-US" sz="2800" kern="0" dirty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2800" kern="0" dirty="0">
                <a:latin typeface="Helvetica"/>
                <a:ea typeface="ＭＳ Ｐゴシック"/>
                <a:cs typeface="Helvetica"/>
              </a:rPr>
              <a:t>– </a:t>
            </a:r>
            <a:r>
              <a:rPr kumimoji="1" lang="en-US" sz="2800" kern="0" dirty="0" smtClean="0">
                <a:latin typeface="Helvetica"/>
                <a:ea typeface="ＭＳ Ｐゴシック"/>
                <a:cs typeface="Helvetica"/>
              </a:rPr>
              <a:t>OUR SUPREME CHANCELLORS</a:t>
            </a:r>
          </a:p>
          <a:p>
            <a:pPr marL="0" lvl="1"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• 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HAVE INFORMATION SECURITY NEEDS</a:t>
            </a:r>
          </a:p>
          <a:p>
            <a:pPr marL="0" lvl="1"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• 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THEY KNOW THE RESPONSIBILITY LIES WITHIN</a:t>
            </a:r>
            <a:endParaRPr kumimoji="1" lang="en-US" sz="2000" kern="0" dirty="0">
              <a:latin typeface="Helvetica"/>
              <a:ea typeface="ＭＳ Ｐゴシック"/>
              <a:cs typeface="Helvetica"/>
            </a:endParaRPr>
          </a:p>
          <a:p>
            <a:pPr marL="0" lvl="1" defTabSz="914400">
              <a:defRPr/>
            </a:pP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	• AND NOT JUST ON INFORMATION SECURITY</a:t>
            </a:r>
          </a:p>
          <a:p>
            <a:pPr marL="0" lvl="1"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• DON’T HAVE JEDI KNIGHTS TO 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DISPATCH</a:t>
            </a:r>
          </a:p>
          <a:p>
            <a:pPr marL="0" lvl="1"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• 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DUE TO THEM BEING SITH</a:t>
            </a:r>
            <a:endParaRPr kumimoji="1" lang="en-US" sz="2000" kern="0" dirty="0">
              <a:latin typeface="Helvetica"/>
              <a:ea typeface="ＭＳ Ｐゴシック"/>
              <a:cs typeface="Helvetic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4572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>
              <a:defRPr/>
            </a:pPr>
            <a:r>
              <a:rPr kumimoji="1" lang="en-US" sz="4400" kern="0" dirty="0" smtClean="0">
                <a:solidFill>
                  <a:schemeClr val="bg1"/>
                </a:solidFill>
                <a:latin typeface="Helvetica"/>
                <a:ea typeface="ＭＳ Ｐゴシック"/>
                <a:cs typeface="Helvetica"/>
              </a:rPr>
              <a:t>EPISODE I: USE THE FORCE</a:t>
            </a:r>
            <a:endParaRPr kumimoji="1" lang="en-US" sz="4400" kern="0" dirty="0">
              <a:solidFill>
                <a:schemeClr val="bg1"/>
              </a:solidFill>
              <a:latin typeface="Helvetica"/>
              <a:ea typeface="ＭＳ Ｐゴシック"/>
              <a:cs typeface="Helvetica"/>
            </a:endParaRPr>
          </a:p>
        </p:txBody>
      </p:sp>
      <p:pic>
        <p:nvPicPr>
          <p:cNvPr id="1026" name="Picture 2" descr="http://img4.wikia.nocookie.net/__cb20100904184952/lego/images/e/ec/Sw2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10763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714500"/>
            <a:ext cx="769620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kumimoji="1" lang="en-US" sz="3600" kern="0" dirty="0" smtClean="0">
                <a:latin typeface="Helvetica"/>
                <a:ea typeface="ＭＳ Ｐゴシック"/>
                <a:cs typeface="Helvetica"/>
              </a:rPr>
              <a:t>THERE IS NO PADAWAN </a:t>
            </a:r>
            <a:r>
              <a:rPr kumimoji="1" lang="en-US" kern="0" dirty="0" smtClean="0">
                <a:latin typeface="Helvetica"/>
                <a:ea typeface="ＭＳ Ｐゴシック"/>
                <a:cs typeface="Helvetica"/>
              </a:rPr>
              <a:t>(APPRENTICE)</a:t>
            </a:r>
          </a:p>
          <a:p>
            <a:pPr defTabSz="914400">
              <a:defRPr/>
            </a:pPr>
            <a:endParaRPr kumimoji="1" lang="en-US" sz="2800" kern="0" dirty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2800" kern="0" dirty="0" smtClean="0">
                <a:latin typeface="Helvetica"/>
                <a:ea typeface="ＭＳ Ｐゴシック"/>
                <a:cs typeface="Helvetica"/>
              </a:rPr>
              <a:t>– YET WE CAN</a:t>
            </a: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• 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CLASSIFY DATA</a:t>
            </a: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• DEVELOP GUIDELINES</a:t>
            </a: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• 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CREATE DATA HANDLING PROCEDURES</a:t>
            </a:r>
            <a:endParaRPr kumimoji="1" lang="en-US" sz="2000" kern="0" dirty="0">
              <a:latin typeface="Helvetica"/>
              <a:ea typeface="ＭＳ Ｐゴシック"/>
              <a:cs typeface="Helvetica"/>
            </a:endParaRPr>
          </a:p>
          <a:p>
            <a:pPr marL="0" lvl="1"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• HAVE EFFECTIVE AWARENESS TRAINING</a:t>
            </a:r>
          </a:p>
          <a:p>
            <a:pPr defTabSz="914400">
              <a:defRPr/>
            </a:pPr>
            <a:endParaRPr kumimoji="1" lang="en-US" sz="2000" kern="0" dirty="0" smtClean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2800" kern="0" dirty="0" smtClean="0">
                <a:latin typeface="Helvetica"/>
                <a:ea typeface="ＭＳ Ｐゴシック"/>
                <a:cs typeface="Helvetica"/>
              </a:rPr>
              <a:t>– POLICIES ARE EVEN MORE CRITICAL!</a:t>
            </a:r>
          </a:p>
          <a:p>
            <a:pPr marL="0" lvl="1" defTabSz="914400">
              <a:defRPr/>
            </a:pP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	• WE KNOW DARTH SIDIOUS IS BEHIND EVERY RISK</a:t>
            </a:r>
            <a:endParaRPr kumimoji="1" lang="en-US" sz="2000" kern="0" dirty="0">
              <a:latin typeface="Helvetica"/>
              <a:ea typeface="ＭＳ Ｐゴシック"/>
              <a:cs typeface="Helvetic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4572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>
              <a:defRPr/>
            </a:pPr>
            <a:r>
              <a:rPr kumimoji="1" lang="en-US" sz="4400" kern="0" dirty="0" smtClean="0">
                <a:solidFill>
                  <a:schemeClr val="bg1"/>
                </a:solidFill>
                <a:latin typeface="Helvetica"/>
                <a:ea typeface="ＭＳ Ｐゴシック"/>
                <a:cs typeface="Helvetica"/>
              </a:rPr>
              <a:t>EPISODE I: USE THE FORCE</a:t>
            </a:r>
            <a:endParaRPr kumimoji="1" lang="en-US" sz="4400" kern="0" dirty="0">
              <a:solidFill>
                <a:schemeClr val="bg1"/>
              </a:solidFill>
              <a:latin typeface="Helvetica"/>
              <a:ea typeface="ＭＳ Ｐゴシック"/>
              <a:cs typeface="Helvetica"/>
            </a:endParaRPr>
          </a:p>
        </p:txBody>
      </p:sp>
      <p:pic>
        <p:nvPicPr>
          <p:cNvPr id="2052" name="Picture 4" descr="http://img3.wikia.nocookie.net/__cb20130623113023/lego/images/thumb/9/98/CGCJ%27s_Padawan_%28lightsaber_effect%29.png/70px-CGCJ%27s_Padawan_%28lightsaber_effect%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604" y="2438400"/>
            <a:ext cx="1081989" cy="15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48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714500"/>
            <a:ext cx="7696200" cy="42165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kumimoji="1" lang="en-US" sz="3600" kern="0" dirty="0" smtClean="0">
                <a:latin typeface="Helvetica"/>
                <a:ea typeface="ＭＳ Ｐゴシック"/>
                <a:cs typeface="Helvetica"/>
              </a:rPr>
              <a:t>JAR JAR BINKS KNOWS</a:t>
            </a:r>
          </a:p>
          <a:p>
            <a:pPr defTabSz="914400">
              <a:defRPr/>
            </a:pPr>
            <a:endParaRPr kumimoji="1" lang="en-US" sz="2800" kern="0" dirty="0" smtClean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2800" kern="0" dirty="0" smtClean="0">
                <a:latin typeface="Helvetica"/>
                <a:ea typeface="ＭＳ Ｐゴシック"/>
                <a:cs typeface="Helvetica"/>
              </a:rPr>
              <a:t>– MOBILE DEVICES ARE</a:t>
            </a: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• 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EASILY LOST</a:t>
            </a: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• 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THE TOP TARGET OF THIEVES</a:t>
            </a:r>
            <a:endParaRPr kumimoji="1" lang="en-US" sz="2000" kern="0" dirty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endParaRPr kumimoji="1" lang="en-US" sz="2000" kern="0" dirty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2800" kern="0" dirty="0">
                <a:latin typeface="Helvetica"/>
                <a:ea typeface="ＭＳ Ｐゴシック"/>
                <a:cs typeface="Helvetica"/>
              </a:rPr>
              <a:t>– </a:t>
            </a:r>
            <a:r>
              <a:rPr kumimoji="1" lang="en-US" sz="2800" kern="0" dirty="0" smtClean="0">
                <a:latin typeface="Helvetica"/>
                <a:ea typeface="ＭＳ Ｐゴシック"/>
                <a:cs typeface="Helvetica"/>
              </a:rPr>
              <a:t>THE </a:t>
            </a:r>
            <a:r>
              <a:rPr kumimoji="1" lang="en-US" sz="2800" kern="0" dirty="0">
                <a:latin typeface="Helvetica"/>
                <a:ea typeface="ＭＳ Ｐゴシック"/>
                <a:cs typeface="Helvetica"/>
              </a:rPr>
              <a:t>DEFAULT SETTINGS</a:t>
            </a:r>
          </a:p>
          <a:p>
            <a:pPr defTabSz="914400">
              <a:defRPr/>
            </a:pPr>
            <a:r>
              <a:rPr kumimoji="1" lang="en-US" sz="2800" kern="0" dirty="0">
                <a:latin typeface="Helvetica"/>
                <a:ea typeface="ＭＳ Ｐゴシック"/>
                <a:cs typeface="Helvetica"/>
              </a:rPr>
              <a:t>	</a:t>
            </a: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• NO PASSWORD</a:t>
            </a: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• NO PIN</a:t>
            </a: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• NO PATTERN LOCK</a:t>
            </a:r>
          </a:p>
          <a:p>
            <a:pPr defTabSz="914400">
              <a:defRPr/>
            </a:pPr>
            <a:endParaRPr kumimoji="1" lang="en-US" sz="2000" kern="0" dirty="0">
              <a:latin typeface="Helvetica"/>
              <a:ea typeface="ＭＳ Ｐゴシック"/>
              <a:cs typeface="Helvetic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4572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>
              <a:defRPr/>
            </a:pPr>
            <a:r>
              <a:rPr kumimoji="1" lang="en-US" sz="4400" kern="0" dirty="0" smtClean="0">
                <a:solidFill>
                  <a:schemeClr val="bg1"/>
                </a:solidFill>
                <a:latin typeface="Helvetica"/>
                <a:ea typeface="ＭＳ Ｐゴシック"/>
                <a:cs typeface="Helvetica"/>
              </a:rPr>
              <a:t>EPISODE I: USE THE FORCE</a:t>
            </a:r>
            <a:endParaRPr kumimoji="1" lang="en-US" sz="4400" kern="0" dirty="0">
              <a:solidFill>
                <a:schemeClr val="bg1"/>
              </a:solidFill>
              <a:latin typeface="Helvetica"/>
              <a:ea typeface="ＭＳ Ｐゴシック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209800"/>
            <a:ext cx="1946397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4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714500"/>
            <a:ext cx="80772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kumimoji="1" lang="en-US" sz="3600" kern="0" dirty="0" smtClean="0">
                <a:latin typeface="Helvetica"/>
                <a:ea typeface="ＭＳ Ｐゴシック"/>
                <a:cs typeface="Helvetica"/>
              </a:rPr>
              <a:t>WITH THE BATTLE OF THE DROIDS</a:t>
            </a:r>
            <a:endParaRPr kumimoji="1" lang="en-US" sz="2800" kern="0" dirty="0" smtClean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endParaRPr kumimoji="1" lang="en-US" sz="2800" kern="0" dirty="0" smtClean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2800" kern="0" dirty="0" smtClean="0">
                <a:latin typeface="Helvetica"/>
                <a:ea typeface="ＭＳ Ｐゴシック"/>
                <a:cs typeface="Helvetica"/>
              </a:rPr>
              <a:t>– MOBILE DEVICES HAVE</a:t>
            </a: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• OVER 8GB OF FREE SPACE </a:t>
            </a:r>
            <a:endParaRPr kumimoji="1" lang="en-US" sz="2000" kern="0" dirty="0" smtClean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• </a:t>
            </a: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INSECURE 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COMMUNICATIONS</a:t>
            </a: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• 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INFLATED APP PERMISSIONS</a:t>
            </a: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• 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IMPROPER APP SECURITY CONTROLS</a:t>
            </a:r>
          </a:p>
          <a:p>
            <a:pPr defTabSz="914400">
              <a:defRPr/>
            </a:pPr>
            <a:endParaRPr kumimoji="1" lang="en-US" sz="2000" kern="0" dirty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2800" kern="0" dirty="0">
                <a:latin typeface="Helvetica"/>
                <a:ea typeface="ＭＳ Ｐゴシック"/>
                <a:cs typeface="Helvetica"/>
              </a:rPr>
              <a:t>– </a:t>
            </a:r>
            <a:r>
              <a:rPr kumimoji="1" lang="en-US" sz="2800" kern="0" dirty="0" smtClean="0">
                <a:latin typeface="Helvetica"/>
                <a:ea typeface="ＭＳ Ｐゴシック"/>
                <a:cs typeface="Helvetica"/>
              </a:rPr>
              <a:t>YET MANAGEMENT WANTS</a:t>
            </a:r>
            <a:endParaRPr kumimoji="1" lang="en-US" sz="2800" kern="0" dirty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• 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CAMPUS EMAIL ACCESS</a:t>
            </a:r>
            <a:endParaRPr kumimoji="1" lang="en-US" sz="2000" kern="0" dirty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• 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CLOUD APPLICATIONS AND ACCESS TO DATA</a:t>
            </a: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• 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IT FEELS AS IF EVERYONE FAVORS </a:t>
            </a:r>
            <a:r>
              <a:rPr kumimoji="1" lang="en-US" sz="2000" u="sng" kern="0" dirty="0" smtClean="0">
                <a:latin typeface="Helvetica"/>
                <a:ea typeface="ＭＳ Ｐゴシック"/>
                <a:cs typeface="Helvetica"/>
              </a:rPr>
              <a:t>FUNCTIONALITY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 						     SECURITY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4572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>
              <a:defRPr/>
            </a:pPr>
            <a:r>
              <a:rPr kumimoji="1" lang="en-US" sz="4400" kern="0" dirty="0" smtClean="0">
                <a:solidFill>
                  <a:schemeClr val="bg1"/>
                </a:solidFill>
                <a:latin typeface="Helvetica"/>
                <a:ea typeface="ＭＳ Ｐゴシック"/>
                <a:cs typeface="Helvetica"/>
              </a:rPr>
              <a:t>EPISODE I: USE THE FORCE</a:t>
            </a:r>
            <a:endParaRPr kumimoji="1" lang="en-US" sz="4400" kern="0" dirty="0">
              <a:solidFill>
                <a:schemeClr val="bg1"/>
              </a:solidFill>
              <a:latin typeface="Helvetica"/>
              <a:ea typeface="ＭＳ Ｐゴシック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362200"/>
            <a:ext cx="1295400" cy="291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7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714500"/>
            <a:ext cx="807720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kumimoji="1" lang="en-US" sz="3600" kern="0" dirty="0" smtClean="0">
                <a:latin typeface="Helvetica"/>
                <a:ea typeface="ＭＳ Ｐゴシック"/>
                <a:cs typeface="Helvetica"/>
              </a:rPr>
              <a:t>EVEN QUEEN AMIDALA</a:t>
            </a:r>
            <a:endParaRPr kumimoji="1" lang="en-US" sz="2800" kern="0" dirty="0" smtClean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endParaRPr kumimoji="1" lang="en-US" sz="2800" kern="0" dirty="0" smtClean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2800" kern="0" dirty="0" smtClean="0">
                <a:latin typeface="Helvetica"/>
                <a:ea typeface="ＭＳ Ｐゴシック"/>
                <a:cs typeface="Helvetica"/>
              </a:rPr>
              <a:t>– CANT AFFORD TECHNOLOGIES</a:t>
            </a: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• TO SEE ALL THE RISKS</a:t>
            </a: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• </a:t>
            </a: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TO 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STOP EVERY THREAT</a:t>
            </a:r>
            <a:endParaRPr kumimoji="1" lang="en-US" sz="2000" kern="0" dirty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endParaRPr kumimoji="1" lang="en-US" sz="2000" kern="0" dirty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2800" kern="0" dirty="0" smtClean="0">
                <a:latin typeface="Helvetica"/>
                <a:ea typeface="ＭＳ Ｐゴシック"/>
                <a:cs typeface="Helvetica"/>
              </a:rPr>
              <a:t>– HER PERSONAL JEDI CANT</a:t>
            </a: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• STOP MOBILE DEVICE COMMUNICATION</a:t>
            </a:r>
          </a:p>
          <a:p>
            <a:pPr defTabSz="914400">
              <a:defRPr/>
            </a:pPr>
            <a:r>
              <a:rPr kumimoji="1" lang="en-US" sz="2000" kern="0" dirty="0">
                <a:latin typeface="Helvetica"/>
                <a:ea typeface="ＭＳ Ｐゴシック"/>
                <a:cs typeface="Helvetica"/>
              </a:rPr>
              <a:t>	</a:t>
            </a: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• STOP CELLULAR PROVIDERS NETWORKS COVERAGE</a:t>
            </a:r>
            <a:endParaRPr kumimoji="1" lang="en-US" sz="2000" kern="0" dirty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endParaRPr kumimoji="1" lang="en-US" sz="2000" kern="0" dirty="0" smtClean="0">
              <a:latin typeface="Helvetica"/>
              <a:ea typeface="ＭＳ Ｐゴシック"/>
              <a:cs typeface="Helvetica"/>
            </a:endParaRPr>
          </a:p>
          <a:p>
            <a:pPr defTabSz="914400">
              <a:defRPr/>
            </a:pPr>
            <a:r>
              <a:rPr kumimoji="1" lang="en-US" sz="2000" kern="0" dirty="0" smtClean="0">
                <a:latin typeface="Helvetica"/>
                <a:ea typeface="ＭＳ Ｐゴシック"/>
                <a:cs typeface="Helvetica"/>
              </a:rPr>
              <a:t>– </a:t>
            </a:r>
            <a:r>
              <a:rPr kumimoji="1" lang="en-US" sz="2800" kern="0" dirty="0" smtClean="0">
                <a:latin typeface="Helvetica"/>
                <a:ea typeface="ＭＳ Ｐゴシック"/>
                <a:cs typeface="Helvetica"/>
              </a:rPr>
              <a:t>WHO CAN AFFORD ENOUGH SECURITY INFRASTRUCTURE?</a:t>
            </a:r>
            <a:endParaRPr kumimoji="1" lang="en-US" sz="2000" kern="0" dirty="0" smtClean="0">
              <a:latin typeface="Helvetica"/>
              <a:ea typeface="ＭＳ Ｐゴシック"/>
              <a:cs typeface="Helvetic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4572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>
              <a:defRPr/>
            </a:pPr>
            <a:r>
              <a:rPr kumimoji="1" lang="en-US" sz="4400" kern="0" dirty="0" smtClean="0">
                <a:solidFill>
                  <a:schemeClr val="bg1"/>
                </a:solidFill>
                <a:latin typeface="Helvetica"/>
                <a:ea typeface="ＭＳ Ｐゴシック"/>
                <a:cs typeface="Helvetica"/>
              </a:rPr>
              <a:t>EPISODE I: USE THE FORCE</a:t>
            </a:r>
            <a:endParaRPr kumimoji="1" lang="en-US" sz="4400" kern="0" dirty="0">
              <a:solidFill>
                <a:schemeClr val="bg1"/>
              </a:solidFill>
              <a:latin typeface="Helvetica"/>
              <a:ea typeface="ＭＳ Ｐゴシック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25" y="1447800"/>
            <a:ext cx="20574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9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version1</Template>
  <TotalTime>2239</TotalTime>
  <Words>519</Words>
  <Application>Microsoft Office PowerPoint</Application>
  <PresentationFormat>On-screen Show (4:3)</PresentationFormat>
  <Paragraphs>266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ＭＳ Ｐゴシック</vt:lpstr>
      <vt:lpstr>Arial</vt:lpstr>
      <vt:lpstr>Calibri</vt:lpstr>
      <vt:lpstr>Helvetica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Swick, Forrest</dc:creator>
  <cp:lastModifiedBy>Swick, Forrest</cp:lastModifiedBy>
  <cp:revision>55</cp:revision>
  <dcterms:created xsi:type="dcterms:W3CDTF">2014-05-01T23:45:46Z</dcterms:created>
  <dcterms:modified xsi:type="dcterms:W3CDTF">2014-05-07T20:39:04Z</dcterms:modified>
</cp:coreProperties>
</file>