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9" r:id="rId2"/>
    <p:sldId id="294" r:id="rId3"/>
    <p:sldId id="295" r:id="rId4"/>
    <p:sldId id="296" r:id="rId5"/>
    <p:sldId id="305" r:id="rId6"/>
    <p:sldId id="298" r:id="rId7"/>
    <p:sldId id="299" r:id="rId8"/>
    <p:sldId id="288" r:id="rId9"/>
    <p:sldId id="289" r:id="rId10"/>
    <p:sldId id="304" r:id="rId11"/>
    <p:sldId id="292" r:id="rId12"/>
    <p:sldId id="267" r:id="rId13"/>
    <p:sldId id="259" r:id="rId14"/>
    <p:sldId id="260" r:id="rId15"/>
    <p:sldId id="261" r:id="rId16"/>
    <p:sldId id="262" r:id="rId17"/>
    <p:sldId id="263" r:id="rId18"/>
    <p:sldId id="268" r:id="rId19"/>
    <p:sldId id="265" r:id="rId20"/>
    <p:sldId id="26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7" autoAdjust="0"/>
    <p:restoredTop sz="86441" autoAdjust="0"/>
  </p:normalViewPr>
  <p:slideViewPr>
    <p:cSldViewPr>
      <p:cViewPr varScale="1">
        <p:scale>
          <a:sx n="66" d="100"/>
          <a:sy n="66" d="100"/>
        </p:scale>
        <p:origin x="-100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fcs30\itsecurity$\frogger\Awareness%20and%20Training\Presentations\EDUCAUSE%20Presentations\Graphs%20for%20PPT%20LM.xlsx" TargetMode="External"/><Relationship Id="rId1" Type="http://schemas.openxmlformats.org/officeDocument/2006/relationships/image" Target="../media/image4.jpeg"/></Relationships>
</file>

<file path=ppt/charts/_rels/chart2.xml.rels><?xml version="1.0" encoding="UTF-8" standalone="yes"?>
<Relationships xmlns="http://schemas.openxmlformats.org/package/2006/relationships"><Relationship Id="rId2" Type="http://schemas.openxmlformats.org/officeDocument/2006/relationships/oleObject" Target="file:///\\bailey\frogger\Projects\IT%20Security%20Campus%20Risk%20Assessment\2009%20Risk%20Assessments\Graphs%20for%20PPT.xlsx" TargetMode="External"/><Relationship Id="rId1" Type="http://schemas.openxmlformats.org/officeDocument/2006/relationships/image" Target="../media/image4.jpeg"/></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7"/>
  <c:chart>
    <c:title>
      <c:tx>
        <c:rich>
          <a:bodyPr/>
          <a:lstStyle/>
          <a:p>
            <a:pPr>
              <a:defRPr sz="1800" b="1" i="0" u="none" strike="noStrike" baseline="0">
                <a:solidFill>
                  <a:srgbClr val="000000"/>
                </a:solidFill>
                <a:latin typeface="Calibri"/>
                <a:ea typeface="Calibri"/>
                <a:cs typeface="Calibri"/>
              </a:defRPr>
            </a:pPr>
            <a:r>
              <a:rPr lang="en-US" sz="2800" dirty="0"/>
              <a:t>Risk Assessment</a:t>
            </a:r>
            <a:r>
              <a:rPr lang="en-US" sz="2800" baseline="0" dirty="0"/>
              <a:t> Coverage</a:t>
            </a:r>
            <a:endParaRPr lang="en-US" sz="2800" dirty="0"/>
          </a:p>
        </c:rich>
      </c:tx>
      <c:layout>
        <c:manualLayout>
          <c:xMode val="edge"/>
          <c:yMode val="edge"/>
          <c:x val="0.30433826064901637"/>
          <c:y val="5.7106827163846116E-2"/>
        </c:manualLayout>
      </c:layout>
      <c:spPr>
        <a:noFill/>
        <a:ln w="25400">
          <a:noFill/>
        </a:ln>
      </c:spPr>
    </c:title>
    <c:view3D>
      <c:depthPercent val="100"/>
      <c:rAngAx val="1"/>
    </c:view3D>
    <c:sideWall>
      <c:spPr>
        <a:noFill/>
        <a:ln>
          <a:noFill/>
        </a:ln>
      </c:spPr>
    </c:sideWall>
    <c:backWall>
      <c:spPr>
        <a:noFill/>
        <a:ln>
          <a:noFill/>
        </a:ln>
      </c:spPr>
    </c:backWall>
    <c:plotArea>
      <c:layout>
        <c:manualLayout>
          <c:layoutTarget val="inner"/>
          <c:xMode val="edge"/>
          <c:yMode val="edge"/>
          <c:x val="0.23884411842656494"/>
          <c:y val="0.19361631520197933"/>
          <c:w val="0.61734665902918751"/>
          <c:h val="0.71172948209060305"/>
        </c:manualLayout>
      </c:layout>
      <c:bar3DChart>
        <c:barDir val="col"/>
        <c:grouping val="clustered"/>
        <c:ser>
          <c:idx val="0"/>
          <c:order val="0"/>
          <c:tx>
            <c:strRef>
              <c:f>'Compliance Trends'!$A$3</c:f>
              <c:strCache>
                <c:ptCount val="1"/>
                <c:pt idx="0">
                  <c:v>2007</c:v>
                </c:pt>
              </c:strCache>
            </c:strRef>
          </c:tx>
          <c:spPr>
            <a:solidFill>
              <a:srgbClr val="C00000"/>
            </a:solidFill>
            <a:ln>
              <a:solidFill>
                <a:schemeClr val="tx1"/>
              </a:solidFill>
            </a:ln>
            <a:scene3d>
              <a:camera prst="orthographicFront"/>
              <a:lightRig rig="threePt" dir="t"/>
            </a:scene3d>
            <a:sp3d prstMaterial="dkEdge">
              <a:contourClr>
                <a:srgbClr val="000000"/>
              </a:contourClr>
            </a:sp3d>
          </c:spPr>
          <c:dLbls>
            <c:dLbl>
              <c:idx val="0"/>
              <c:layout>
                <c:manualLayout>
                  <c:x val="8.088978766430702E-3"/>
                  <c:y val="-1.9769357495881528E-2"/>
                </c:manualLayout>
              </c:layout>
              <c:showVal val="1"/>
            </c:dLbl>
            <c:dLbl>
              <c:idx val="1"/>
              <c:layout>
                <c:manualLayout>
                  <c:x val="8.088978766430702E-3"/>
                  <c:y val="-1.9769357495881448E-2"/>
                </c:manualLayout>
              </c:layout>
              <c:showVal val="1"/>
            </c:dLbl>
            <c:dLbl>
              <c:idx val="2"/>
              <c:layout>
                <c:manualLayout>
                  <c:x val="5.3926525109538482E-3"/>
                  <c:y val="-2.1965952773201496E-2"/>
                </c:manualLayout>
              </c:layout>
              <c:tx>
                <c:rich>
                  <a:bodyPr/>
                  <a:lstStyle/>
                  <a:p>
                    <a:r>
                      <a:rPr lang="en-US" dirty="0"/>
                      <a:t>(195)</a:t>
                    </a:r>
                  </a:p>
                </c:rich>
              </c:tx>
              <c:showVal val="1"/>
            </c:dLbl>
            <c:spPr>
              <a:effectLst>
                <a:outerShdw blurRad="50800" dist="50800" dir="5400000" algn="ctr" rotWithShape="0">
                  <a:schemeClr val="tx1"/>
                </a:outerShdw>
              </a:effectLst>
            </c:spPr>
            <c:txPr>
              <a:bodyPr anchor="t" anchorCtr="1"/>
              <a:lstStyle/>
              <a:p>
                <a:pPr>
                  <a:defRPr b="1"/>
                </a:pPr>
                <a:endParaRPr lang="en-US"/>
              </a:p>
            </c:txPr>
            <c:showVal val="1"/>
          </c:dLbls>
          <c:cat>
            <c:strRef>
              <c:f>'Compliance Trends'!$B$2:$D$2</c:f>
              <c:strCache>
                <c:ptCount val="3"/>
                <c:pt idx="0">
                  <c:v> Total # of Risk Assessments</c:v>
                </c:pt>
                <c:pt idx="1">
                  <c:v>Environments with Confidential  Data</c:v>
                </c:pt>
                <c:pt idx="2">
                  <c:v>Total Servers
Actual Count in ()'s</c:v>
                </c:pt>
              </c:strCache>
            </c:strRef>
          </c:cat>
          <c:val>
            <c:numRef>
              <c:f>'Compliance Trends'!$B$3:$D$3</c:f>
              <c:numCache>
                <c:formatCode>0</c:formatCode>
                <c:ptCount val="3"/>
                <c:pt idx="0" formatCode="General">
                  <c:v>27</c:v>
                </c:pt>
                <c:pt idx="1">
                  <c:v>16</c:v>
                </c:pt>
                <c:pt idx="2" formatCode="0.0">
                  <c:v>19.5</c:v>
                </c:pt>
              </c:numCache>
            </c:numRef>
          </c:val>
          <c:shape val="cylinder"/>
        </c:ser>
        <c:ser>
          <c:idx val="1"/>
          <c:order val="1"/>
          <c:tx>
            <c:strRef>
              <c:f>'Compliance Trends'!$A$4</c:f>
              <c:strCache>
                <c:ptCount val="1"/>
                <c:pt idx="0">
                  <c:v>2008</c:v>
                </c:pt>
              </c:strCache>
            </c:strRef>
          </c:tx>
          <c:spPr>
            <a:solidFill>
              <a:srgbClr val="FFFF00"/>
            </a:solidFill>
            <a:scene3d>
              <a:camera prst="orthographicFront"/>
              <a:lightRig rig="threePt" dir="t"/>
            </a:scene3d>
            <a:sp3d prstMaterial="dkEdge"/>
          </c:spPr>
          <c:dLbls>
            <c:dLbl>
              <c:idx val="0"/>
              <c:layout>
                <c:manualLayout>
                  <c:x val="8.088978766430702E-3"/>
                  <c:y val="-1.3179571663920996E-2"/>
                </c:manualLayout>
              </c:layout>
              <c:showVal val="1"/>
            </c:dLbl>
            <c:dLbl>
              <c:idx val="1"/>
              <c:layout>
                <c:manualLayout>
                  <c:x val="8.088978766430702E-3"/>
                  <c:y val="-1.5376166941241156E-2"/>
                </c:manualLayout>
              </c:layout>
              <c:showVal val="1"/>
            </c:dLbl>
            <c:dLbl>
              <c:idx val="2"/>
              <c:layout>
                <c:manualLayout>
                  <c:x val="4.0444893832153814E-3"/>
                  <c:y val="-2.6359143327841852E-2"/>
                </c:manualLayout>
              </c:layout>
              <c:tx>
                <c:rich>
                  <a:bodyPr/>
                  <a:lstStyle/>
                  <a:p>
                    <a:r>
                      <a:rPr lang="en-US" dirty="0"/>
                      <a:t>(295)</a:t>
                    </a:r>
                  </a:p>
                </c:rich>
              </c:tx>
              <c:showVal val="1"/>
            </c:dLbl>
            <c:txPr>
              <a:bodyPr anchor="t" anchorCtr="0"/>
              <a:lstStyle/>
              <a:p>
                <a:pPr>
                  <a:defRPr b="1"/>
                </a:pPr>
                <a:endParaRPr lang="en-US"/>
              </a:p>
            </c:txPr>
            <c:showVal val="1"/>
          </c:dLbls>
          <c:cat>
            <c:strRef>
              <c:f>'Compliance Trends'!$B$2:$D$2</c:f>
              <c:strCache>
                <c:ptCount val="3"/>
                <c:pt idx="0">
                  <c:v> Total # of Risk Assessments</c:v>
                </c:pt>
                <c:pt idx="1">
                  <c:v>Environments with Confidential  Data</c:v>
                </c:pt>
                <c:pt idx="2">
                  <c:v>Total Servers
Actual Count in ()'s</c:v>
                </c:pt>
              </c:strCache>
            </c:strRef>
          </c:cat>
          <c:val>
            <c:numRef>
              <c:f>'Compliance Trends'!$B$4:$D$4</c:f>
              <c:numCache>
                <c:formatCode>0</c:formatCode>
                <c:ptCount val="3"/>
                <c:pt idx="0" formatCode="General">
                  <c:v>65</c:v>
                </c:pt>
                <c:pt idx="1">
                  <c:v>24</c:v>
                </c:pt>
                <c:pt idx="2" formatCode="0.0">
                  <c:v>29.5</c:v>
                </c:pt>
              </c:numCache>
            </c:numRef>
          </c:val>
          <c:shape val="cylinder"/>
        </c:ser>
        <c:ser>
          <c:idx val="2"/>
          <c:order val="2"/>
          <c:tx>
            <c:strRef>
              <c:f>'Compliance Trends'!$A$5</c:f>
              <c:strCache>
                <c:ptCount val="1"/>
                <c:pt idx="0">
                  <c:v>2009</c:v>
                </c:pt>
              </c:strCache>
            </c:strRef>
          </c:tx>
          <c:spPr>
            <a:solidFill>
              <a:srgbClr val="007434"/>
            </a:solidFill>
            <a:scene3d>
              <a:camera prst="orthographicFront"/>
              <a:lightRig rig="threePt" dir="t"/>
            </a:scene3d>
            <a:sp3d prstMaterial="dkEdge"/>
          </c:spPr>
          <c:dLbls>
            <c:dLbl>
              <c:idx val="0"/>
              <c:layout>
                <c:manualLayout>
                  <c:x val="9.437141894169299E-3"/>
                  <c:y val="-2.4162721010779792E-2"/>
                </c:manualLayout>
              </c:layout>
              <c:showVal val="1"/>
            </c:dLbl>
            <c:dLbl>
              <c:idx val="1"/>
              <c:layout>
                <c:manualLayout>
                  <c:x val="8.088978766430702E-3"/>
                  <c:y val="-2.4162548050521683E-2"/>
                </c:manualLayout>
              </c:layout>
              <c:showVal val="1"/>
            </c:dLbl>
            <c:dLbl>
              <c:idx val="2"/>
              <c:layout>
                <c:manualLayout>
                  <c:x val="1.0785305021907696E-2"/>
                  <c:y val="-3.2948929159802312E-2"/>
                </c:manualLayout>
              </c:layout>
              <c:tx>
                <c:rich>
                  <a:bodyPr/>
                  <a:lstStyle/>
                  <a:p>
                    <a:r>
                      <a:rPr lang="en-US" b="1" dirty="0"/>
                      <a:t>(301)</a:t>
                    </a:r>
                  </a:p>
                </c:rich>
              </c:tx>
              <c:showVal val="1"/>
            </c:dLbl>
            <c:txPr>
              <a:bodyPr/>
              <a:lstStyle/>
              <a:p>
                <a:pPr>
                  <a:defRPr b="1"/>
                </a:pPr>
                <a:endParaRPr lang="en-US"/>
              </a:p>
            </c:txPr>
            <c:showVal val="1"/>
          </c:dLbls>
          <c:cat>
            <c:strRef>
              <c:f>'Compliance Trends'!$B$2:$D$2</c:f>
              <c:strCache>
                <c:ptCount val="3"/>
                <c:pt idx="0">
                  <c:v> Total # of Risk Assessments</c:v>
                </c:pt>
                <c:pt idx="1">
                  <c:v>Environments with Confidential  Data</c:v>
                </c:pt>
                <c:pt idx="2">
                  <c:v>Total Servers
Actual Count in ()'s</c:v>
                </c:pt>
              </c:strCache>
            </c:strRef>
          </c:cat>
          <c:val>
            <c:numRef>
              <c:f>'Compliance Trends'!$B$5:$D$5</c:f>
              <c:numCache>
                <c:formatCode>0</c:formatCode>
                <c:ptCount val="3"/>
                <c:pt idx="0" formatCode="General">
                  <c:v>66</c:v>
                </c:pt>
                <c:pt idx="1">
                  <c:v>17</c:v>
                </c:pt>
                <c:pt idx="2" formatCode="0.0">
                  <c:v>30.1</c:v>
                </c:pt>
              </c:numCache>
            </c:numRef>
          </c:val>
          <c:shape val="cylinder"/>
        </c:ser>
        <c:gapWidth val="106"/>
        <c:gapDepth val="103"/>
        <c:shape val="box"/>
        <c:axId val="68688512"/>
        <c:axId val="61800832"/>
        <c:axId val="0"/>
      </c:bar3DChart>
      <c:catAx>
        <c:axId val="68688512"/>
        <c:scaling>
          <c:orientation val="minMax"/>
        </c:scaling>
        <c:axPos val="b"/>
        <c:minorGridlines>
          <c:spPr>
            <a:ln>
              <a:solidFill>
                <a:schemeClr val="tx1">
                  <a:lumMod val="50000"/>
                  <a:lumOff val="50000"/>
                </a:schemeClr>
              </a:solidFill>
            </a:ln>
          </c:spPr>
        </c:minorGridlines>
        <c:numFmt formatCode="General" sourceLinked="1"/>
        <c:tickLblPos val="nextTo"/>
        <c:spPr>
          <a:ln>
            <a:solidFill>
              <a:sysClr val="windowText" lastClr="000000">
                <a:lumMod val="50000"/>
                <a:lumOff val="50000"/>
              </a:sysClr>
            </a:solidFill>
          </a:ln>
        </c:spPr>
        <c:txPr>
          <a:bodyPr rot="0" vert="horz"/>
          <a:lstStyle/>
          <a:p>
            <a:pPr>
              <a:defRPr sz="1000" b="1" i="0" u="none" strike="noStrike" baseline="0">
                <a:solidFill>
                  <a:srgbClr val="000000"/>
                </a:solidFill>
                <a:latin typeface="Calibri"/>
                <a:ea typeface="Calibri"/>
                <a:cs typeface="Calibri"/>
              </a:defRPr>
            </a:pPr>
            <a:endParaRPr lang="en-US"/>
          </a:p>
        </c:txPr>
        <c:crossAx val="61800832"/>
        <c:crosses val="autoZero"/>
        <c:auto val="1"/>
        <c:lblAlgn val="ctr"/>
        <c:lblOffset val="100"/>
        <c:tickLblSkip val="1"/>
      </c:catAx>
      <c:valAx>
        <c:axId val="61800832"/>
        <c:scaling>
          <c:orientation val="minMax"/>
          <c:max val="80"/>
        </c:scaling>
        <c:axPos val="l"/>
        <c:majorGridlines>
          <c:spPr>
            <a:ln>
              <a:solidFill>
                <a:schemeClr val="tx1">
                  <a:lumMod val="50000"/>
                  <a:lumOff val="50000"/>
                </a:schemeClr>
              </a:solidFill>
            </a:ln>
          </c:spPr>
        </c:majorGridlines>
        <c:numFmt formatCode="#,##0" sourceLinked="0"/>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68688512"/>
        <c:crosses val="autoZero"/>
        <c:crossBetween val="between"/>
      </c:valAx>
      <c:spPr>
        <a:noFill/>
        <a:ln w="25400">
          <a:noFill/>
        </a:ln>
      </c:spPr>
    </c:plotArea>
    <c:legend>
      <c:legendPos val="l"/>
      <c:layout>
        <c:manualLayout>
          <c:xMode val="edge"/>
          <c:yMode val="edge"/>
          <c:x val="5.5274688237276819E-2"/>
          <c:y val="0.66025745134412006"/>
          <c:w val="0.10650806191503402"/>
          <c:h val="0.18290080296799882"/>
        </c:manualLayout>
      </c:layout>
      <c:spPr>
        <a:noFill/>
      </c:spPr>
      <c:txPr>
        <a:bodyPr/>
        <a:lstStyle/>
        <a:p>
          <a:pPr rtl="0">
            <a:defRPr sz="1800"/>
          </a:pPr>
          <a:endParaRPr lang="en-US"/>
        </a:p>
      </c:txPr>
    </c:legend>
    <c:plotVisOnly val="1"/>
    <c:dispBlanksAs val="gap"/>
  </c:chart>
  <c:spPr>
    <a:blipFill>
      <a:blip xmlns:r="http://schemas.openxmlformats.org/officeDocument/2006/relationships" r:embed="rId1"/>
      <a:tile tx="0" ty="0" sx="100000" sy="100000" flip="none" algn="tl"/>
    </a:blipFill>
  </c:spPr>
  <c:txPr>
    <a:bodyPr/>
    <a:lstStyle/>
    <a:p>
      <a:pPr>
        <a:defRPr sz="1000" b="0" i="0" u="none" strike="noStrike" baseline="0">
          <a:solidFill>
            <a:srgbClr val="000000"/>
          </a:solidFill>
          <a:latin typeface="Calibri"/>
          <a:ea typeface="Calibri"/>
          <a:cs typeface="Calibri"/>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7"/>
  <c:chart>
    <c:title>
      <c:tx>
        <c:rich>
          <a:bodyPr/>
          <a:lstStyle/>
          <a:p>
            <a:pPr>
              <a:defRPr sz="1800" b="1" i="0" u="none" strike="noStrike" baseline="0">
                <a:solidFill>
                  <a:srgbClr val="000000"/>
                </a:solidFill>
                <a:latin typeface="Calibri"/>
                <a:ea typeface="Calibri"/>
                <a:cs typeface="Calibri"/>
              </a:defRPr>
            </a:pPr>
            <a:r>
              <a:rPr lang="en-US" sz="2800" dirty="0"/>
              <a:t>2007-2009</a:t>
            </a:r>
            <a:r>
              <a:rPr lang="en-US" sz="3200" dirty="0"/>
              <a:t> Trends</a:t>
            </a:r>
          </a:p>
        </c:rich>
      </c:tx>
      <c:layout>
        <c:manualLayout>
          <c:xMode val="edge"/>
          <c:yMode val="edge"/>
          <c:x val="0.29225068105425112"/>
          <c:y val="1.2482168446606249E-2"/>
        </c:manualLayout>
      </c:layout>
      <c:spPr>
        <a:noFill/>
        <a:ln w="25400">
          <a:noFill/>
        </a:ln>
      </c:spPr>
    </c:title>
    <c:view3D>
      <c:depthPercent val="100"/>
      <c:rAngAx val="1"/>
    </c:view3D>
    <c:sideWall>
      <c:spPr>
        <a:noFill/>
        <a:ln>
          <a:noFill/>
        </a:ln>
      </c:spPr>
    </c:sideWall>
    <c:backWall>
      <c:spPr>
        <a:noFill/>
        <a:ln>
          <a:noFill/>
        </a:ln>
      </c:spPr>
    </c:backWall>
    <c:plotArea>
      <c:layout>
        <c:manualLayout>
          <c:layoutTarget val="inner"/>
          <c:xMode val="edge"/>
          <c:yMode val="edge"/>
          <c:x val="0.1754691725481228"/>
          <c:y val="0.12343812779309657"/>
          <c:w val="0.79499646614969799"/>
          <c:h val="0.75077884852673304"/>
        </c:manualLayout>
      </c:layout>
      <c:bar3DChart>
        <c:barDir val="col"/>
        <c:grouping val="clustered"/>
        <c:ser>
          <c:idx val="0"/>
          <c:order val="0"/>
          <c:tx>
            <c:strRef>
              <c:f>'Average TAC 202 Compliance'!$B$4</c:f>
              <c:strCache>
                <c:ptCount val="1"/>
                <c:pt idx="0">
                  <c:v>2007</c:v>
                </c:pt>
              </c:strCache>
            </c:strRef>
          </c:tx>
          <c:spPr>
            <a:solidFill>
              <a:srgbClr val="C00000"/>
            </a:solidFill>
          </c:spPr>
          <c:dLbls>
            <c:dLbl>
              <c:idx val="0"/>
              <c:layout>
                <c:manualLayout>
                  <c:x val="1.4445648248465263E-3"/>
                  <c:y val="-7.4074074074073487E-3"/>
                </c:manualLayout>
              </c:layout>
              <c:showVal val="1"/>
            </c:dLbl>
            <c:dLbl>
              <c:idx val="1"/>
              <c:layout>
                <c:manualLayout>
                  <c:x val="5.7782592993861036E-3"/>
                  <c:y val="-7.4074074074074164E-3"/>
                </c:manualLayout>
              </c:layout>
              <c:showVal val="1"/>
            </c:dLbl>
            <c:dLbl>
              <c:idx val="2"/>
              <c:layout>
                <c:manualLayout>
                  <c:x val="1.0111953773925599E-2"/>
                  <c:y val="-7.4074074074073834E-3"/>
                </c:manualLayout>
              </c:layout>
              <c:showVal val="1"/>
            </c:dLbl>
            <c:dLbl>
              <c:idx val="3"/>
              <c:layout>
                <c:manualLayout>
                  <c:x val="0"/>
                  <c:y val="-9.8765432098767009E-3"/>
                </c:manualLayout>
              </c:layout>
              <c:showVal val="1"/>
            </c:dLbl>
            <c:numFmt formatCode="0%" sourceLinked="0"/>
            <c:txPr>
              <a:bodyPr/>
              <a:lstStyle/>
              <a:p>
                <a:pPr>
                  <a:defRPr sz="900" b="1"/>
                </a:pPr>
                <a:endParaRPr lang="en-US"/>
              </a:p>
            </c:txPr>
            <c:showVal val="1"/>
          </c:dLbls>
          <c:cat>
            <c:strRef>
              <c:f>'Average TAC 202 Compliance'!$C$3:$F$3</c:f>
              <c:strCache>
                <c:ptCount val="4"/>
                <c:pt idx="0">
                  <c:v>Vulnerability Scans
 (2 or more per year)</c:v>
                </c:pt>
                <c:pt idx="1">
                  <c:v>Updates/Patches
 (applied within 1 week)</c:v>
                </c:pt>
                <c:pt idx="2">
                  <c:v>Need for Confidentiality</c:v>
                </c:pt>
                <c:pt idx="3">
                  <c:v>% Compliance</c:v>
                </c:pt>
              </c:strCache>
            </c:strRef>
          </c:cat>
          <c:val>
            <c:numRef>
              <c:f>'Average TAC 202 Compliance'!$C$4:$F$4</c:f>
              <c:numCache>
                <c:formatCode>0.0%</c:formatCode>
                <c:ptCount val="4"/>
                <c:pt idx="0">
                  <c:v>0.2</c:v>
                </c:pt>
                <c:pt idx="1">
                  <c:v>0.54800000000000004</c:v>
                </c:pt>
                <c:pt idx="2">
                  <c:v>0.88000000000000067</c:v>
                </c:pt>
                <c:pt idx="3">
                  <c:v>0.76300000000000245</c:v>
                </c:pt>
              </c:numCache>
            </c:numRef>
          </c:val>
        </c:ser>
        <c:ser>
          <c:idx val="1"/>
          <c:order val="1"/>
          <c:tx>
            <c:strRef>
              <c:f>'Average TAC 202 Compliance'!$B$5</c:f>
              <c:strCache>
                <c:ptCount val="1"/>
                <c:pt idx="0">
                  <c:v>2008</c:v>
                </c:pt>
              </c:strCache>
            </c:strRef>
          </c:tx>
          <c:spPr>
            <a:solidFill>
              <a:srgbClr val="FFFF00"/>
            </a:solidFill>
          </c:spPr>
          <c:dLbls>
            <c:dLbl>
              <c:idx val="0"/>
              <c:layout>
                <c:manualLayout>
                  <c:x val="4.333694474539582E-3"/>
                  <c:y val="-1.4814814814814821E-2"/>
                </c:manualLayout>
              </c:layout>
              <c:showVal val="1"/>
            </c:dLbl>
            <c:dLbl>
              <c:idx val="1"/>
              <c:layout>
                <c:manualLayout>
                  <c:x val="4.333694474539582E-3"/>
                  <c:y val="-9.8765432098766384E-3"/>
                </c:manualLayout>
              </c:layout>
              <c:showVal val="1"/>
            </c:dLbl>
            <c:dLbl>
              <c:idx val="2"/>
              <c:layout>
                <c:manualLayout>
                  <c:x val="8.6673889490790895E-3"/>
                  <c:y val="-9.8765432098766384E-3"/>
                </c:manualLayout>
              </c:layout>
              <c:showVal val="1"/>
            </c:dLbl>
            <c:dLbl>
              <c:idx val="3"/>
              <c:layout>
                <c:manualLayout>
                  <c:x val="1.4445648248465263E-3"/>
                  <c:y val="-9.8765432098767009E-3"/>
                </c:manualLayout>
              </c:layout>
              <c:showVal val="1"/>
            </c:dLbl>
            <c:numFmt formatCode="0%" sourceLinked="0"/>
            <c:txPr>
              <a:bodyPr/>
              <a:lstStyle/>
              <a:p>
                <a:pPr>
                  <a:defRPr sz="900" b="1"/>
                </a:pPr>
                <a:endParaRPr lang="en-US"/>
              </a:p>
            </c:txPr>
            <c:showVal val="1"/>
          </c:dLbls>
          <c:cat>
            <c:strRef>
              <c:f>'Average TAC 202 Compliance'!$C$3:$F$3</c:f>
              <c:strCache>
                <c:ptCount val="4"/>
                <c:pt idx="0">
                  <c:v>Vulnerability Scans
 (2 or more per year)</c:v>
                </c:pt>
                <c:pt idx="1">
                  <c:v>Updates/Patches
 (applied within 1 week)</c:v>
                </c:pt>
                <c:pt idx="2">
                  <c:v>Need for Confidentiality</c:v>
                </c:pt>
                <c:pt idx="3">
                  <c:v>% Compliance</c:v>
                </c:pt>
              </c:strCache>
            </c:strRef>
          </c:cat>
          <c:val>
            <c:numRef>
              <c:f>'Average TAC 202 Compliance'!$C$5:$F$5</c:f>
              <c:numCache>
                <c:formatCode>0.0%</c:formatCode>
                <c:ptCount val="4"/>
                <c:pt idx="0">
                  <c:v>0.91</c:v>
                </c:pt>
                <c:pt idx="1">
                  <c:v>0.94099999999999995</c:v>
                </c:pt>
                <c:pt idx="2">
                  <c:v>0.62000000000000222</c:v>
                </c:pt>
                <c:pt idx="3">
                  <c:v>0.85600000000000065</c:v>
                </c:pt>
              </c:numCache>
            </c:numRef>
          </c:val>
        </c:ser>
        <c:ser>
          <c:idx val="2"/>
          <c:order val="2"/>
          <c:tx>
            <c:strRef>
              <c:f>'Average TAC 202 Compliance'!$B$6</c:f>
              <c:strCache>
                <c:ptCount val="1"/>
                <c:pt idx="0">
                  <c:v>2009</c:v>
                </c:pt>
              </c:strCache>
            </c:strRef>
          </c:tx>
          <c:spPr>
            <a:solidFill>
              <a:srgbClr val="007434"/>
            </a:solidFill>
          </c:spPr>
          <c:dLbls>
            <c:dLbl>
              <c:idx val="0"/>
              <c:layout>
                <c:manualLayout>
                  <c:x val="8.6673889490790895E-3"/>
                  <c:y val="-1.2345679012345723E-2"/>
                </c:manualLayout>
              </c:layout>
              <c:showVal val="1"/>
            </c:dLbl>
            <c:dLbl>
              <c:idx val="1"/>
              <c:layout>
                <c:manualLayout>
                  <c:x val="1.0111953773925599E-2"/>
                  <c:y val="-2.2222222222222282E-2"/>
                </c:manualLayout>
              </c:layout>
              <c:showVal val="1"/>
            </c:dLbl>
            <c:dLbl>
              <c:idx val="2"/>
              <c:layout>
                <c:manualLayout>
                  <c:x val="1.3001083423618685E-2"/>
                  <c:y val="-9.8765432098766384E-3"/>
                </c:manualLayout>
              </c:layout>
              <c:showVal val="1"/>
            </c:dLbl>
            <c:dLbl>
              <c:idx val="3"/>
              <c:layout>
                <c:manualLayout>
                  <c:x val="1.0111953773925498E-2"/>
                  <c:y val="-9.8765432098766384E-3"/>
                </c:manualLayout>
              </c:layout>
              <c:showVal val="1"/>
            </c:dLbl>
            <c:numFmt formatCode="0%" sourceLinked="0"/>
            <c:txPr>
              <a:bodyPr/>
              <a:lstStyle/>
              <a:p>
                <a:pPr>
                  <a:defRPr sz="900" b="1"/>
                </a:pPr>
                <a:endParaRPr lang="en-US"/>
              </a:p>
            </c:txPr>
            <c:showVal val="1"/>
          </c:dLbls>
          <c:cat>
            <c:strRef>
              <c:f>'Average TAC 202 Compliance'!$C$3:$F$3</c:f>
              <c:strCache>
                <c:ptCount val="4"/>
                <c:pt idx="0">
                  <c:v>Vulnerability Scans
 (2 or more per year)</c:v>
                </c:pt>
                <c:pt idx="1">
                  <c:v>Updates/Patches
 (applied within 1 week)</c:v>
                </c:pt>
                <c:pt idx="2">
                  <c:v>Need for Confidentiality</c:v>
                </c:pt>
                <c:pt idx="3">
                  <c:v>% Compliance</c:v>
                </c:pt>
              </c:strCache>
            </c:strRef>
          </c:cat>
          <c:val>
            <c:numRef>
              <c:f>'Average TAC 202 Compliance'!$C$6:$F$6</c:f>
              <c:numCache>
                <c:formatCode>0.0%</c:formatCode>
                <c:ptCount val="4"/>
                <c:pt idx="0">
                  <c:v>0.95000000000000062</c:v>
                </c:pt>
                <c:pt idx="1">
                  <c:v>1</c:v>
                </c:pt>
                <c:pt idx="2">
                  <c:v>0.43000000000000038</c:v>
                </c:pt>
                <c:pt idx="3">
                  <c:v>0.92700000000000005</c:v>
                </c:pt>
              </c:numCache>
            </c:numRef>
          </c:val>
        </c:ser>
        <c:gapWidth val="106"/>
        <c:gapDepth val="103"/>
        <c:shape val="cylinder"/>
        <c:axId val="61861248"/>
        <c:axId val="69092480"/>
        <c:axId val="0"/>
      </c:bar3DChart>
      <c:catAx>
        <c:axId val="61861248"/>
        <c:scaling>
          <c:orientation val="minMax"/>
        </c:scaling>
        <c:axPos val="b"/>
        <c:majorGridlines>
          <c:spPr>
            <a:ln>
              <a:solidFill>
                <a:schemeClr val="tx1">
                  <a:lumMod val="75000"/>
                  <a:lumOff val="25000"/>
                </a:schemeClr>
              </a:solidFill>
            </a:ln>
          </c:spPr>
        </c:majorGridlines>
        <c:minorGridlines>
          <c:spPr>
            <a:ln>
              <a:solidFill>
                <a:schemeClr val="tx1">
                  <a:lumMod val="50000"/>
                  <a:lumOff val="50000"/>
                </a:schemeClr>
              </a:solidFill>
            </a:ln>
          </c:spPr>
        </c:minorGridlines>
        <c:numFmt formatCode="General" sourceLinked="1"/>
        <c:tickLblPos val="nextTo"/>
        <c:spPr>
          <a:ln>
            <a:noFill/>
          </a:ln>
        </c:spPr>
        <c:txPr>
          <a:bodyPr rot="0" vert="horz"/>
          <a:lstStyle/>
          <a:p>
            <a:pPr>
              <a:defRPr sz="1200" b="1" i="0" u="none" strike="noStrike" baseline="0">
                <a:solidFill>
                  <a:srgbClr val="000000"/>
                </a:solidFill>
                <a:latin typeface="Calibri"/>
                <a:ea typeface="Calibri"/>
                <a:cs typeface="Calibri"/>
              </a:defRPr>
            </a:pPr>
            <a:endParaRPr lang="en-US"/>
          </a:p>
        </c:txPr>
        <c:crossAx val="69092480"/>
        <c:crosses val="autoZero"/>
        <c:auto val="1"/>
        <c:lblAlgn val="ctr"/>
        <c:lblOffset val="100"/>
      </c:catAx>
      <c:valAx>
        <c:axId val="69092480"/>
        <c:scaling>
          <c:orientation val="minMax"/>
          <c:max val="1"/>
        </c:scaling>
        <c:axPos val="l"/>
        <c:majorGridlines>
          <c:spPr>
            <a:ln>
              <a:solidFill>
                <a:schemeClr val="tx1">
                  <a:lumMod val="50000"/>
                  <a:lumOff val="50000"/>
                </a:schemeClr>
              </a:solidFill>
            </a:ln>
          </c:spPr>
        </c:majorGridlines>
        <c:numFmt formatCode="0%" sourceLinked="0"/>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61861248"/>
        <c:crosses val="autoZero"/>
        <c:crossBetween val="between"/>
      </c:valAx>
    </c:plotArea>
    <c:legend>
      <c:legendPos val="l"/>
      <c:layout>
        <c:manualLayout>
          <c:xMode val="edge"/>
          <c:yMode val="edge"/>
          <c:x val="9.6242836902024446E-3"/>
          <c:y val="0.65280542747248205"/>
          <c:w val="9.993741932700935E-2"/>
          <c:h val="0.15411407459629226"/>
        </c:manualLayout>
      </c:layout>
      <c:spPr>
        <a:noFill/>
      </c:spPr>
      <c:txPr>
        <a:bodyPr/>
        <a:lstStyle/>
        <a:p>
          <a:pPr rtl="0">
            <a:defRPr sz="1400" b="1"/>
          </a:pPr>
          <a:endParaRPr lang="en-US"/>
        </a:p>
      </c:txPr>
    </c:legend>
    <c:plotVisOnly val="1"/>
    <c:dispBlanksAs val="gap"/>
  </c:chart>
  <c:spPr>
    <a:blipFill>
      <a:blip xmlns:r="http://schemas.openxmlformats.org/officeDocument/2006/relationships" r:embed="rId1"/>
      <a:tile tx="0" ty="0" sx="100000" sy="100000" flip="none" algn="tl"/>
    </a:blipFill>
  </c:spPr>
  <c:txPr>
    <a:bodyPr/>
    <a:lstStyle/>
    <a:p>
      <a:pPr>
        <a:defRPr sz="1000" b="0" i="0" u="none" strike="noStrike" baseline="0">
          <a:solidFill>
            <a:srgbClr val="000000"/>
          </a:solidFill>
          <a:latin typeface="Calibri"/>
          <a:ea typeface="Calibri"/>
          <a:cs typeface="Calibri"/>
        </a:defRPr>
      </a:pPr>
      <a:endParaRPr lang="en-US"/>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E1DEBA6-97AA-4B83-BEDC-A7F0E62F2B29}" type="datetimeFigureOut">
              <a:rPr lang="en-US"/>
              <a:pPr>
                <a:defRPr/>
              </a:pPr>
              <a:t>4/13/2010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7208D86-130D-4528-8B54-803676BF14D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ea typeface="ＭＳ Ｐゴシック" pitchFamily="96" charset="-128"/>
                <a:cs typeface="Arial" charset="0"/>
              </a:rPr>
              <a:t>Texas State</a:t>
            </a:r>
            <a:r>
              <a:rPr lang="en-US" sz="1200" baseline="0" dirty="0" smtClean="0">
                <a:ea typeface="ＭＳ Ｐゴシック" pitchFamily="96" charset="-128"/>
                <a:cs typeface="Arial" charset="0"/>
              </a:rPr>
              <a:t> is large, diverse campus that operates in a decentralized and centralized environment</a:t>
            </a:r>
          </a:p>
          <a:p>
            <a:r>
              <a:rPr lang="en-US" sz="1200" baseline="0" dirty="0" smtClean="0">
                <a:ea typeface="ＭＳ Ｐゴシック" pitchFamily="96" charset="-128"/>
                <a:cs typeface="Arial" charset="0"/>
              </a:rPr>
              <a:t>	30K students</a:t>
            </a:r>
          </a:p>
          <a:p>
            <a:r>
              <a:rPr lang="en-US" sz="1200" baseline="0" dirty="0" smtClean="0">
                <a:ea typeface="ＭＳ Ｐゴシック" pitchFamily="96" charset="-128"/>
                <a:cs typeface="Arial" charset="0"/>
              </a:rPr>
              <a:t>	Non-standardized technology in departments</a:t>
            </a:r>
          </a:p>
          <a:p>
            <a:r>
              <a:rPr lang="en-US" sz="1200" baseline="0" dirty="0" smtClean="0">
                <a:ea typeface="ＭＳ Ｐゴシック" pitchFamily="96" charset="-128"/>
                <a:cs typeface="Arial" charset="0"/>
              </a:rPr>
              <a:t>	Solid central data center with large repositories</a:t>
            </a:r>
            <a:endParaRPr lang="en-US" sz="1200" dirty="0" smtClean="0">
              <a:ea typeface="ＭＳ Ｐゴシック" pitchFamily="96" charset="-128"/>
              <a:cs typeface="Arial" charset="0"/>
            </a:endParaRPr>
          </a:p>
          <a:p>
            <a:r>
              <a:rPr lang="en-US" sz="1200" dirty="0" smtClean="0">
                <a:ea typeface="ＭＳ Ｐゴシック" pitchFamily="96" charset="-128"/>
                <a:cs typeface="Arial" charset="0"/>
              </a:rPr>
              <a:t>We</a:t>
            </a:r>
            <a:r>
              <a:rPr lang="en-US" sz="1200" baseline="0" dirty="0" smtClean="0">
                <a:ea typeface="ＭＳ Ｐゴシック" pitchFamily="96" charset="-128"/>
                <a:cs typeface="Arial" charset="0"/>
              </a:rPr>
              <a:t> needed a</a:t>
            </a:r>
            <a:r>
              <a:rPr lang="en-US" sz="1200" dirty="0" smtClean="0">
                <a:ea typeface="ＭＳ Ｐゴシック" pitchFamily="96" charset="-128"/>
                <a:cs typeface="Arial" charset="0"/>
              </a:rPr>
              <a:t> low cost and low-impact solution to measure our risk posture.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Regular risk assessment</a:t>
            </a:r>
            <a:r>
              <a:rPr lang="en-US" baseline="0" dirty="0" smtClean="0"/>
              <a:t> and risk management are best practices towards prevention of information security breaches</a:t>
            </a:r>
          </a:p>
        </p:txBody>
      </p:sp>
      <p:sp>
        <p:nvSpPr>
          <p:cNvPr id="4" name="Slide Number Placeholder 3"/>
          <p:cNvSpPr>
            <a:spLocks noGrp="1"/>
          </p:cNvSpPr>
          <p:nvPr>
            <p:ph type="sldNum" sz="quarter" idx="10"/>
          </p:nvPr>
        </p:nvSpPr>
        <p:spPr/>
        <p:txBody>
          <a:bodyPr/>
          <a:lstStyle/>
          <a:p>
            <a:pPr>
              <a:defRPr/>
            </a:pPr>
            <a:fld id="{A7208D86-130D-4528-8B54-803676BF14D3}" type="slidenum">
              <a:rPr lang="en-US" smtClean="0"/>
              <a:pPr>
                <a:defRPr/>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F93BF5-C970-4A2C-8A62-0F634EE2C794}" type="slidenum">
              <a:rPr lang="en-US" smtClean="0"/>
              <a:pPr/>
              <a:t>15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Must decide</a:t>
            </a:r>
            <a:r>
              <a:rPr lang="en-US" baseline="0" dirty="0" smtClean="0"/>
              <a:t> on a methodology and choose a repeatable process. Reviewed common widely-accepted methodologies and processes (NIST, CERT, qualitative-</a:t>
            </a:r>
            <a:r>
              <a:rPr lang="en-US" baseline="0" dirty="0" err="1" smtClean="0"/>
              <a:t>vs</a:t>
            </a:r>
            <a:r>
              <a:rPr lang="en-US" baseline="0" dirty="0" smtClean="0"/>
              <a:t>-quantitative, etc…)</a:t>
            </a:r>
          </a:p>
          <a:p>
            <a:r>
              <a:rPr lang="en-US" baseline="0" dirty="0" smtClean="0"/>
              <a:t>Testing is a must</a:t>
            </a:r>
          </a:p>
          <a:p>
            <a:r>
              <a:rPr lang="en-US" baseline="0" dirty="0" smtClean="0"/>
              <a:t>Except, there is never really an end only a repeatable process</a:t>
            </a:r>
          </a:p>
          <a:p>
            <a:endParaRPr lang="en-US" baseline="0" dirty="0" smtClean="0"/>
          </a:p>
          <a:p>
            <a:r>
              <a:rPr lang="en-US" baseline="0" dirty="0" smtClean="0"/>
              <a:t>Establish Scope:</a:t>
            </a:r>
          </a:p>
          <a:p>
            <a:r>
              <a:rPr lang="en-US" baseline="0" dirty="0" smtClean="0"/>
              <a:t>-target “server” type systems (file shares, web servers, data repositories)</a:t>
            </a:r>
          </a:p>
          <a:p>
            <a:endParaRPr lang="en-US" baseline="0" dirty="0" smtClean="0"/>
          </a:p>
        </p:txBody>
      </p:sp>
      <p:sp>
        <p:nvSpPr>
          <p:cNvPr id="4" name="Slide Number Placeholder 3"/>
          <p:cNvSpPr>
            <a:spLocks noGrp="1"/>
          </p:cNvSpPr>
          <p:nvPr>
            <p:ph type="sldNum" sz="quarter" idx="10"/>
          </p:nvPr>
        </p:nvSpPr>
        <p:spPr/>
        <p:txBody>
          <a:bodyPr/>
          <a:lstStyle/>
          <a:p>
            <a:pPr>
              <a:defRPr/>
            </a:pPr>
            <a:fld id="{A7208D86-130D-4528-8B54-803676BF14D3}"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u="sng" dirty="0" smtClean="0"/>
              <a:t>ISAAC</a:t>
            </a:r>
          </a:p>
          <a:p>
            <a:r>
              <a:rPr lang="en-US" sz="1200" kern="1200" dirty="0" smtClean="0">
                <a:solidFill>
                  <a:srgbClr val="000000"/>
                </a:solidFill>
                <a:latin typeface="+mn-lt"/>
                <a:ea typeface="+mn-ea"/>
                <a:cs typeface="+mn-cs"/>
              </a:rPr>
              <a:t>Secure online self-assessment</a:t>
            </a:r>
          </a:p>
          <a:p>
            <a:r>
              <a:rPr lang="en-US" sz="1200" kern="1200" dirty="0" smtClean="0">
                <a:solidFill>
                  <a:srgbClr val="000000"/>
                </a:solidFill>
                <a:latin typeface="+mn-lt"/>
                <a:ea typeface="+mn-ea"/>
                <a:cs typeface="+mn-cs"/>
              </a:rPr>
              <a:t>Modeled after best practices and TAC202 requirements</a:t>
            </a:r>
          </a:p>
          <a:p>
            <a:r>
              <a:rPr lang="en-US" sz="1200" kern="1200" dirty="0" smtClean="0">
                <a:solidFill>
                  <a:srgbClr val="000000"/>
                </a:solidFill>
                <a:latin typeface="+mn-lt"/>
                <a:ea typeface="+mn-ea"/>
                <a:cs typeface="+mn-cs"/>
              </a:rPr>
              <a:t>Assesses: </a:t>
            </a:r>
            <a:r>
              <a:rPr lang="en-US" sz="3200" kern="1200" dirty="0" smtClean="0">
                <a:solidFill>
                  <a:srgbClr val="000000"/>
                </a:solidFill>
                <a:latin typeface="+mn-lt"/>
                <a:ea typeface="+mn-ea"/>
                <a:cs typeface="+mn-cs"/>
              </a:rPr>
              <a:t>confidentiality, integrity, availability physical security</a:t>
            </a:r>
          </a:p>
          <a:p>
            <a:r>
              <a:rPr lang="en-US" sz="3200" u="sng" kern="1200" dirty="0" smtClean="0">
                <a:solidFill>
                  <a:srgbClr val="000000"/>
                </a:solidFill>
                <a:latin typeface="+mn-lt"/>
                <a:ea typeface="+mn-ea"/>
                <a:cs typeface="+mn-cs"/>
              </a:rPr>
              <a:t>Device</a:t>
            </a:r>
            <a:r>
              <a:rPr lang="en-US" sz="3200" u="sng" kern="1200" baseline="0" dirty="0" smtClean="0">
                <a:solidFill>
                  <a:srgbClr val="000000"/>
                </a:solidFill>
                <a:latin typeface="+mn-lt"/>
                <a:ea typeface="+mn-ea"/>
                <a:cs typeface="+mn-cs"/>
              </a:rPr>
              <a:t> registration</a:t>
            </a:r>
          </a:p>
          <a:p>
            <a:r>
              <a:rPr lang="en-US" sz="3200" kern="1200" baseline="0" dirty="0" smtClean="0">
                <a:solidFill>
                  <a:srgbClr val="000000"/>
                </a:solidFill>
                <a:latin typeface="+mn-lt"/>
                <a:ea typeface="+mn-ea"/>
                <a:cs typeface="+mn-cs"/>
              </a:rPr>
              <a:t>Developed in house, </a:t>
            </a:r>
            <a:r>
              <a:rPr lang="en-US" sz="3200" kern="1200" baseline="0" dirty="0" err="1" smtClean="0">
                <a:solidFill>
                  <a:srgbClr val="000000"/>
                </a:solidFill>
                <a:latin typeface="+mn-lt"/>
                <a:ea typeface="+mn-ea"/>
                <a:cs typeface="+mn-cs"/>
              </a:rPr>
              <a:t>.net</a:t>
            </a:r>
            <a:r>
              <a:rPr lang="en-US" sz="3200" kern="1200" baseline="0" dirty="0" smtClean="0">
                <a:solidFill>
                  <a:srgbClr val="000000"/>
                </a:solidFill>
                <a:latin typeface="+mn-lt"/>
                <a:ea typeface="+mn-ea"/>
                <a:cs typeface="+mn-cs"/>
              </a:rPr>
              <a:t> application</a:t>
            </a:r>
          </a:p>
          <a:p>
            <a:r>
              <a:rPr lang="en-US" sz="3200" kern="1200" baseline="0" dirty="0" smtClean="0">
                <a:solidFill>
                  <a:srgbClr val="000000"/>
                </a:solidFill>
                <a:latin typeface="+mn-lt"/>
                <a:ea typeface="+mn-ea"/>
                <a:cs typeface="+mn-cs"/>
              </a:rPr>
              <a:t>Secure access</a:t>
            </a:r>
          </a:p>
          <a:p>
            <a:r>
              <a:rPr lang="en-US" sz="3200" kern="1200" baseline="0" dirty="0" smtClean="0">
                <a:solidFill>
                  <a:srgbClr val="000000"/>
                </a:solidFill>
                <a:latin typeface="+mn-lt"/>
                <a:ea typeface="+mn-ea"/>
                <a:cs typeface="+mn-cs"/>
              </a:rPr>
              <a:t>Searchable database</a:t>
            </a:r>
          </a:p>
          <a:p>
            <a:r>
              <a:rPr lang="en-US" sz="3200" u="sng" kern="1200" baseline="0" dirty="0" smtClean="0">
                <a:solidFill>
                  <a:srgbClr val="000000"/>
                </a:solidFill>
                <a:latin typeface="+mn-lt"/>
                <a:ea typeface="+mn-ea"/>
                <a:cs typeface="+mn-cs"/>
              </a:rPr>
              <a:t>HIPAA checklist and ISO matrix</a:t>
            </a:r>
          </a:p>
          <a:p>
            <a:r>
              <a:rPr lang="en-US" sz="3200" kern="1200" dirty="0" smtClean="0">
                <a:solidFill>
                  <a:srgbClr val="000000"/>
                </a:solidFill>
                <a:latin typeface="+mn-lt"/>
                <a:ea typeface="+mn-ea"/>
                <a:cs typeface="+mn-cs"/>
              </a:rPr>
              <a:t>Spreadsheets</a:t>
            </a:r>
            <a:r>
              <a:rPr lang="en-US" sz="3200" kern="1200" baseline="0" dirty="0" smtClean="0">
                <a:solidFill>
                  <a:srgbClr val="000000"/>
                </a:solidFill>
                <a:latin typeface="+mn-lt"/>
                <a:ea typeface="+mn-ea"/>
                <a:cs typeface="+mn-cs"/>
              </a:rPr>
              <a:t> mapping Texas State controls to these standards</a:t>
            </a:r>
          </a:p>
          <a:p>
            <a:r>
              <a:rPr lang="en-US" sz="3200" u="sng" kern="1200" baseline="0" dirty="0" smtClean="0">
                <a:solidFill>
                  <a:srgbClr val="000000"/>
                </a:solidFill>
                <a:latin typeface="+mn-lt"/>
                <a:ea typeface="+mn-ea"/>
                <a:cs typeface="+mn-cs"/>
              </a:rPr>
              <a:t>Identity Finder</a:t>
            </a:r>
          </a:p>
          <a:p>
            <a:r>
              <a:rPr lang="en-US" sz="3200" u="none" kern="1200" baseline="0" dirty="0" smtClean="0">
                <a:solidFill>
                  <a:srgbClr val="000000"/>
                </a:solidFill>
                <a:latin typeface="+mn-lt"/>
                <a:ea typeface="+mn-ea"/>
                <a:cs typeface="+mn-cs"/>
              </a:rPr>
              <a:t>Sensitive number discovery, few false-positives, licensed for our university system</a:t>
            </a:r>
          </a:p>
          <a:p>
            <a:r>
              <a:rPr lang="en-US" sz="2800" dirty="0" smtClean="0">
                <a:solidFill>
                  <a:srgbClr val="501215"/>
                </a:solidFill>
              </a:rPr>
              <a:t>Open source and commercial-Spider (open source),</a:t>
            </a:r>
            <a:r>
              <a:rPr lang="en-US" sz="2800" baseline="0" dirty="0" smtClean="0">
                <a:solidFill>
                  <a:srgbClr val="501215"/>
                </a:solidFill>
              </a:rPr>
              <a:t> </a:t>
            </a:r>
            <a:r>
              <a:rPr lang="en-US" sz="2800" dirty="0" smtClean="0">
                <a:solidFill>
                  <a:srgbClr val="501215"/>
                </a:solidFill>
              </a:rPr>
              <a:t>SENF (open source)</a:t>
            </a:r>
          </a:p>
          <a:p>
            <a:r>
              <a:rPr lang="en-US" sz="2800" dirty="0" smtClean="0">
                <a:solidFill>
                  <a:srgbClr val="501215"/>
                </a:solidFill>
              </a:rPr>
              <a:t>Require it as part of the risk assessment</a:t>
            </a:r>
          </a:p>
          <a:p>
            <a:r>
              <a:rPr lang="en-US" sz="2800" dirty="0" smtClean="0">
                <a:solidFill>
                  <a:srgbClr val="501215"/>
                </a:solidFill>
              </a:rPr>
              <a:t>Sensitive data should stay in the data centers</a:t>
            </a:r>
          </a:p>
          <a:p>
            <a:r>
              <a:rPr lang="en-US" sz="3200" u="sng" kern="1200" baseline="0" dirty="0" smtClean="0">
                <a:solidFill>
                  <a:srgbClr val="000000"/>
                </a:solidFill>
                <a:latin typeface="+mn-lt"/>
                <a:ea typeface="+mn-ea"/>
                <a:cs typeface="+mn-cs"/>
              </a:rPr>
              <a:t>Vulnerability assessment and penetration testing</a:t>
            </a:r>
          </a:p>
          <a:p>
            <a:r>
              <a:rPr lang="en-US" sz="2800" dirty="0" smtClean="0">
                <a:solidFill>
                  <a:srgbClr val="501215"/>
                </a:solidFill>
              </a:rPr>
              <a:t>Discovery- Known systems</a:t>
            </a:r>
          </a:p>
          <a:p>
            <a:r>
              <a:rPr lang="en-US" sz="2800" dirty="0" smtClean="0">
                <a:solidFill>
                  <a:srgbClr val="501215"/>
                </a:solidFill>
              </a:rPr>
              <a:t>Vulnerability assessment-NMAP Scripting Engine (open source), </a:t>
            </a:r>
            <a:r>
              <a:rPr lang="en-US" sz="2800" dirty="0" err="1" smtClean="0">
                <a:solidFill>
                  <a:srgbClr val="501215"/>
                </a:solidFill>
              </a:rPr>
              <a:t>OpenVAS</a:t>
            </a:r>
            <a:r>
              <a:rPr lang="en-US" sz="2800" dirty="0" smtClean="0">
                <a:solidFill>
                  <a:srgbClr val="501215"/>
                </a:solidFill>
              </a:rPr>
              <a:t> (open source), Core Impact (commercial),</a:t>
            </a:r>
            <a:r>
              <a:rPr lang="en-US" sz="2800" baseline="0" dirty="0" smtClean="0">
                <a:solidFill>
                  <a:srgbClr val="501215"/>
                </a:solidFill>
              </a:rPr>
              <a:t> </a:t>
            </a:r>
            <a:r>
              <a:rPr lang="en-US" sz="2800" baseline="0" dirty="0" err="1" smtClean="0">
                <a:solidFill>
                  <a:srgbClr val="501215"/>
                </a:solidFill>
              </a:rPr>
              <a:t>Metasploit</a:t>
            </a:r>
            <a:endParaRPr lang="en-US" sz="2800" baseline="0" dirty="0" smtClean="0">
              <a:solidFill>
                <a:srgbClr val="501215"/>
              </a:solidFill>
            </a:endParaRPr>
          </a:p>
          <a:p>
            <a:r>
              <a:rPr lang="en-US" sz="2800" baseline="0" dirty="0" smtClean="0">
                <a:solidFill>
                  <a:srgbClr val="501215"/>
                </a:solidFill>
              </a:rPr>
              <a:t>Time-intensive</a:t>
            </a:r>
            <a:endParaRPr lang="en-US" dirty="0" smtClean="0">
              <a:solidFill>
                <a:srgbClr val="501215"/>
              </a:solidFill>
            </a:endParaRPr>
          </a:p>
          <a:p>
            <a:endParaRPr lang="en-US" sz="3200" u="sng" kern="1200" dirty="0" smtClean="0">
              <a:solidFill>
                <a:srgbClr val="000000"/>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7208D86-130D-4528-8B54-803676BF14D3}"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charset="0"/>
              <a:buNone/>
            </a:pPr>
            <a:r>
              <a:rPr lang="en-US" baseline="0" dirty="0" smtClean="0"/>
              <a:t>In 2006 we set about identifying a standard methodology that could be used for all future risk assessments. We were looking for a web-based tool that would capture the requirements of TAC202 and would provide measurable outcomes for tracking our progress. We decided on a tool that was developed by Texas A&amp;M and closely modeled to TAC202 which provided compliance rating as well as measuring other industry-accepted best practices for securing devices and data. This tool is called Information Security Awareness, Assessment, and Compliance (ISAAC).</a:t>
            </a:r>
          </a:p>
          <a:p>
            <a:pPr>
              <a:buFont typeface="Arial" charset="0"/>
              <a:buNone/>
            </a:pPr>
            <a:r>
              <a:rPr lang="en-US" baseline="0" dirty="0" smtClean="0"/>
              <a:t>Methods were employed to identify all high risk environments on campus (interviews, network discovery tools, self-registration).</a:t>
            </a:r>
          </a:p>
          <a:p>
            <a:pPr>
              <a:buFont typeface="Arial" charset="0"/>
              <a:buNone/>
            </a:pPr>
            <a:r>
              <a:rPr lang="en-US" baseline="0" dirty="0" smtClean="0">
                <a:solidFill>
                  <a:srgbClr val="501215"/>
                </a:solidFill>
                <a:latin typeface="Arial" charset="0"/>
                <a:ea typeface="ＭＳ Ｐゴシック" pitchFamily="96" charset="-128"/>
              </a:rPr>
              <a:t>2007 : Year 1 </a:t>
            </a:r>
          </a:p>
          <a:p>
            <a:pPr>
              <a:buFont typeface="Arial" charset="0"/>
              <a:buNone/>
            </a:pPr>
            <a:r>
              <a:rPr lang="en-US" baseline="0" dirty="0" smtClean="0">
                <a:solidFill>
                  <a:srgbClr val="501215"/>
                </a:solidFill>
                <a:latin typeface="Arial" charset="0"/>
                <a:ea typeface="ＭＳ Ｐゴシック" pitchFamily="96" charset="-128"/>
              </a:rPr>
              <a:t>          </a:t>
            </a:r>
            <a:r>
              <a:rPr lang="en-US" dirty="0" smtClean="0">
                <a:solidFill>
                  <a:srgbClr val="501215"/>
                </a:solidFill>
                <a:latin typeface="Arial" charset="0"/>
                <a:ea typeface="ＭＳ Ｐゴシック" pitchFamily="96" charset="-128"/>
              </a:rPr>
              <a:t>ISAAC assessment completed by IT Security with technical staff/owners</a:t>
            </a:r>
          </a:p>
          <a:p>
            <a:pPr lvl="1"/>
            <a:r>
              <a:rPr lang="en-US" dirty="0" smtClean="0">
                <a:solidFill>
                  <a:srgbClr val="501215"/>
                </a:solidFill>
                <a:latin typeface="Arial" charset="0"/>
                <a:ea typeface="ＭＳ Ｐゴシック" pitchFamily="96" charset="-128"/>
              </a:rPr>
              <a:t>each server/function required assessment</a:t>
            </a:r>
          </a:p>
          <a:p>
            <a:pPr lvl="1"/>
            <a:r>
              <a:rPr lang="en-US" dirty="0" smtClean="0">
                <a:solidFill>
                  <a:srgbClr val="501215"/>
                </a:solidFill>
                <a:latin typeface="Arial" charset="0"/>
                <a:ea typeface="ＭＳ Ｐゴシック" pitchFamily="96" charset="-128"/>
              </a:rPr>
              <a:t>targeted high risk areas only (27)</a:t>
            </a:r>
          </a:p>
          <a:p>
            <a:pPr lvl="1"/>
            <a:r>
              <a:rPr lang="en-US" dirty="0" smtClean="0">
                <a:solidFill>
                  <a:srgbClr val="501215"/>
                </a:solidFill>
                <a:latin typeface="Arial" charset="0"/>
                <a:ea typeface="ＭＳ Ｐゴシック" pitchFamily="96" charset="-128"/>
              </a:rPr>
              <a:t>first campus-wide results reported to execs</a:t>
            </a:r>
          </a:p>
          <a:p>
            <a:r>
              <a:rPr lang="en-US" sz="2800" dirty="0" smtClean="0">
                <a:solidFill>
                  <a:srgbClr val="501215"/>
                </a:solidFill>
                <a:latin typeface="Arial" charset="0"/>
                <a:ea typeface="ＭＳ Ｐゴシック" pitchFamily="96" charset="-128"/>
              </a:rPr>
              <a:t>2008: Year 2</a:t>
            </a:r>
          </a:p>
          <a:p>
            <a:pPr lvl="1"/>
            <a:r>
              <a:rPr lang="en-US" sz="2700" dirty="0" smtClean="0">
                <a:solidFill>
                  <a:srgbClr val="501215"/>
                </a:solidFill>
                <a:latin typeface="Arial" charset="0"/>
                <a:ea typeface="ＭＳ Ｐゴシック" pitchFamily="96" charset="-128"/>
              </a:rPr>
              <a:t>ISAAC, penetration testing, online server registration </a:t>
            </a:r>
            <a:r>
              <a:rPr lang="en-US" sz="2700" dirty="0" err="1" smtClean="0">
                <a:solidFill>
                  <a:srgbClr val="501215"/>
                </a:solidFill>
                <a:latin typeface="Arial" charset="0"/>
                <a:ea typeface="ＭＳ Ｐゴシック" pitchFamily="96" charset="-128"/>
              </a:rPr>
              <a:t>.net</a:t>
            </a:r>
            <a:r>
              <a:rPr lang="en-US" sz="2700" dirty="0" smtClean="0">
                <a:solidFill>
                  <a:srgbClr val="501215"/>
                </a:solidFill>
                <a:latin typeface="Arial" charset="0"/>
                <a:ea typeface="ＭＳ Ｐゴシック" pitchFamily="96" charset="-128"/>
              </a:rPr>
              <a:t> application</a:t>
            </a:r>
          </a:p>
          <a:p>
            <a:pPr lvl="1"/>
            <a:r>
              <a:rPr lang="en-US" sz="2700" dirty="0" smtClean="0">
                <a:solidFill>
                  <a:srgbClr val="501215"/>
                </a:solidFill>
                <a:latin typeface="Arial" charset="0"/>
                <a:ea typeface="ＭＳ Ｐゴシック" pitchFamily="96" charset="-128"/>
              </a:rPr>
              <a:t>ISAAC workshop approach, completed  by technical staff/owners</a:t>
            </a:r>
          </a:p>
          <a:p>
            <a:pPr lvl="1"/>
            <a:r>
              <a:rPr lang="en-US" sz="2700" dirty="0" smtClean="0">
                <a:solidFill>
                  <a:srgbClr val="501215"/>
                </a:solidFill>
                <a:latin typeface="Arial" charset="0"/>
                <a:ea typeface="ＭＳ Ｐゴシック" pitchFamily="96" charset="-128"/>
              </a:rPr>
              <a:t>identified additional high risk areas (24)</a:t>
            </a:r>
          </a:p>
          <a:p>
            <a:pPr lvl="1"/>
            <a:r>
              <a:rPr lang="en-US" sz="2700" dirty="0" smtClean="0">
                <a:solidFill>
                  <a:srgbClr val="501215"/>
                </a:solidFill>
                <a:latin typeface="Arial" charset="0"/>
                <a:ea typeface="ＭＳ Ｐゴシック" pitchFamily="96" charset="-128"/>
              </a:rPr>
              <a:t>less time-intensive</a:t>
            </a:r>
            <a:endParaRPr lang="en-US" sz="2600" dirty="0" smtClean="0">
              <a:solidFill>
                <a:srgbClr val="501215"/>
              </a:solidFill>
              <a:latin typeface="Arial" charset="0"/>
              <a:ea typeface="ＭＳ Ｐゴシック" pitchFamily="96" charset="-128"/>
            </a:endParaRPr>
          </a:p>
        </p:txBody>
      </p:sp>
      <p:sp>
        <p:nvSpPr>
          <p:cNvPr id="4" name="Slide Number Placeholder 3"/>
          <p:cNvSpPr>
            <a:spLocks noGrp="1"/>
          </p:cNvSpPr>
          <p:nvPr>
            <p:ph type="sldNum" sz="quarter" idx="10"/>
          </p:nvPr>
        </p:nvSpPr>
        <p:spPr/>
        <p:txBody>
          <a:bodyPr/>
          <a:lstStyle/>
          <a:p>
            <a:pPr>
              <a:defRPr/>
            </a:pPr>
            <a:fld id="{A7208D86-130D-4528-8B54-803676BF14D3}"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580" indent="-228580">
              <a:buAutoNum type="arabicPlain" startAt="2009"/>
            </a:pPr>
            <a:r>
              <a:rPr lang="en-US" i="0" baseline="0" dirty="0" smtClean="0"/>
              <a:t> Process:</a:t>
            </a:r>
          </a:p>
          <a:p>
            <a:pPr marL="228580" indent="-228580">
              <a:buFont typeface="Arial" charset="0"/>
              <a:buChar char="•"/>
            </a:pPr>
            <a:r>
              <a:rPr lang="en-US" i="0" baseline="0" dirty="0" smtClean="0"/>
              <a:t>Areas of high risk reduced due to many owners choosing to move their confidential environments to the data center or eliminate the data that is protected, such as SSNs in a spreadsheet.</a:t>
            </a:r>
          </a:p>
          <a:p>
            <a:pPr marL="228580" indent="-228580">
              <a:buFont typeface="Arial" charset="0"/>
              <a:buChar char="•"/>
            </a:pPr>
            <a:r>
              <a:rPr lang="en-US" i="0" baseline="0" dirty="0" smtClean="0"/>
              <a:t>Modified workshops to be more targeted to groups of similar types of assessments. For example, we tried to bring users who managed non-confidential systems together.</a:t>
            </a:r>
          </a:p>
          <a:p>
            <a:pPr marL="228580" indent="-228580">
              <a:buFont typeface="Arial" charset="0"/>
              <a:buChar char="•"/>
            </a:pPr>
            <a:r>
              <a:rPr lang="en-US" i="0" baseline="0" dirty="0" smtClean="0"/>
              <a:t>Penetration testing continues to show more objective results</a:t>
            </a:r>
          </a:p>
          <a:p>
            <a:pPr marL="228580" indent="-228580">
              <a:buFont typeface="Arial" charset="0"/>
              <a:buChar char="•"/>
            </a:pPr>
            <a:r>
              <a:rPr lang="en-US" i="0" baseline="0" dirty="0" smtClean="0"/>
              <a:t>Identity Finder sensitive number finder was used to validate the type of classification of the risk assessment. For example if an owner stated that they “think” the server may contain confidential data then Identity Finder was used to validate that assumption. This tool finds SSNs, DOB, credit card data, bank account numbers</a:t>
            </a:r>
          </a:p>
        </p:txBody>
      </p:sp>
      <p:sp>
        <p:nvSpPr>
          <p:cNvPr id="4" name="Slide Number Placeholder 3"/>
          <p:cNvSpPr>
            <a:spLocks noGrp="1"/>
          </p:cNvSpPr>
          <p:nvPr>
            <p:ph type="sldNum" sz="quarter" idx="10"/>
          </p:nvPr>
        </p:nvSpPr>
        <p:spPr/>
        <p:txBody>
          <a:bodyPr/>
          <a:lstStyle/>
          <a:p>
            <a:pPr>
              <a:defRPr/>
            </a:pPr>
            <a:fld id="{A7208D86-130D-4528-8B54-803676BF14D3}"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ea typeface="ＭＳ Ｐゴシック" pitchFamily="34" charset="-128"/>
              </a:rPr>
              <a:t>The 1</a:t>
            </a:r>
            <a:r>
              <a:rPr lang="en-US" baseline="30000" dirty="0" smtClean="0">
                <a:ea typeface="ＭＳ Ｐゴシック" pitchFamily="34" charset="-128"/>
              </a:rPr>
              <a:t>st</a:t>
            </a:r>
            <a:r>
              <a:rPr lang="en-US" dirty="0" smtClean="0">
                <a:ea typeface="ＭＳ Ｐゴシック" pitchFamily="34" charset="-128"/>
              </a:rPr>
              <a:t> graph on this slide simply shows the number of risk assessments conducted and how that number spiked after the first year.</a:t>
            </a:r>
          </a:p>
          <a:p>
            <a:r>
              <a:rPr lang="en-US" dirty="0" smtClean="0">
                <a:ea typeface="ＭＳ Ｐゴシック" pitchFamily="34" charset="-128"/>
              </a:rPr>
              <a:t> </a:t>
            </a:r>
          </a:p>
          <a:p>
            <a:r>
              <a:rPr lang="en-US" dirty="0" smtClean="0">
                <a:ea typeface="ＭＳ Ｐゴシック" pitchFamily="34" charset="-128"/>
              </a:rPr>
              <a:t>The 2</a:t>
            </a:r>
            <a:r>
              <a:rPr lang="en-US" baseline="30000" dirty="0" smtClean="0">
                <a:ea typeface="ＭＳ Ｐゴシック" pitchFamily="34" charset="-128"/>
              </a:rPr>
              <a:t>nd</a:t>
            </a:r>
            <a:r>
              <a:rPr lang="en-US" dirty="0" smtClean="0">
                <a:ea typeface="ＭＳ Ｐゴシック" pitchFamily="34" charset="-128"/>
              </a:rPr>
              <a:t> graph</a:t>
            </a:r>
            <a:r>
              <a:rPr lang="en-US" baseline="0" dirty="0" smtClean="0">
                <a:ea typeface="ＭＳ Ｐゴシック" pitchFamily="34" charset="-128"/>
              </a:rPr>
              <a:t> </a:t>
            </a:r>
            <a:r>
              <a:rPr lang="en-US" dirty="0" smtClean="0">
                <a:ea typeface="ＭＳ Ｐゴシック" pitchFamily="34" charset="-128"/>
              </a:rPr>
              <a:t>shows the number of environments where confidential data was found. It illustrates the turning of a corner for us when compared with the other charts on this slide.  While total risk assessments and server counts both increased, the number of environments housing confidential information actually fell. </a:t>
            </a:r>
          </a:p>
          <a:p>
            <a:r>
              <a:rPr lang="en-US" dirty="0" smtClean="0">
                <a:ea typeface="ＭＳ Ｐゴシック" pitchFamily="34" charset="-128"/>
              </a:rPr>
              <a:t> </a:t>
            </a:r>
          </a:p>
          <a:p>
            <a:r>
              <a:rPr lang="en-US" dirty="0" smtClean="0">
                <a:ea typeface="ＭＳ Ｐゴシック" pitchFamily="34" charset="-128"/>
              </a:rPr>
              <a:t>The 3</a:t>
            </a:r>
            <a:r>
              <a:rPr lang="en-US" baseline="30000" dirty="0" smtClean="0">
                <a:ea typeface="ＭＳ Ｐゴシック" pitchFamily="34" charset="-128"/>
              </a:rPr>
              <a:t>rd</a:t>
            </a:r>
            <a:r>
              <a:rPr lang="en-US" dirty="0" smtClean="0">
                <a:ea typeface="ＭＳ Ｐゴシック" pitchFamily="34" charset="-128"/>
              </a:rPr>
              <a:t> chart graph the increasing number of servers involved each year, another indicator that the assessment program is growing.   </a:t>
            </a:r>
          </a:p>
          <a:p>
            <a:endParaRPr lang="en-US" dirty="0" smtClean="0">
              <a:ea typeface="ＭＳ Ｐゴシック" pitchFamily="34" charset="-128"/>
            </a:endParaRPr>
          </a:p>
        </p:txBody>
      </p:sp>
      <p:sp>
        <p:nvSpPr>
          <p:cNvPr id="4" name="Slide Number Placeholder 3"/>
          <p:cNvSpPr>
            <a:spLocks noGrp="1"/>
          </p:cNvSpPr>
          <p:nvPr>
            <p:ph type="sldNum" sz="quarter" idx="10"/>
          </p:nvPr>
        </p:nvSpPr>
        <p:spPr/>
        <p:txBody>
          <a:bodyPr/>
          <a:lstStyle/>
          <a:p>
            <a:fld id="{8A3761F1-6503-4CE5-9440-519EABA8CF82}"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dirty="0" smtClean="0"/>
              <a:t>The 1</a:t>
            </a:r>
            <a:r>
              <a:rPr lang="en-US" baseline="30000" dirty="0" smtClean="0"/>
              <a:t>st</a:t>
            </a:r>
            <a:r>
              <a:rPr lang="en-US" dirty="0" smtClean="0"/>
              <a:t> graph on this slide reflects the expansion of proactive vulnerability scanning, a good  example of a service opportunity that IT Security quickly embraced to improve both security and compliance on a campus-wide scale.  Other examples include the aforementioned Identity Finder deployment and penetration testing services.  </a:t>
            </a:r>
          </a:p>
          <a:p>
            <a:pPr>
              <a:defRPr/>
            </a:pPr>
            <a:r>
              <a:rPr lang="en-US" dirty="0" smtClean="0"/>
              <a:t> </a:t>
            </a:r>
          </a:p>
          <a:p>
            <a:pPr>
              <a:defRPr/>
            </a:pPr>
            <a:r>
              <a:rPr lang="en-US" dirty="0" smtClean="0"/>
              <a:t>The 2</a:t>
            </a:r>
            <a:r>
              <a:rPr lang="en-US" baseline="30000" dirty="0" smtClean="0"/>
              <a:t>nd</a:t>
            </a:r>
            <a:r>
              <a:rPr lang="en-US" dirty="0" smtClean="0"/>
              <a:t> graph shows the increase in timely application of OS and AV updates and patches over the period.  This improvement resulted in part from the expectations that were set during the risk assessment process and from the centralized deployment of better tools for patch and update management (e.g., SCCM).  Departments became more open to the use of these tools once convinced of their risk mitigation value.  </a:t>
            </a:r>
          </a:p>
          <a:p>
            <a:pPr>
              <a:defRPr/>
            </a:pPr>
            <a:r>
              <a:rPr lang="en-US" dirty="0" smtClean="0"/>
              <a:t> </a:t>
            </a:r>
          </a:p>
          <a:p>
            <a:pPr>
              <a:defRPr/>
            </a:pPr>
            <a:r>
              <a:rPr lang="en-US" dirty="0" smtClean="0"/>
              <a:t>The 3</a:t>
            </a:r>
            <a:r>
              <a:rPr lang="en-US" baseline="30000" dirty="0" smtClean="0"/>
              <a:t>rd</a:t>
            </a:r>
            <a:r>
              <a:rPr lang="en-US" dirty="0" smtClean="0"/>
              <a:t> graph</a:t>
            </a:r>
            <a:r>
              <a:rPr lang="en-US" baseline="0" dirty="0" smtClean="0"/>
              <a:t> </a:t>
            </a:r>
            <a:r>
              <a:rPr lang="en-US" dirty="0" smtClean="0"/>
              <a:t>depicts the reduction in the </a:t>
            </a:r>
            <a:r>
              <a:rPr lang="en-US" u="sng" dirty="0" smtClean="0"/>
              <a:t>percentage</a:t>
            </a:r>
            <a:r>
              <a:rPr lang="en-US" dirty="0" smtClean="0"/>
              <a:t> of environments having a high need for confidentiality.  By eliminating storage of confidential information wherever possible, and by moving the remaining data stores that house this data into the data centers, we significantly reduced the risk of unauthorized access or disclosure.  In doing so, we have also reduced the attack surface presented by our network.   </a:t>
            </a:r>
          </a:p>
          <a:p>
            <a:pPr>
              <a:defRPr/>
            </a:pPr>
            <a:r>
              <a:rPr lang="en-US" dirty="0" smtClean="0"/>
              <a:t> </a:t>
            </a:r>
          </a:p>
          <a:p>
            <a:pPr>
              <a:defRPr/>
            </a:pPr>
            <a:r>
              <a:rPr lang="en-US" dirty="0" smtClean="0"/>
              <a:t>The 4</a:t>
            </a:r>
            <a:r>
              <a:rPr lang="en-US" baseline="30000" dirty="0" smtClean="0"/>
              <a:t>th</a:t>
            </a:r>
            <a:r>
              <a:rPr lang="en-US" dirty="0" smtClean="0"/>
              <a:t> graph depicts the improvement in the University’s overall compliance with state standards (TAC 202).  We should note here that we don’t really expect to </a:t>
            </a:r>
            <a:r>
              <a:rPr lang="en-US" u="sng" dirty="0" smtClean="0"/>
              <a:t>ever</a:t>
            </a:r>
            <a:r>
              <a:rPr lang="en-US" dirty="0" smtClean="0"/>
              <a:t> achieve 100% compliance.  Doing so would require every environment to implement every state specified risk management control and countermeasure.  There are situations and circumstances on every campus where some controls truly prove unnecessary and perhaps even counter-productive. </a:t>
            </a:r>
          </a:p>
          <a:p>
            <a:pPr>
              <a:defRPr/>
            </a:pPr>
            <a:endParaRPr lang="en-US" dirty="0" smtClean="0"/>
          </a:p>
        </p:txBody>
      </p:sp>
      <p:sp>
        <p:nvSpPr>
          <p:cNvPr id="4" name="Slide Number Placeholder 3"/>
          <p:cNvSpPr>
            <a:spLocks noGrp="1"/>
          </p:cNvSpPr>
          <p:nvPr>
            <p:ph type="sldNum" sz="quarter" idx="10"/>
          </p:nvPr>
        </p:nvSpPr>
        <p:spPr/>
        <p:txBody>
          <a:bodyPr/>
          <a:lstStyle/>
          <a:p>
            <a:fld id="{8A3761F1-6503-4CE5-9440-519EABA8CF82}"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800" kern="1200" dirty="0" smtClean="0">
                <a:solidFill>
                  <a:srgbClr val="000000"/>
                </a:solidFill>
                <a:latin typeface="+mn-lt"/>
                <a:ea typeface="+mn-ea"/>
                <a:cs typeface="+mn-cs"/>
              </a:rPr>
              <a:t>Never-ending</a:t>
            </a:r>
            <a:r>
              <a:rPr lang="en-US" sz="800" kern="1200" baseline="0" dirty="0" smtClean="0">
                <a:solidFill>
                  <a:srgbClr val="000000"/>
                </a:solidFill>
                <a:latin typeface="+mn-lt"/>
                <a:ea typeface="+mn-ea"/>
                <a:cs typeface="+mn-cs"/>
              </a:rPr>
              <a:t> process</a:t>
            </a:r>
            <a:endParaRPr lang="en-US" sz="800" kern="1200" dirty="0" smtClean="0">
              <a:solidFill>
                <a:srgbClr val="000000"/>
              </a:solidFill>
              <a:latin typeface="+mn-lt"/>
              <a:ea typeface="+mn-ea"/>
              <a:cs typeface="+mn-cs"/>
            </a:endParaRPr>
          </a:p>
          <a:p>
            <a:r>
              <a:rPr lang="en-US" sz="800" kern="1200" dirty="0" smtClean="0">
                <a:solidFill>
                  <a:srgbClr val="000000"/>
                </a:solidFill>
                <a:latin typeface="+mn-lt"/>
                <a:ea typeface="+mn-ea"/>
                <a:cs typeface="+mn-cs"/>
              </a:rPr>
              <a:t>More effective risk assessment</a:t>
            </a:r>
            <a:r>
              <a:rPr lang="en-US" sz="800" kern="1200" baseline="0" dirty="0" smtClean="0">
                <a:solidFill>
                  <a:srgbClr val="000000"/>
                </a:solidFill>
                <a:latin typeface="+mn-lt"/>
                <a:ea typeface="+mn-ea"/>
                <a:cs typeface="+mn-cs"/>
              </a:rPr>
              <a:t> were “owned” by custodians and data owners</a:t>
            </a:r>
            <a:endParaRPr lang="en-US" sz="800" kern="1200" dirty="0" smtClean="0">
              <a:solidFill>
                <a:srgbClr val="000000"/>
              </a:solidFill>
              <a:latin typeface="+mn-lt"/>
              <a:ea typeface="+mn-ea"/>
              <a:cs typeface="+mn-cs"/>
            </a:endParaRPr>
          </a:p>
          <a:p>
            <a:r>
              <a:rPr lang="en-US" sz="800" kern="1200" dirty="0" smtClean="0">
                <a:solidFill>
                  <a:srgbClr val="000000"/>
                </a:solidFill>
                <a:latin typeface="+mn-lt"/>
                <a:ea typeface="+mn-ea"/>
                <a:cs typeface="+mn-cs"/>
              </a:rPr>
              <a:t>Improved understanding resulted in improved security</a:t>
            </a:r>
          </a:p>
          <a:p>
            <a:r>
              <a:rPr lang="en-US" sz="800" kern="1200" dirty="0" smtClean="0">
                <a:solidFill>
                  <a:srgbClr val="000000"/>
                </a:solidFill>
                <a:latin typeface="+mn-lt"/>
                <a:ea typeface="+mn-ea"/>
                <a:cs typeface="+mn-cs"/>
              </a:rPr>
              <a:t>Internal audit of risk assessment process results in minimal findings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800" baseline="0" dirty="0" smtClean="0"/>
              <a:t>We often discover sensitive data that is being stored, often unnecessarily, at the college or department level rather than in the well-protected confines of our data centers</a:t>
            </a:r>
            <a:endParaRPr lang="en-US" sz="800" kern="1200" dirty="0" smtClean="0">
              <a:solidFill>
                <a:srgbClr val="000000"/>
              </a:solidFill>
              <a:latin typeface="+mn-lt"/>
              <a:ea typeface="+mn-ea"/>
              <a:cs typeface="+mn-cs"/>
            </a:endParaRPr>
          </a:p>
          <a:p>
            <a:endParaRPr lang="en-US" sz="800" dirty="0" smtClean="0">
              <a:solidFill>
                <a:srgbClr val="501215"/>
              </a:solidFill>
              <a:latin typeface="Arial" charset="0"/>
              <a:ea typeface="ＭＳ Ｐゴシック" pitchFamily="96" charset="-128"/>
            </a:endParaRPr>
          </a:p>
          <a:p>
            <a:r>
              <a:rPr lang="en-US" sz="800" dirty="0" smtClean="0">
                <a:solidFill>
                  <a:srgbClr val="501215"/>
                </a:solidFill>
                <a:latin typeface="Arial" charset="0"/>
                <a:ea typeface="ＭＳ Ｐゴシック" pitchFamily="96" charset="-128"/>
              </a:rPr>
              <a:t>Need standard language “glossary” for ISAAC</a:t>
            </a:r>
          </a:p>
          <a:p>
            <a:r>
              <a:rPr lang="en-US" sz="800" dirty="0" smtClean="0">
                <a:solidFill>
                  <a:srgbClr val="501215"/>
                </a:solidFill>
                <a:latin typeface="Arial" charset="0"/>
                <a:ea typeface="ＭＳ Ｐゴシック" pitchFamily="96" charset="-128"/>
              </a:rPr>
              <a:t>Some ISAAC questions needed answers that only IT could provide</a:t>
            </a:r>
          </a:p>
          <a:p>
            <a:r>
              <a:rPr lang="en-US" sz="800" dirty="0" smtClean="0">
                <a:solidFill>
                  <a:srgbClr val="501215"/>
                </a:solidFill>
                <a:latin typeface="Arial" charset="0"/>
                <a:ea typeface="ＭＳ Ｐゴシック" pitchFamily="96" charset="-128"/>
              </a:rPr>
              <a:t>Workshops worked for some, but…</a:t>
            </a:r>
          </a:p>
          <a:p>
            <a:r>
              <a:rPr lang="en-US" sz="800" dirty="0" smtClean="0">
                <a:solidFill>
                  <a:srgbClr val="501215"/>
                </a:solidFill>
                <a:latin typeface="Arial" charset="0"/>
                <a:ea typeface="ＭＳ Ｐゴシック" pitchFamily="96" charset="-128"/>
              </a:rPr>
              <a:t>Penetration testing time constraint</a:t>
            </a:r>
          </a:p>
          <a:p>
            <a:r>
              <a:rPr lang="en-US" sz="800" dirty="0" smtClean="0">
                <a:solidFill>
                  <a:srgbClr val="501215"/>
                </a:solidFill>
                <a:latin typeface="Arial" charset="0"/>
                <a:ea typeface="ＭＳ Ｐゴシック" pitchFamily="96" charset="-128"/>
              </a:rPr>
              <a:t>Some technical support staff just didn’t respond, may need to involve execs</a:t>
            </a:r>
          </a:p>
          <a:p>
            <a:endParaRPr lang="en-US" sz="800" kern="1200" dirty="0" smtClean="0">
              <a:solidFill>
                <a:srgbClr val="000000"/>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7208D86-130D-4528-8B54-803676BF14D3}"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a:t>
            </a:r>
            <a:r>
              <a:rPr lang="en-US" baseline="0" dirty="0" smtClean="0"/>
              <a:t> our presentation under resources and please complete the evaluation</a:t>
            </a:r>
            <a:endParaRPr lang="en-US" dirty="0"/>
          </a:p>
        </p:txBody>
      </p:sp>
      <p:sp>
        <p:nvSpPr>
          <p:cNvPr id="4" name="Slide Number Placeholder 3"/>
          <p:cNvSpPr>
            <a:spLocks noGrp="1"/>
          </p:cNvSpPr>
          <p:nvPr>
            <p:ph type="sldNum" sz="quarter" idx="10"/>
          </p:nvPr>
        </p:nvSpPr>
        <p:spPr/>
        <p:txBody>
          <a:bodyPr/>
          <a:lstStyle/>
          <a:p>
            <a:fld id="{8A3761F1-6503-4CE5-9440-519EABA8CF82}"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ABDC91-0DE3-4475-A8A9-D0ED50ADC12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070337-684D-4C6B-AA34-FB8DE3666E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7DC625-4D3F-4FE7-BBAB-B72763B460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2C3AB8-52BF-405A-B154-6169E2CA42C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13A53E-900A-4159-B441-70562DFD80A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1BFE8C-B0EF-4478-9C50-3E267C1862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B6BE23F-5611-4405-BDF5-71A36407E0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E380820-5BD8-4CB0-8066-CC85BD36E8A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B2193B-58CB-4A95-A4FC-15E6495B221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9A13B7-F6A9-46B8-8C81-E8640865FAE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BA8BDD-80EB-409A-8143-3ABB7E8DD7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F49682-93A7-48AE-8C05-39D2E17337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curity.vpit.txstate.edu/"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Foundations for Effective Security Risk and Program Assessment</a:t>
            </a:r>
            <a:endParaRPr lang="en-US" b="1" dirty="0"/>
          </a:p>
        </p:txBody>
      </p:sp>
      <p:sp>
        <p:nvSpPr>
          <p:cNvPr id="3" name="Subtitle 2"/>
          <p:cNvSpPr>
            <a:spLocks noGrp="1"/>
          </p:cNvSpPr>
          <p:nvPr>
            <p:ph type="subTitle" idx="1"/>
          </p:nvPr>
        </p:nvSpPr>
        <p:spPr>
          <a:xfrm>
            <a:off x="555570" y="4414851"/>
            <a:ext cx="8178912" cy="1260462"/>
          </a:xfrm>
        </p:spPr>
        <p:txBody>
          <a:bodyPr/>
          <a:lstStyle/>
          <a:p>
            <a:r>
              <a:rPr lang="en-US" sz="1600" b="1" dirty="0" smtClean="0"/>
              <a:t>Presented by</a:t>
            </a:r>
          </a:p>
          <a:p>
            <a:r>
              <a:rPr lang="en-US" sz="1600" b="1" dirty="0" smtClean="0"/>
              <a:t>Lori McElroy, Information Security Officer, Texas State University</a:t>
            </a:r>
          </a:p>
          <a:p>
            <a:r>
              <a:rPr lang="en-US" sz="1600" b="1" dirty="0" smtClean="0"/>
              <a:t>Lewis Watkins, Chief Information Security Officer, The University of Texas System</a:t>
            </a:r>
            <a:endParaRPr lang="en-US" sz="1600" b="1" dirty="0"/>
          </a:p>
        </p:txBody>
      </p:sp>
      <p:sp>
        <p:nvSpPr>
          <p:cNvPr id="4" name="TextBox 3"/>
          <p:cNvSpPr txBox="1"/>
          <p:nvPr/>
        </p:nvSpPr>
        <p:spPr>
          <a:xfrm>
            <a:off x="1577934" y="5875371"/>
            <a:ext cx="6462801" cy="415498"/>
          </a:xfrm>
          <a:prstGeom prst="rect">
            <a:avLst/>
          </a:prstGeom>
          <a:noFill/>
        </p:spPr>
        <p:txBody>
          <a:bodyPr wrap="square" rtlCol="0">
            <a:spAutoFit/>
          </a:bodyPr>
          <a:lstStyle/>
          <a:p>
            <a:r>
              <a:rPr lang="en-US" sz="700" b="1" dirty="0" smtClean="0"/>
              <a:t>Copyright Lori McElroy and Lewis Watkins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endParaRPr lang="en-US" sz="7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pitchFamily="34" charset="0"/>
              <a:buChar char="•"/>
            </a:pPr>
            <a:r>
              <a:rPr lang="en-US" dirty="0" smtClean="0">
                <a:latin typeface="+mj-lt"/>
                <a:ea typeface="+mj-ea"/>
                <a:cs typeface="+mj-cs"/>
              </a:rPr>
              <a:t>Built relationships with support staff and data owners</a:t>
            </a:r>
          </a:p>
          <a:p>
            <a:r>
              <a:rPr lang="en-US" dirty="0" smtClean="0">
                <a:solidFill>
                  <a:srgbClr val="000000"/>
                </a:solidFill>
                <a:latin typeface="+mj-lt"/>
                <a:ea typeface="+mj-ea"/>
                <a:cs typeface="+mj-cs"/>
              </a:rPr>
              <a:t>Confidential data moving to data centers</a:t>
            </a:r>
          </a:p>
          <a:p>
            <a:r>
              <a:rPr lang="en-US" dirty="0" smtClean="0">
                <a:solidFill>
                  <a:srgbClr val="000000"/>
                </a:solidFill>
                <a:latin typeface="+mj-lt"/>
                <a:ea typeface="+mj-ea"/>
                <a:cs typeface="+mj-cs"/>
              </a:rPr>
              <a:t>Increased awareness of risks</a:t>
            </a:r>
          </a:p>
          <a:p>
            <a:r>
              <a:rPr lang="en-US" dirty="0" smtClean="0">
                <a:solidFill>
                  <a:srgbClr val="000000"/>
                </a:solidFill>
                <a:latin typeface="+mj-lt"/>
                <a:ea typeface="+mj-ea"/>
                <a:cs typeface="+mj-cs"/>
              </a:rPr>
              <a:t>Always have a mitigation strategy </a:t>
            </a:r>
            <a:r>
              <a:rPr lang="en-US" dirty="0" smtClean="0">
                <a:solidFill>
                  <a:srgbClr val="000000"/>
                </a:solidFill>
                <a:latin typeface="+mj-lt"/>
                <a:ea typeface="+mj-ea"/>
                <a:cs typeface="+mj-cs"/>
                <a:sym typeface="Wingdings" pitchFamily="2" charset="2"/>
              </a:rPr>
              <a:t></a:t>
            </a:r>
          </a:p>
          <a:p>
            <a:r>
              <a:rPr lang="en-US" dirty="0" smtClean="0">
                <a:solidFill>
                  <a:srgbClr val="000000"/>
                </a:solidFill>
                <a:latin typeface="+mj-lt"/>
                <a:ea typeface="+mj-ea"/>
                <a:cs typeface="+mj-cs"/>
                <a:sym typeface="Wingdings" pitchFamily="2" charset="2"/>
              </a:rPr>
              <a:t>Be flexible in the delivery of your message</a:t>
            </a:r>
          </a:p>
          <a:p>
            <a:r>
              <a:rPr lang="en-US" dirty="0" smtClean="0">
                <a:solidFill>
                  <a:srgbClr val="000000"/>
                </a:solidFill>
                <a:latin typeface="+mj-lt"/>
                <a:ea typeface="+mj-ea"/>
                <a:cs typeface="+mj-cs"/>
                <a:sym typeface="Wingdings" pitchFamily="2" charset="2"/>
              </a:rPr>
              <a:t>Use multiple tools and validate, validate, validate</a:t>
            </a:r>
          </a:p>
          <a:p>
            <a:endParaRPr lang="en-US" dirty="0" smtClean="0">
              <a:solidFill>
                <a:srgbClr val="000000"/>
              </a:solidFill>
              <a:latin typeface="+mj-lt"/>
              <a:ea typeface="+mj-ea"/>
              <a:cs typeface="+mj-cs"/>
              <a:sym typeface="Wingdings" pitchFamily="2" charset="2"/>
            </a:endParaRPr>
          </a:p>
          <a:p>
            <a:endParaRPr lang="en-US" dirty="0" smtClean="0">
              <a:solidFill>
                <a:srgbClr val="501215"/>
              </a:solidFill>
              <a:latin typeface="Arial" charset="0"/>
              <a:ea typeface="ＭＳ Ｐゴシック" pitchFamily="96" charset="-128"/>
            </a:endParaRPr>
          </a:p>
          <a:p>
            <a:endParaRPr lang="en-US" dirty="0" smtClean="0">
              <a:solidFill>
                <a:srgbClr val="000000"/>
              </a:solidFill>
              <a:latin typeface="+mj-lt"/>
              <a:ea typeface="+mj-ea"/>
              <a:cs typeface="+mj-cs"/>
            </a:endParaRPr>
          </a:p>
          <a:p>
            <a:endParaRPr lang="en-US" dirty="0" smtClean="0">
              <a:solidFill>
                <a:srgbClr val="000000"/>
              </a:solidFill>
              <a:latin typeface="+mj-lt"/>
              <a:ea typeface="+mj-ea"/>
              <a:cs typeface="+mj-cs"/>
            </a:endParaRPr>
          </a:p>
          <a:p>
            <a:endParaRPr lang="en-US" dirty="0"/>
          </a:p>
        </p:txBody>
      </p:sp>
      <p:sp>
        <p:nvSpPr>
          <p:cNvPr id="5" name="Title 1"/>
          <p:cNvSpPr>
            <a:spLocks noGrp="1"/>
          </p:cNvSpPr>
          <p:nvPr>
            <p:ph type="title"/>
          </p:nvPr>
        </p:nvSpPr>
        <p:spPr>
          <a:xfrm>
            <a:off x="322263" y="153988"/>
            <a:ext cx="8580437" cy="925512"/>
          </a:xfrm>
        </p:spPr>
        <p:txBody>
          <a:bodyPr/>
          <a:lstStyle/>
          <a:p>
            <a:r>
              <a:rPr lang="en-US" sz="4000" b="1" dirty="0" smtClean="0">
                <a:solidFill>
                  <a:srgbClr val="000000"/>
                </a:solidFill>
              </a:rPr>
              <a:t>Lessons Learned</a:t>
            </a:r>
            <a:endParaRPr lang="en-US" dirty="0" smtClean="0"/>
          </a:p>
        </p:txBody>
      </p:sp>
      <p:cxnSp>
        <p:nvCxnSpPr>
          <p:cNvPr id="6" name="Straight Connector 5"/>
          <p:cNvCxnSpPr/>
          <p:nvPr/>
        </p:nvCxnSpPr>
        <p:spPr>
          <a:xfrm>
            <a:off x="457200" y="1143000"/>
            <a:ext cx="830580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4187" y="762000"/>
            <a:ext cx="7574013" cy="5334000"/>
          </a:xfrm>
        </p:spPr>
        <p:txBody>
          <a:bodyPr/>
          <a:lstStyle/>
          <a:p>
            <a:pPr lvl="3">
              <a:buNone/>
            </a:pPr>
            <a:endParaRPr lang="en-US" sz="6600" b="1" dirty="0" smtClean="0">
              <a:latin typeface="+mj-lt"/>
              <a:ea typeface="+mj-ea"/>
              <a:cs typeface="+mj-cs"/>
            </a:endParaRPr>
          </a:p>
          <a:p>
            <a:pPr lvl="3">
              <a:buNone/>
            </a:pPr>
            <a:endParaRPr lang="en-US" sz="6600" b="1" dirty="0" smtClean="0">
              <a:latin typeface="+mj-lt"/>
              <a:ea typeface="+mj-ea"/>
              <a:cs typeface="+mj-cs"/>
            </a:endParaRPr>
          </a:p>
          <a:p>
            <a:pPr lvl="3">
              <a:buNone/>
            </a:pPr>
            <a:r>
              <a:rPr lang="en-US" sz="6600" b="1" dirty="0" smtClean="0">
                <a:latin typeface="+mj-lt"/>
                <a:ea typeface="+mj-ea"/>
                <a:cs typeface="+mj-cs"/>
              </a:rPr>
              <a:t>Questions?</a:t>
            </a:r>
            <a:r>
              <a:rPr lang="en-US" sz="3600" b="1"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0" y="2054225"/>
            <a:ext cx="9144000" cy="2212975"/>
          </a:xfrm>
        </p:spPr>
        <p:txBody>
          <a:bodyPr>
            <a:normAutofit fontScale="90000"/>
          </a:bodyPr>
          <a:lstStyle/>
          <a:p>
            <a:pPr eaLnBrk="1" hangingPunct="1">
              <a:defRPr/>
            </a:pPr>
            <a:r>
              <a:rPr lang="en-US" sz="4000" b="1" dirty="0" smtClean="0">
                <a:solidFill>
                  <a:schemeClr val="tx1"/>
                </a:solidFill>
              </a:rPr>
              <a:t>Assessing an Information </a:t>
            </a:r>
            <a:br>
              <a:rPr lang="en-US" sz="4000" b="1" dirty="0" smtClean="0">
                <a:solidFill>
                  <a:schemeClr val="tx1"/>
                </a:solidFill>
              </a:rPr>
            </a:br>
            <a:r>
              <a:rPr lang="en-US" sz="4000" b="1" dirty="0" smtClean="0">
                <a:solidFill>
                  <a:schemeClr val="tx1"/>
                </a:solidFill>
              </a:rPr>
              <a:t>Security Program </a:t>
            </a:r>
            <a:r>
              <a:rPr lang="en-US" sz="3600" b="1" dirty="0" smtClean="0">
                <a:solidFill>
                  <a:schemeClr val="tx1"/>
                </a:solidFill>
              </a:rPr>
              <a:t/>
            </a:r>
            <a:br>
              <a:rPr lang="en-US" sz="3600" b="1" dirty="0" smtClean="0">
                <a:solidFill>
                  <a:schemeClr val="tx1"/>
                </a:solidFill>
              </a:rPr>
            </a:br>
            <a:r>
              <a:rPr lang="en-US" sz="1300" dirty="0" smtClean="0">
                <a:solidFill>
                  <a:schemeClr val="tx1"/>
                </a:solidFill>
              </a:rPr>
              <a:t/>
            </a:r>
            <a:br>
              <a:rPr lang="en-US" sz="1300" dirty="0" smtClean="0">
                <a:solidFill>
                  <a:schemeClr val="tx1"/>
                </a:solidFill>
              </a:rPr>
            </a:br>
            <a:r>
              <a:rPr lang="en-US" sz="1300" dirty="0" smtClean="0">
                <a:solidFill>
                  <a:schemeClr val="tx1"/>
                </a:solidFill>
              </a:rPr>
              <a:t> </a:t>
            </a:r>
            <a:br>
              <a:rPr lang="en-US" sz="1300" dirty="0" smtClean="0">
                <a:solidFill>
                  <a:schemeClr val="tx1"/>
                </a:solidFill>
              </a:rPr>
            </a:br>
            <a:r>
              <a:rPr lang="en-US" sz="1300" dirty="0" smtClean="0">
                <a:solidFill>
                  <a:schemeClr val="tx1"/>
                </a:solidFill>
              </a:rPr>
              <a:t/>
            </a:r>
            <a:br>
              <a:rPr lang="en-US" sz="1300" dirty="0" smtClean="0">
                <a:solidFill>
                  <a:schemeClr val="tx1"/>
                </a:solidFill>
              </a:rPr>
            </a:br>
            <a:r>
              <a:rPr lang="en-US" sz="3600" b="1" dirty="0" smtClean="0">
                <a:solidFill>
                  <a:schemeClr val="tx1"/>
                </a:solidFill>
              </a:rPr>
              <a:t>The University of Texas System</a:t>
            </a:r>
            <a:br>
              <a:rPr lang="en-US" sz="3600" b="1" dirty="0" smtClean="0">
                <a:solidFill>
                  <a:schemeClr val="tx1"/>
                </a:solidFill>
              </a:rPr>
            </a:br>
            <a:r>
              <a:rPr lang="en-US" sz="3600" b="1" dirty="0" smtClean="0">
                <a:solidFill>
                  <a:schemeClr val="tx1"/>
                </a:solidFill>
              </a:rPr>
              <a:t>Information Security Program Index (ISPI)</a:t>
            </a:r>
            <a:r>
              <a:rPr lang="en-US" sz="2000" b="1" dirty="0" smtClean="0"/>
              <a:t/>
            </a:r>
            <a:br>
              <a:rPr lang="en-US" sz="2000" b="1" dirty="0" smtClean="0"/>
            </a:br>
            <a:endParaRPr lang="en-US" b="1" dirty="0" smtClean="0">
              <a:ea typeface="ＭＳ Ｐゴシック" pitchFamily="96" charset="-128"/>
            </a:endParaRPr>
          </a:p>
        </p:txBody>
      </p:sp>
      <p:sp>
        <p:nvSpPr>
          <p:cNvPr id="2051" name="Subtitle 2"/>
          <p:cNvSpPr>
            <a:spLocks noGrp="1"/>
          </p:cNvSpPr>
          <p:nvPr>
            <p:ph type="subTitle" idx="1"/>
          </p:nvPr>
        </p:nvSpPr>
        <p:spPr>
          <a:xfrm>
            <a:off x="6096000" y="6172200"/>
            <a:ext cx="2743200" cy="685800"/>
          </a:xfrm>
        </p:spPr>
        <p:txBody>
          <a:bodyPr/>
          <a:lstStyle/>
          <a:p>
            <a:pPr algn="l" eaLnBrk="1" hangingPunct="1">
              <a:spcBef>
                <a:spcPct val="0"/>
              </a:spcBef>
            </a:pPr>
            <a:r>
              <a:rPr lang="en-US" sz="2000" smtClean="0">
                <a:solidFill>
                  <a:srgbClr val="4C4C4F"/>
                </a:solidFill>
                <a:ea typeface="ＭＳ Ｐゴシック" pitchFamily="96" charset="-128"/>
                <a:cs typeface="Arial" charset="0"/>
              </a:rPr>
              <a:t>Lewis Watkins, </a:t>
            </a:r>
            <a:r>
              <a:rPr lang="en-US" sz="1600" smtClean="0">
                <a:solidFill>
                  <a:srgbClr val="4C4C4F"/>
                </a:solidFill>
                <a:ea typeface="ＭＳ Ｐゴシック" pitchFamily="96" charset="-128"/>
                <a:cs typeface="Arial" charset="0"/>
              </a:rPr>
              <a:t>CISSP</a:t>
            </a:r>
            <a:endParaRPr lang="en-US" sz="2800" smtClean="0">
              <a:solidFill>
                <a:srgbClr val="4C4C4F"/>
              </a:solidFill>
              <a:ea typeface="ＭＳ Ｐゴシック" pitchFamily="96" charset="-128"/>
              <a:cs typeface="Arial" charset="0"/>
            </a:endParaRPr>
          </a:p>
          <a:p>
            <a:pPr algn="l" eaLnBrk="1" hangingPunct="1">
              <a:spcBef>
                <a:spcPct val="0"/>
              </a:spcBef>
            </a:pPr>
            <a:r>
              <a:rPr lang="en-US" sz="1400" smtClean="0">
                <a:solidFill>
                  <a:srgbClr val="4C4C4F"/>
                </a:solidFill>
                <a:ea typeface="ＭＳ Ｐゴシック" pitchFamily="96" charset="-128"/>
                <a:cs typeface="Arial" charset="0"/>
              </a:rPr>
              <a:t>lwatkins@utsystem.edu</a:t>
            </a:r>
          </a:p>
        </p:txBody>
      </p:sp>
      <p:cxnSp>
        <p:nvCxnSpPr>
          <p:cNvPr id="2052" name="Straight Connector 3"/>
          <p:cNvCxnSpPr>
            <a:cxnSpLocks noChangeShapeType="1"/>
          </p:cNvCxnSpPr>
          <p:nvPr/>
        </p:nvCxnSpPr>
        <p:spPr bwMode="auto">
          <a:xfrm>
            <a:off x="3962400" y="2971800"/>
            <a:ext cx="1117600" cy="0"/>
          </a:xfrm>
          <a:prstGeom prst="line">
            <a:avLst/>
          </a:prstGeom>
          <a:noFill/>
          <a:ln w="31750" algn="ctr">
            <a:solidFill>
              <a:srgbClr val="000000"/>
            </a:solidFill>
            <a:round/>
            <a:headEnd/>
            <a:tailEnd/>
          </a:ln>
        </p:spPr>
      </p:cxn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228600"/>
            <a:ext cx="9144000" cy="927100"/>
          </a:xfrm>
        </p:spPr>
        <p:txBody>
          <a:bodyPr/>
          <a:lstStyle/>
          <a:p>
            <a:r>
              <a:rPr lang="en-US" sz="3200" b="1" dirty="0" smtClean="0">
                <a:solidFill>
                  <a:srgbClr val="000000"/>
                </a:solidFill>
              </a:rPr>
              <a:t>Three Problems Impacting University Information Security and Assessment</a:t>
            </a:r>
          </a:p>
        </p:txBody>
      </p:sp>
      <p:sp>
        <p:nvSpPr>
          <p:cNvPr id="3" name="Content Placeholder 2"/>
          <p:cNvSpPr>
            <a:spLocks noGrp="1"/>
          </p:cNvSpPr>
          <p:nvPr>
            <p:ph idx="1"/>
          </p:nvPr>
        </p:nvSpPr>
        <p:spPr>
          <a:xfrm>
            <a:off x="304800" y="1447800"/>
            <a:ext cx="8458200" cy="4918075"/>
          </a:xfrm>
        </p:spPr>
        <p:txBody>
          <a:bodyPr/>
          <a:lstStyle/>
          <a:p>
            <a:endParaRPr lang="en-US" sz="800" b="1" u="sng" dirty="0" smtClean="0">
              <a:ea typeface="ＭＳ Ｐゴシック" pitchFamily="96" charset="-128"/>
              <a:cs typeface="Arial" charset="0"/>
            </a:endParaRPr>
          </a:p>
          <a:p>
            <a:r>
              <a:rPr lang="en-US" sz="2400" b="1" u="sng" dirty="0" smtClean="0">
                <a:ea typeface="ＭＳ Ｐゴシック" pitchFamily="96" charset="-128"/>
                <a:cs typeface="Arial" charset="0"/>
              </a:rPr>
              <a:t>The Scope Problem:</a:t>
            </a:r>
          </a:p>
          <a:p>
            <a:pPr lvl="1"/>
            <a:r>
              <a:rPr lang="en-US" sz="1800" dirty="0" smtClean="0">
                <a:ea typeface="ＭＳ Ｐゴシック" pitchFamily="96" charset="-128"/>
                <a:cs typeface="Arial" charset="0"/>
              </a:rPr>
              <a:t>Risks span the entire organization.</a:t>
            </a:r>
          </a:p>
          <a:p>
            <a:pPr lvl="1"/>
            <a:r>
              <a:rPr lang="en-US" sz="1800" dirty="0" smtClean="0">
                <a:ea typeface="ＭＳ Ｐゴシック" pitchFamily="96" charset="-128"/>
                <a:cs typeface="Arial" charset="0"/>
              </a:rPr>
              <a:t>Programs and Assessments must also.</a:t>
            </a:r>
          </a:p>
          <a:p>
            <a:pPr lvl="1"/>
            <a:endParaRPr lang="en-US" sz="800" dirty="0" smtClean="0">
              <a:ea typeface="ＭＳ Ｐゴシック" pitchFamily="96" charset="-128"/>
              <a:cs typeface="Arial" charset="0"/>
            </a:endParaRPr>
          </a:p>
          <a:p>
            <a:r>
              <a:rPr lang="en-US" sz="2400" b="1" u="sng" dirty="0" smtClean="0">
                <a:ea typeface="ＭＳ Ｐゴシック" pitchFamily="96" charset="-128"/>
                <a:cs typeface="Arial" charset="0"/>
              </a:rPr>
              <a:t>The Complexity Problem:</a:t>
            </a:r>
          </a:p>
          <a:p>
            <a:pPr lvl="1"/>
            <a:r>
              <a:rPr lang="en-US" sz="1800" dirty="0" smtClean="0">
                <a:ea typeface="ＭＳ Ｐゴシック" pitchFamily="96" charset="-128"/>
                <a:cs typeface="Arial" charset="0"/>
              </a:rPr>
              <a:t>Universities are very complex. </a:t>
            </a:r>
          </a:p>
          <a:p>
            <a:pPr lvl="1"/>
            <a:r>
              <a:rPr lang="en-US" sz="1800" dirty="0" smtClean="0">
                <a:ea typeface="ＭＳ Ｐゴシック" pitchFamily="96" charset="-128"/>
                <a:cs typeface="Arial" charset="0"/>
              </a:rPr>
              <a:t>Information Security is very complex.</a:t>
            </a:r>
          </a:p>
          <a:p>
            <a:pPr lvl="1"/>
            <a:r>
              <a:rPr lang="en-US" sz="1800" dirty="0" smtClean="0">
                <a:ea typeface="ＭＳ Ｐゴシック" pitchFamily="96" charset="-128"/>
                <a:cs typeface="Arial" charset="0"/>
              </a:rPr>
              <a:t>Security touches every aspect of the university.</a:t>
            </a:r>
          </a:p>
          <a:p>
            <a:pPr lvl="1"/>
            <a:r>
              <a:rPr lang="en-US" sz="1800" dirty="0" smtClean="0">
                <a:ea typeface="ＭＳ Ｐゴシック" pitchFamily="96" charset="-128"/>
                <a:cs typeface="Arial" charset="0"/>
              </a:rPr>
              <a:t>Given the complexity, how do you provide a succinct, yet accurate and holistic, program assessment that executive management easily grasp? </a:t>
            </a:r>
          </a:p>
          <a:p>
            <a:pPr lvl="1"/>
            <a:endParaRPr lang="en-US" sz="800" dirty="0" smtClean="0">
              <a:ea typeface="ＭＳ Ｐゴシック" pitchFamily="96" charset="-128"/>
              <a:cs typeface="Arial" charset="0"/>
            </a:endParaRPr>
          </a:p>
          <a:p>
            <a:r>
              <a:rPr lang="en-US" sz="2400" b="1" u="sng" dirty="0" smtClean="0">
                <a:ea typeface="ＭＳ Ｐゴシック" pitchFamily="96" charset="-128"/>
                <a:cs typeface="Arial" charset="0"/>
              </a:rPr>
              <a:t>The Quality Problem:</a:t>
            </a:r>
          </a:p>
          <a:p>
            <a:pPr lvl="1"/>
            <a:r>
              <a:rPr lang="en-US" sz="1800" dirty="0" smtClean="0">
                <a:ea typeface="ＭＳ Ｐゴシック" pitchFamily="96" charset="-128"/>
                <a:cs typeface="Arial" charset="0"/>
              </a:rPr>
              <a:t>Small errors in execution of operations can result in large security vulnerabilities that will be exploited.</a:t>
            </a:r>
            <a:endParaRPr lang="en-US" sz="2000" b="1" dirty="0" smtClean="0">
              <a:ea typeface="ＭＳ Ｐゴシック" pitchFamily="96" charset="-128"/>
              <a:cs typeface="Arial" charset="0"/>
            </a:endParaRPr>
          </a:p>
          <a:p>
            <a:pPr lvl="2"/>
            <a:endParaRPr lang="en-US" dirty="0" smtClean="0">
              <a:ea typeface="ＭＳ Ｐゴシック" pitchFamily="96" charset="-128"/>
              <a:cs typeface="Arial" charset="0"/>
            </a:endParaRPr>
          </a:p>
        </p:txBody>
      </p:sp>
      <p:pic>
        <p:nvPicPr>
          <p:cNvPr id="4" name="Picture 3" descr="information security.jpg"/>
          <p:cNvPicPr>
            <a:picLocks noChangeAspect="1"/>
          </p:cNvPicPr>
          <p:nvPr/>
        </p:nvPicPr>
        <p:blipFill>
          <a:blip r:embed="rId2" cstate="print"/>
          <a:srcRect/>
          <a:stretch>
            <a:fillRect/>
          </a:stretch>
        </p:blipFill>
        <p:spPr bwMode="auto">
          <a:xfrm>
            <a:off x="6019800" y="1600200"/>
            <a:ext cx="2590800" cy="2438400"/>
          </a:xfrm>
          <a:prstGeom prst="rect">
            <a:avLst/>
          </a:prstGeom>
          <a:noFill/>
          <a:ln w="9525">
            <a:noFill/>
            <a:miter lim="800000"/>
            <a:headEnd/>
            <a:tailEnd/>
          </a:ln>
        </p:spPr>
      </p:pic>
      <p:grpSp>
        <p:nvGrpSpPr>
          <p:cNvPr id="2" name="Group 11"/>
          <p:cNvGrpSpPr>
            <a:grpSpLocks/>
          </p:cNvGrpSpPr>
          <p:nvPr/>
        </p:nvGrpSpPr>
        <p:grpSpPr bwMode="auto">
          <a:xfrm>
            <a:off x="5943600" y="1600200"/>
            <a:ext cx="2590800" cy="2424113"/>
            <a:chOff x="6193371" y="1219200"/>
            <a:chExt cx="2545185" cy="2696048"/>
          </a:xfrm>
        </p:grpSpPr>
        <p:sp>
          <p:nvSpPr>
            <p:cNvPr id="3079" name="Left-Right Arrow 4"/>
            <p:cNvSpPr>
              <a:spLocks noChangeArrowheads="1"/>
            </p:cNvSpPr>
            <p:nvPr/>
          </p:nvSpPr>
          <p:spPr bwMode="auto">
            <a:xfrm rot="-636634">
              <a:off x="6259550" y="2431272"/>
              <a:ext cx="2479006" cy="330808"/>
            </a:xfrm>
            <a:prstGeom prst="leftRightArrow">
              <a:avLst>
                <a:gd name="adj1" fmla="val 50000"/>
                <a:gd name="adj2" fmla="val 49993"/>
              </a:avLst>
            </a:prstGeom>
            <a:solidFill>
              <a:srgbClr val="684F00">
                <a:alpha val="50980"/>
              </a:srgbClr>
            </a:solidFill>
            <a:ln w="9525" algn="ctr">
              <a:noFill/>
              <a:round/>
              <a:headEnd/>
              <a:tailEnd/>
            </a:ln>
          </p:spPr>
          <p:txBody>
            <a:bodyPr/>
            <a:lstStyle/>
            <a:p>
              <a:pPr eaLnBrk="0" hangingPunct="0"/>
              <a:endParaRPr lang="en-US" sz="3000">
                <a:latin typeface="Tahoma" pitchFamily="34" charset="0"/>
              </a:endParaRPr>
            </a:p>
          </p:txBody>
        </p:sp>
        <p:sp>
          <p:nvSpPr>
            <p:cNvPr id="3080" name="Left-Right Arrow 5"/>
            <p:cNvSpPr>
              <a:spLocks noChangeArrowheads="1"/>
            </p:cNvSpPr>
            <p:nvPr/>
          </p:nvSpPr>
          <p:spPr bwMode="auto">
            <a:xfrm rot="1077409">
              <a:off x="6193371" y="2378977"/>
              <a:ext cx="2515537" cy="330859"/>
            </a:xfrm>
            <a:prstGeom prst="leftRightArrow">
              <a:avLst>
                <a:gd name="adj1" fmla="val 50000"/>
                <a:gd name="adj2" fmla="val 50018"/>
              </a:avLst>
            </a:prstGeom>
            <a:solidFill>
              <a:srgbClr val="684F00">
                <a:alpha val="50980"/>
              </a:srgbClr>
            </a:solidFill>
            <a:ln w="9525" algn="ctr">
              <a:noFill/>
              <a:round/>
              <a:headEnd/>
              <a:tailEnd/>
            </a:ln>
          </p:spPr>
          <p:txBody>
            <a:bodyPr/>
            <a:lstStyle/>
            <a:p>
              <a:pPr eaLnBrk="0" hangingPunct="0"/>
              <a:endParaRPr lang="en-US" sz="3000">
                <a:latin typeface="Tahoma" pitchFamily="34" charset="0"/>
              </a:endParaRPr>
            </a:p>
          </p:txBody>
        </p:sp>
        <p:sp>
          <p:nvSpPr>
            <p:cNvPr id="3081" name="Left-Right Arrow 6"/>
            <p:cNvSpPr>
              <a:spLocks noChangeArrowheads="1"/>
            </p:cNvSpPr>
            <p:nvPr/>
          </p:nvSpPr>
          <p:spPr bwMode="auto">
            <a:xfrm rot="-5400000">
              <a:off x="6355170" y="2468966"/>
              <a:ext cx="2292083" cy="199484"/>
            </a:xfrm>
            <a:prstGeom prst="leftRightArrow">
              <a:avLst>
                <a:gd name="adj1" fmla="val 50000"/>
                <a:gd name="adj2" fmla="val 50003"/>
              </a:avLst>
            </a:prstGeom>
            <a:solidFill>
              <a:srgbClr val="684F00">
                <a:alpha val="50980"/>
              </a:srgbClr>
            </a:solidFill>
            <a:ln w="9525" algn="ctr">
              <a:noFill/>
              <a:round/>
              <a:headEnd/>
              <a:tailEnd/>
            </a:ln>
          </p:spPr>
          <p:txBody>
            <a:bodyPr/>
            <a:lstStyle/>
            <a:p>
              <a:pPr eaLnBrk="0" hangingPunct="0"/>
              <a:endParaRPr lang="en-US" sz="3000">
                <a:latin typeface="Tahoma" pitchFamily="34" charset="0"/>
              </a:endParaRPr>
            </a:p>
          </p:txBody>
        </p:sp>
        <p:sp>
          <p:nvSpPr>
            <p:cNvPr id="3082" name="Left-Right Arrow 7"/>
            <p:cNvSpPr>
              <a:spLocks noChangeArrowheads="1"/>
            </p:cNvSpPr>
            <p:nvPr/>
          </p:nvSpPr>
          <p:spPr bwMode="auto">
            <a:xfrm rot="-7479878">
              <a:off x="6132852" y="2485402"/>
              <a:ext cx="2673929" cy="185764"/>
            </a:xfrm>
            <a:prstGeom prst="leftRightArrow">
              <a:avLst>
                <a:gd name="adj1" fmla="val 50000"/>
                <a:gd name="adj2" fmla="val 49980"/>
              </a:avLst>
            </a:prstGeom>
            <a:solidFill>
              <a:srgbClr val="684F00">
                <a:alpha val="50980"/>
              </a:srgbClr>
            </a:solidFill>
            <a:ln w="9525" algn="ctr">
              <a:noFill/>
              <a:round/>
              <a:headEnd/>
              <a:tailEnd/>
            </a:ln>
          </p:spPr>
          <p:txBody>
            <a:bodyPr/>
            <a:lstStyle/>
            <a:p>
              <a:pPr eaLnBrk="0" hangingPunct="0"/>
              <a:endParaRPr lang="en-US" sz="3000">
                <a:latin typeface="Tahoma" pitchFamily="34" charset="0"/>
              </a:endParaRPr>
            </a:p>
          </p:txBody>
        </p:sp>
        <p:sp>
          <p:nvSpPr>
            <p:cNvPr id="3083" name="Left-Right Arrow 8"/>
            <p:cNvSpPr>
              <a:spLocks noChangeArrowheads="1"/>
            </p:cNvSpPr>
            <p:nvPr/>
          </p:nvSpPr>
          <p:spPr bwMode="auto">
            <a:xfrm rot="-2954220">
              <a:off x="6194533" y="2433912"/>
              <a:ext cx="2606797" cy="177373"/>
            </a:xfrm>
            <a:prstGeom prst="leftRightArrow">
              <a:avLst>
                <a:gd name="adj1" fmla="val 50000"/>
                <a:gd name="adj2" fmla="val 50010"/>
              </a:avLst>
            </a:prstGeom>
            <a:solidFill>
              <a:srgbClr val="684F00">
                <a:alpha val="50980"/>
              </a:srgbClr>
            </a:solidFill>
            <a:ln w="9525" algn="ctr">
              <a:noFill/>
              <a:round/>
              <a:headEnd/>
              <a:tailEnd/>
            </a:ln>
          </p:spPr>
          <p:txBody>
            <a:bodyPr/>
            <a:lstStyle/>
            <a:p>
              <a:pPr eaLnBrk="0" hangingPunct="0"/>
              <a:endParaRPr lang="en-US" sz="3000">
                <a:latin typeface="Tahoma" pitchFamily="34" charset="0"/>
              </a:endParaRPr>
            </a:p>
          </p:txBody>
        </p:sp>
      </p:grpSp>
      <p:cxnSp>
        <p:nvCxnSpPr>
          <p:cNvPr id="12" name="Straight Connector 11"/>
          <p:cNvCxnSpPr/>
          <p:nvPr/>
        </p:nvCxnSpPr>
        <p:spPr>
          <a:xfrm>
            <a:off x="457200" y="1371600"/>
            <a:ext cx="830580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22263" y="153988"/>
            <a:ext cx="8580437" cy="925512"/>
          </a:xfrm>
        </p:spPr>
        <p:txBody>
          <a:bodyPr/>
          <a:lstStyle/>
          <a:p>
            <a:r>
              <a:rPr lang="en-US" sz="4000" b="1" dirty="0" smtClean="0">
                <a:solidFill>
                  <a:srgbClr val="000000"/>
                </a:solidFill>
              </a:rPr>
              <a:t>Goals of the Assessment</a:t>
            </a:r>
            <a:endParaRPr lang="en-US" dirty="0" smtClean="0"/>
          </a:p>
        </p:txBody>
      </p:sp>
      <p:sp>
        <p:nvSpPr>
          <p:cNvPr id="3" name="Content Placeholder 2"/>
          <p:cNvSpPr>
            <a:spLocks noGrp="1"/>
          </p:cNvSpPr>
          <p:nvPr>
            <p:ph idx="1"/>
          </p:nvPr>
        </p:nvSpPr>
        <p:spPr>
          <a:xfrm>
            <a:off x="533400" y="1295400"/>
            <a:ext cx="8610600" cy="5245100"/>
          </a:xfrm>
        </p:spPr>
        <p:txBody>
          <a:bodyPr/>
          <a:lstStyle/>
          <a:p>
            <a:pPr marL="514350" indent="-514350">
              <a:buFont typeface="Calibri" pitchFamily="96" charset="0"/>
              <a:buAutoNum type="arabicPeriod"/>
            </a:pPr>
            <a:r>
              <a:rPr lang="en-US" sz="2400" smtClean="0">
                <a:ea typeface="ＭＳ Ｐゴシック" pitchFamily="96" charset="-128"/>
                <a:cs typeface="Arial" charset="0"/>
              </a:rPr>
              <a:t>Provide Institutional and System executives with a realistic, easily understood </a:t>
            </a:r>
            <a:r>
              <a:rPr lang="en-US" sz="2400" u="sng" smtClean="0">
                <a:ea typeface="ＭＳ Ｐゴシック" pitchFamily="96" charset="-128"/>
                <a:cs typeface="Arial" charset="0"/>
              </a:rPr>
              <a:t>picture</a:t>
            </a:r>
            <a:r>
              <a:rPr lang="en-US" sz="2400" smtClean="0">
                <a:ea typeface="ＭＳ Ｐゴシック" pitchFamily="96" charset="-128"/>
                <a:cs typeface="Arial" charset="0"/>
              </a:rPr>
              <a:t> of the state of the information security program. It should:</a:t>
            </a:r>
          </a:p>
          <a:p>
            <a:pPr marL="1314450" lvl="2" indent="-514350"/>
            <a:r>
              <a:rPr lang="en-US" sz="2000" smtClean="0">
                <a:ea typeface="ＭＳ Ｐゴシック" pitchFamily="96" charset="-128"/>
                <a:cs typeface="Arial" charset="0"/>
              </a:rPr>
              <a:t>Help answer the question, “</a:t>
            </a:r>
            <a:r>
              <a:rPr lang="en-US" sz="2000" u="sng" smtClean="0">
                <a:ea typeface="ＭＳ Ｐゴシック" pitchFamily="96" charset="-128"/>
                <a:cs typeface="Arial" charset="0"/>
              </a:rPr>
              <a:t>How are we doing</a:t>
            </a:r>
            <a:r>
              <a:rPr lang="en-US" sz="2000" smtClean="0">
                <a:ea typeface="ＭＳ Ｐゴシック" pitchFamily="96" charset="-128"/>
                <a:cs typeface="Arial" charset="0"/>
              </a:rPr>
              <a:t>?”   </a:t>
            </a:r>
          </a:p>
          <a:p>
            <a:pPr marL="1314450" lvl="2" indent="-514350"/>
            <a:r>
              <a:rPr lang="en-US" sz="2000" smtClean="0">
                <a:ea typeface="ＭＳ Ｐゴシック" pitchFamily="96" charset="-128"/>
                <a:cs typeface="Arial" charset="0"/>
              </a:rPr>
              <a:t>Increase </a:t>
            </a:r>
            <a:r>
              <a:rPr lang="en-US" sz="2000" u="sng" smtClean="0">
                <a:ea typeface="ＭＳ Ｐゴシック" pitchFamily="96" charset="-128"/>
                <a:cs typeface="Arial" charset="0"/>
              </a:rPr>
              <a:t>visibility</a:t>
            </a:r>
            <a:r>
              <a:rPr lang="en-US" sz="2000" smtClean="0">
                <a:ea typeface="ＭＳ Ｐゴシック" pitchFamily="96" charset="-128"/>
                <a:cs typeface="Arial" charset="0"/>
              </a:rPr>
              <a:t> into program strengths and weaknesses.</a:t>
            </a:r>
          </a:p>
          <a:p>
            <a:pPr marL="1314450" lvl="2" indent="-514350"/>
            <a:r>
              <a:rPr lang="en-US" sz="2000" u="sng" smtClean="0">
                <a:ea typeface="ＭＳ Ｐゴシック" pitchFamily="96" charset="-128"/>
                <a:cs typeface="Arial" charset="0"/>
              </a:rPr>
              <a:t>Avoid</a:t>
            </a:r>
            <a:r>
              <a:rPr lang="en-US" sz="2000" smtClean="0">
                <a:ea typeface="ＭＳ Ｐゴシック" pitchFamily="96" charset="-128"/>
                <a:cs typeface="Arial" charset="0"/>
              </a:rPr>
              <a:t> creating unwarranted fear and false sense of comfort.</a:t>
            </a:r>
          </a:p>
          <a:p>
            <a:pPr marL="1314450" lvl="2" indent="-514350"/>
            <a:r>
              <a:rPr lang="en-US" sz="2000" smtClean="0">
                <a:ea typeface="ＭＳ Ｐゴシック" pitchFamily="96" charset="-128"/>
                <a:cs typeface="Arial" charset="0"/>
              </a:rPr>
              <a:t>Provide a </a:t>
            </a:r>
            <a:r>
              <a:rPr lang="en-US" sz="2000" u="sng" smtClean="0">
                <a:ea typeface="ＭＳ Ｐゴシック" pitchFamily="96" charset="-128"/>
                <a:cs typeface="Arial" charset="0"/>
              </a:rPr>
              <a:t>framework</a:t>
            </a:r>
            <a:r>
              <a:rPr lang="en-US" sz="2000" smtClean="0">
                <a:ea typeface="ＭＳ Ｐゴシック" pitchFamily="96" charset="-128"/>
                <a:cs typeface="Arial" charset="0"/>
              </a:rPr>
              <a:t> for discussion.</a:t>
            </a:r>
          </a:p>
          <a:p>
            <a:pPr marL="1314450" lvl="2" indent="-514350"/>
            <a:endParaRPr lang="en-US" sz="1400" smtClean="0">
              <a:ea typeface="ＭＳ Ｐゴシック" pitchFamily="96" charset="-128"/>
              <a:cs typeface="Arial" charset="0"/>
            </a:endParaRPr>
          </a:p>
          <a:p>
            <a:pPr marL="514350" indent="-514350">
              <a:buFont typeface="Calibri" pitchFamily="96" charset="0"/>
              <a:buAutoNum type="arabicPeriod"/>
            </a:pPr>
            <a:r>
              <a:rPr lang="en-US" sz="2400" smtClean="0">
                <a:ea typeface="ＭＳ Ｐゴシック" pitchFamily="96" charset="-128"/>
                <a:cs typeface="Arial" charset="0"/>
              </a:rPr>
              <a:t>Provide security professionals with </a:t>
            </a:r>
            <a:r>
              <a:rPr lang="en-US" sz="2400" u="sng" smtClean="0">
                <a:ea typeface="ＭＳ Ｐゴシック" pitchFamily="96" charset="-128"/>
                <a:cs typeface="Arial" charset="0"/>
              </a:rPr>
              <a:t>useful and actionable</a:t>
            </a:r>
            <a:r>
              <a:rPr lang="en-US" sz="2400" smtClean="0">
                <a:ea typeface="ＭＳ Ｐゴシック" pitchFamily="96" charset="-128"/>
                <a:cs typeface="Arial" charset="0"/>
              </a:rPr>
              <a:t> </a:t>
            </a:r>
            <a:r>
              <a:rPr lang="en-US" sz="2400" u="sng" smtClean="0">
                <a:ea typeface="ＭＳ Ｐゴシック" pitchFamily="96" charset="-128"/>
                <a:cs typeface="Arial" charset="0"/>
              </a:rPr>
              <a:t>information</a:t>
            </a:r>
            <a:r>
              <a:rPr lang="en-US" sz="2400" smtClean="0">
                <a:ea typeface="ＭＳ Ｐゴシック" pitchFamily="96" charset="-128"/>
                <a:cs typeface="Arial" charset="0"/>
              </a:rPr>
              <a:t> for input into the program planning process.  </a:t>
            </a:r>
          </a:p>
          <a:p>
            <a:pPr marL="514350" indent="-514350">
              <a:buFont typeface="Calibri" pitchFamily="96" charset="0"/>
              <a:buAutoNum type="arabicPeriod"/>
            </a:pPr>
            <a:endParaRPr lang="en-US" sz="1400" smtClean="0">
              <a:ea typeface="ＭＳ Ｐゴシック" pitchFamily="96" charset="-128"/>
              <a:cs typeface="Arial" charset="0"/>
            </a:endParaRPr>
          </a:p>
          <a:p>
            <a:pPr marL="514350" indent="-514350">
              <a:buFont typeface="Calibri" pitchFamily="96" charset="0"/>
              <a:buAutoNum type="arabicPeriod"/>
            </a:pPr>
            <a:r>
              <a:rPr lang="en-US" sz="2400" smtClean="0">
                <a:ea typeface="ＭＳ Ｐゴシック" pitchFamily="96" charset="-128"/>
                <a:cs typeface="Arial" charset="0"/>
              </a:rPr>
              <a:t>Provide a means for </a:t>
            </a:r>
            <a:r>
              <a:rPr lang="en-US" sz="2400" u="sng" smtClean="0">
                <a:ea typeface="ＭＳ Ｐゴシック" pitchFamily="96" charset="-128"/>
                <a:cs typeface="Arial" charset="0"/>
              </a:rPr>
              <a:t>tracking trends</a:t>
            </a:r>
            <a:r>
              <a:rPr lang="en-US" sz="2400" smtClean="0">
                <a:ea typeface="ＭＳ Ｐゴシック" pitchFamily="96" charset="-128"/>
                <a:cs typeface="Arial" charset="0"/>
              </a:rPr>
              <a:t> to help achieve continuous program improvement.</a:t>
            </a:r>
          </a:p>
        </p:txBody>
      </p:sp>
      <p:cxnSp>
        <p:nvCxnSpPr>
          <p:cNvPr id="4" name="Straight Connector 3"/>
          <p:cNvCxnSpPr/>
          <p:nvPr/>
        </p:nvCxnSpPr>
        <p:spPr>
          <a:xfrm>
            <a:off x="457200" y="1143000"/>
            <a:ext cx="830580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8463" y="295275"/>
            <a:ext cx="8578850" cy="1419225"/>
          </a:xfrm>
        </p:spPr>
        <p:txBody>
          <a:bodyPr/>
          <a:lstStyle/>
          <a:p>
            <a:r>
              <a:rPr lang="en-US" sz="3200" b="1" smtClean="0">
                <a:solidFill>
                  <a:srgbClr val="000000"/>
                </a:solidFill>
              </a:rPr>
              <a:t>Desirable Traits of an Information Security Program  Assessment  Methodology</a:t>
            </a:r>
            <a:r>
              <a:rPr lang="en-US" sz="2800" smtClean="0">
                <a:solidFill>
                  <a:srgbClr val="352C76"/>
                </a:solidFill>
              </a:rPr>
              <a:t/>
            </a:r>
            <a:br>
              <a:rPr lang="en-US" sz="2800" smtClean="0">
                <a:solidFill>
                  <a:srgbClr val="352C76"/>
                </a:solidFill>
              </a:rPr>
            </a:br>
            <a:endParaRPr lang="en-US" sz="2800" smtClean="0">
              <a:solidFill>
                <a:srgbClr val="352C76"/>
              </a:solidFill>
            </a:endParaRPr>
          </a:p>
        </p:txBody>
      </p:sp>
      <p:sp>
        <p:nvSpPr>
          <p:cNvPr id="3" name="Content Placeholder 2"/>
          <p:cNvSpPr>
            <a:spLocks noGrp="1"/>
          </p:cNvSpPr>
          <p:nvPr>
            <p:ph idx="1"/>
          </p:nvPr>
        </p:nvSpPr>
        <p:spPr>
          <a:xfrm>
            <a:off x="381000" y="1752600"/>
            <a:ext cx="8763000" cy="4624388"/>
          </a:xfrm>
        </p:spPr>
        <p:txBody>
          <a:bodyPr/>
          <a:lstStyle/>
          <a:p>
            <a:pPr>
              <a:buFontTx/>
              <a:buAutoNum type="arabicPeriod"/>
              <a:defRPr/>
            </a:pPr>
            <a:r>
              <a:rPr lang="en-US" dirty="0" smtClean="0"/>
              <a:t>  It should be practical and scalable.</a:t>
            </a:r>
          </a:p>
          <a:p>
            <a:pPr>
              <a:buFontTx/>
              <a:buAutoNum type="arabicPeriod"/>
              <a:defRPr/>
            </a:pPr>
            <a:endParaRPr lang="en-US" dirty="0" smtClean="0"/>
          </a:p>
          <a:p>
            <a:pPr>
              <a:buFontTx/>
              <a:buAutoNum type="arabicPeriod"/>
              <a:defRPr/>
            </a:pPr>
            <a:r>
              <a:rPr lang="en-US" dirty="0" smtClean="0"/>
              <a:t>  It should be objective. </a:t>
            </a:r>
          </a:p>
          <a:p>
            <a:pPr>
              <a:buFontTx/>
              <a:buAutoNum type="arabicPeriod"/>
              <a:defRPr/>
            </a:pPr>
            <a:endParaRPr lang="en-US" sz="800" dirty="0" smtClean="0"/>
          </a:p>
          <a:p>
            <a:pPr>
              <a:buFontTx/>
              <a:buAutoNum type="arabicPeriod"/>
              <a:defRPr/>
            </a:pPr>
            <a:endParaRPr lang="en-US" dirty="0" smtClean="0"/>
          </a:p>
          <a:p>
            <a:pPr>
              <a:buFontTx/>
              <a:buAutoNum type="arabicPeriod"/>
              <a:defRPr/>
            </a:pPr>
            <a:r>
              <a:rPr lang="en-US" dirty="0" smtClean="0"/>
              <a:t>  It should be transparent and defensible.</a:t>
            </a:r>
          </a:p>
          <a:p>
            <a:pPr>
              <a:buFontTx/>
              <a:buAutoNum type="arabicPeriod"/>
              <a:defRPr/>
            </a:pPr>
            <a:endParaRPr lang="en-US" sz="800" dirty="0" smtClean="0"/>
          </a:p>
          <a:p>
            <a:pPr>
              <a:buFontTx/>
              <a:buAutoNum type="arabicPeriod"/>
              <a:defRPr/>
            </a:pPr>
            <a:endParaRPr lang="en-US" dirty="0" smtClean="0"/>
          </a:p>
          <a:p>
            <a:pPr>
              <a:buFontTx/>
              <a:buAutoNum type="arabicPeriod"/>
              <a:defRPr/>
            </a:pPr>
            <a:r>
              <a:rPr lang="en-US" dirty="0" smtClean="0"/>
              <a:t>  It should be collaborative.</a:t>
            </a:r>
          </a:p>
          <a:p>
            <a:pPr>
              <a:buFont typeface="Wingdings" pitchFamily="96" charset="2"/>
              <a:buNone/>
              <a:defRPr/>
            </a:pPr>
            <a:endParaRPr lang="en-US" dirty="0" smtClean="0">
              <a:solidFill>
                <a:schemeClr val="tx1">
                  <a:lumMod val="75000"/>
                  <a:lumOff val="25000"/>
                </a:schemeClr>
              </a:solidFill>
            </a:endParaRPr>
          </a:p>
        </p:txBody>
      </p:sp>
      <p:pic>
        <p:nvPicPr>
          <p:cNvPr id="5124" name="Picture 4" descr="handshake.jpg"/>
          <p:cNvPicPr>
            <a:picLocks noChangeAspect="1"/>
          </p:cNvPicPr>
          <p:nvPr/>
        </p:nvPicPr>
        <p:blipFill>
          <a:blip r:embed="rId3" cstate="print"/>
          <a:srcRect/>
          <a:stretch>
            <a:fillRect/>
          </a:stretch>
        </p:blipFill>
        <p:spPr bwMode="auto">
          <a:xfrm>
            <a:off x="5715000" y="4800600"/>
            <a:ext cx="3048000" cy="1901825"/>
          </a:xfrm>
          <a:prstGeom prst="rect">
            <a:avLst/>
          </a:prstGeom>
          <a:noFill/>
          <a:ln w="9525">
            <a:noFill/>
            <a:miter lim="800000"/>
            <a:headEnd/>
            <a:tailEnd/>
          </a:ln>
        </p:spPr>
      </p:pic>
      <p:cxnSp>
        <p:nvCxnSpPr>
          <p:cNvPr id="5" name="Straight Connector 4"/>
          <p:cNvCxnSpPr/>
          <p:nvPr/>
        </p:nvCxnSpPr>
        <p:spPr>
          <a:xfrm>
            <a:off x="457200" y="1524000"/>
            <a:ext cx="830580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152400"/>
            <a:ext cx="9144000" cy="1130300"/>
          </a:xfrm>
        </p:spPr>
        <p:txBody>
          <a:bodyPr/>
          <a:lstStyle/>
          <a:p>
            <a:r>
              <a:rPr lang="en-US" sz="3200" b="1" dirty="0" smtClean="0">
                <a:solidFill>
                  <a:srgbClr val="000000"/>
                </a:solidFill>
              </a:rPr>
              <a:t>The University of Texas System</a:t>
            </a:r>
            <a:br>
              <a:rPr lang="en-US" sz="3200" b="1" dirty="0" smtClean="0">
                <a:solidFill>
                  <a:srgbClr val="000000"/>
                </a:solidFill>
              </a:rPr>
            </a:br>
            <a:r>
              <a:rPr lang="en-US" sz="3200" b="1" dirty="0" smtClean="0">
                <a:solidFill>
                  <a:srgbClr val="000000"/>
                </a:solidFill>
              </a:rPr>
              <a:t>Information Security Program Index (ISPI)</a:t>
            </a:r>
          </a:p>
        </p:txBody>
      </p:sp>
      <p:sp>
        <p:nvSpPr>
          <p:cNvPr id="3" name="Content Placeholder 2"/>
          <p:cNvSpPr>
            <a:spLocks noGrp="1"/>
          </p:cNvSpPr>
          <p:nvPr>
            <p:ph idx="1"/>
          </p:nvPr>
        </p:nvSpPr>
        <p:spPr>
          <a:xfrm>
            <a:off x="304800" y="1524000"/>
            <a:ext cx="8686800" cy="5334000"/>
          </a:xfrm>
        </p:spPr>
        <p:txBody>
          <a:bodyPr/>
          <a:lstStyle/>
          <a:p>
            <a:pPr>
              <a:defRPr/>
            </a:pPr>
            <a:r>
              <a:rPr lang="en-US" sz="2400" b="1" dirty="0" smtClean="0"/>
              <a:t>It consists of thirty metrics based on the U. T. System Information Security Compliance Program.</a:t>
            </a:r>
            <a:r>
              <a:rPr lang="en-US" sz="2800" b="1" dirty="0" smtClean="0"/>
              <a:t> </a:t>
            </a:r>
          </a:p>
          <a:p>
            <a:pPr>
              <a:defRPr/>
            </a:pPr>
            <a:endParaRPr lang="en-US" sz="800" dirty="0" smtClean="0"/>
          </a:p>
          <a:p>
            <a:pPr>
              <a:defRPr/>
            </a:pPr>
            <a:r>
              <a:rPr lang="en-US" sz="2400" b="1" dirty="0" smtClean="0"/>
              <a:t>Metrics are grouped into three categories:</a:t>
            </a:r>
          </a:p>
          <a:p>
            <a:pPr marL="571500" indent="-514350">
              <a:buFont typeface="Wingdings" pitchFamily="96" charset="2"/>
              <a:buNone/>
              <a:defRPr/>
            </a:pPr>
            <a:r>
              <a:rPr lang="en-US" sz="2000" b="1" dirty="0" smtClean="0">
                <a:solidFill>
                  <a:schemeClr val="tx1">
                    <a:lumMod val="75000"/>
                    <a:lumOff val="25000"/>
                  </a:schemeClr>
                </a:solidFill>
              </a:rPr>
              <a:t>	Foundation</a:t>
            </a:r>
            <a:r>
              <a:rPr lang="en-US" sz="2000" dirty="0" smtClean="0">
                <a:solidFill>
                  <a:schemeClr val="tx1">
                    <a:lumMod val="75000"/>
                    <a:lumOff val="25000"/>
                  </a:schemeClr>
                </a:solidFill>
              </a:rPr>
              <a:t>: Presence of the resources &amp; Environment needed to sustain a sound information security program.</a:t>
            </a:r>
          </a:p>
          <a:p>
            <a:pPr marL="571500" indent="-514350">
              <a:buFont typeface="Wingdings" pitchFamily="96" charset="2"/>
              <a:buNone/>
              <a:defRPr/>
            </a:pPr>
            <a:r>
              <a:rPr lang="en-US" sz="2000" b="1" dirty="0" smtClean="0">
                <a:solidFill>
                  <a:schemeClr val="tx1">
                    <a:lumMod val="75000"/>
                    <a:lumOff val="25000"/>
                  </a:schemeClr>
                </a:solidFill>
              </a:rPr>
              <a:t>	Practices: </a:t>
            </a:r>
            <a:r>
              <a:rPr lang="en-US" sz="2000" dirty="0" smtClean="0">
                <a:solidFill>
                  <a:schemeClr val="tx1">
                    <a:lumMod val="75000"/>
                    <a:lumOff val="25000"/>
                  </a:schemeClr>
                </a:solidFill>
              </a:rPr>
              <a:t>Performance of day-to-day security operations.   </a:t>
            </a:r>
          </a:p>
          <a:p>
            <a:pPr marL="571500" indent="-514350">
              <a:buFont typeface="Wingdings" pitchFamily="96" charset="2"/>
              <a:buNone/>
              <a:defRPr/>
            </a:pPr>
            <a:r>
              <a:rPr lang="en-US" sz="2000" b="1" dirty="0" smtClean="0">
                <a:solidFill>
                  <a:schemeClr val="tx1">
                    <a:lumMod val="75000"/>
                    <a:lumOff val="25000"/>
                  </a:schemeClr>
                </a:solidFill>
              </a:rPr>
              <a:t>	Compliance: </a:t>
            </a:r>
            <a:r>
              <a:rPr lang="en-US" sz="2000" dirty="0" smtClean="0">
                <a:solidFill>
                  <a:schemeClr val="tx1">
                    <a:lumMod val="75000"/>
                    <a:lumOff val="25000"/>
                  </a:schemeClr>
                </a:solidFill>
              </a:rPr>
              <a:t>Compliance with University policies and State &amp; Federal laws and regulations.  </a:t>
            </a:r>
          </a:p>
          <a:p>
            <a:pPr marL="571500" indent="-514350">
              <a:buFont typeface="Wingdings" pitchFamily="96" charset="2"/>
              <a:buNone/>
              <a:defRPr/>
            </a:pPr>
            <a:endParaRPr lang="en-US" sz="800" dirty="0" smtClean="0">
              <a:solidFill>
                <a:schemeClr val="tx1">
                  <a:lumMod val="75000"/>
                  <a:lumOff val="25000"/>
                </a:schemeClr>
              </a:solidFill>
            </a:endParaRPr>
          </a:p>
          <a:p>
            <a:pPr>
              <a:defRPr/>
            </a:pPr>
            <a:r>
              <a:rPr lang="en-US" sz="2400" b="1" dirty="0" smtClean="0"/>
              <a:t>Each metric is scored on a 0 to 10 scale with 7 being a minimum target for each metric.  </a:t>
            </a:r>
          </a:p>
          <a:p>
            <a:pPr>
              <a:defRPr/>
            </a:pPr>
            <a:endParaRPr lang="en-US" sz="800" dirty="0" smtClean="0"/>
          </a:p>
          <a:p>
            <a:pPr>
              <a:defRPr/>
            </a:pPr>
            <a:r>
              <a:rPr lang="en-US" sz="2400" b="1" dirty="0" smtClean="0"/>
              <a:t>Each metric has specific defined scoring criteria.  </a:t>
            </a:r>
          </a:p>
          <a:p>
            <a:pPr lvl="2">
              <a:defRPr/>
            </a:pPr>
            <a:endParaRPr lang="en-US" sz="800" dirty="0" smtClean="0"/>
          </a:p>
          <a:p>
            <a:pPr>
              <a:defRPr/>
            </a:pPr>
            <a:endParaRPr lang="en-US" sz="2600" dirty="0" smtClean="0">
              <a:solidFill>
                <a:schemeClr val="tx1">
                  <a:lumMod val="75000"/>
                  <a:lumOff val="25000"/>
                </a:schemeClr>
              </a:solidFill>
            </a:endParaRPr>
          </a:p>
          <a:p>
            <a:pPr>
              <a:defRPr/>
            </a:pPr>
            <a:endParaRPr lang="en-US" dirty="0">
              <a:solidFill>
                <a:schemeClr val="tx1">
                  <a:lumMod val="75000"/>
                  <a:lumOff val="25000"/>
                </a:schemeClr>
              </a:solidFill>
            </a:endParaRPr>
          </a:p>
        </p:txBody>
      </p:sp>
      <p:cxnSp>
        <p:nvCxnSpPr>
          <p:cNvPr id="4" name="Straight Connector 3"/>
          <p:cNvCxnSpPr/>
          <p:nvPr/>
        </p:nvCxnSpPr>
        <p:spPr>
          <a:xfrm>
            <a:off x="457200" y="1295400"/>
            <a:ext cx="830580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67163" y="6015038"/>
            <a:ext cx="1120775" cy="30797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171" name="Content Placeholder 2"/>
          <p:cNvSpPr>
            <a:spLocks noGrp="1"/>
          </p:cNvSpPr>
          <p:nvPr>
            <p:ph idx="1"/>
          </p:nvPr>
        </p:nvSpPr>
        <p:spPr>
          <a:xfrm>
            <a:off x="533400" y="-153988"/>
            <a:ext cx="8382000" cy="6477001"/>
          </a:xfrm>
        </p:spPr>
        <p:txBody>
          <a:bodyPr/>
          <a:lstStyle/>
          <a:p>
            <a:pPr>
              <a:buFont typeface="Wingdings" pitchFamily="96" charset="2"/>
              <a:buNone/>
            </a:pPr>
            <a:r>
              <a:rPr lang="en-US" sz="1200" smtClean="0">
                <a:ea typeface="ＭＳ Ｐゴシック" pitchFamily="96" charset="-128"/>
                <a:cs typeface="Arial" charset="0"/>
              </a:rPr>
              <a:t/>
            </a:r>
            <a:br>
              <a:rPr lang="en-US" sz="1200" smtClean="0">
                <a:ea typeface="ＭＳ Ｐゴシック" pitchFamily="96" charset="-128"/>
                <a:cs typeface="Arial" charset="0"/>
              </a:rPr>
            </a:br>
            <a:endParaRPr lang="en-US" sz="1200" smtClean="0">
              <a:ea typeface="ＭＳ Ｐゴシック" pitchFamily="96" charset="-128"/>
              <a:cs typeface="Arial" charset="0"/>
            </a:endParaRPr>
          </a:p>
          <a:p>
            <a:pPr>
              <a:buFont typeface="Wingdings" pitchFamily="96" charset="2"/>
              <a:buNone/>
            </a:pPr>
            <a:r>
              <a:rPr lang="en-US" sz="1800" b="1" smtClean="0">
                <a:solidFill>
                  <a:srgbClr val="FF0000"/>
                </a:solidFill>
                <a:ea typeface="ＭＳ Ｐゴシック" pitchFamily="96" charset="-128"/>
                <a:cs typeface="Arial" charset="0"/>
              </a:rPr>
              <a:t>Example: </a:t>
            </a:r>
            <a:r>
              <a:rPr lang="en-US" sz="1400" b="1" smtClean="0">
                <a:ea typeface="ＭＳ Ｐゴシック" pitchFamily="96" charset="-128"/>
                <a:cs typeface="Arial" charset="0"/>
              </a:rPr>
              <a:t>A-8  </a:t>
            </a:r>
            <a:r>
              <a:rPr lang="en-US" sz="1400" b="1" u="sng" smtClean="0">
                <a:ea typeface="ＭＳ Ｐゴシック" pitchFamily="96" charset="-128"/>
                <a:cs typeface="Arial" charset="0"/>
              </a:rPr>
              <a:t>Data Classification, Assignment of Ownership, and Owner Responsibilities</a:t>
            </a:r>
            <a:endParaRPr lang="en-US" sz="800" smtClean="0">
              <a:ea typeface="ＭＳ Ｐゴシック" pitchFamily="96" charset="-128"/>
              <a:cs typeface="Arial" charset="0"/>
            </a:endParaRPr>
          </a:p>
          <a:p>
            <a:pPr>
              <a:buFont typeface="Wingdings" pitchFamily="96" charset="2"/>
              <a:buNone/>
            </a:pPr>
            <a:r>
              <a:rPr lang="en-US" sz="800" smtClean="0">
                <a:ea typeface="ＭＳ Ｐゴシック" pitchFamily="96" charset="-128"/>
                <a:cs typeface="Arial" charset="0"/>
              </a:rPr>
              <a:t> </a:t>
            </a:r>
          </a:p>
          <a:p>
            <a:pPr>
              <a:buFont typeface="Wingdings" pitchFamily="96" charset="2"/>
              <a:buNone/>
            </a:pPr>
            <a:r>
              <a:rPr lang="en-US" sz="1400" b="1" smtClean="0">
                <a:ea typeface="ＭＳ Ｐゴシック" pitchFamily="96" charset="-128"/>
                <a:cs typeface="Arial" charset="0"/>
              </a:rPr>
              <a:t>0</a:t>
            </a:r>
            <a:r>
              <a:rPr lang="en-US" sz="1400" smtClean="0">
                <a:ea typeface="ＭＳ Ｐゴシック" pitchFamily="96" charset="-128"/>
                <a:cs typeface="Arial" charset="0"/>
              </a:rPr>
              <a:t>    - The institution has not established a data classification policy and schema. </a:t>
            </a:r>
          </a:p>
          <a:p>
            <a:pPr>
              <a:buFont typeface="Wingdings" pitchFamily="96" charset="2"/>
              <a:buNone/>
            </a:pPr>
            <a:r>
              <a:rPr lang="en-US" sz="1400" b="1" smtClean="0">
                <a:ea typeface="ＭＳ Ｐゴシック" pitchFamily="96" charset="-128"/>
                <a:cs typeface="Arial" charset="0"/>
              </a:rPr>
              <a:t>4</a:t>
            </a:r>
            <a:r>
              <a:rPr lang="en-US" sz="1400" smtClean="0">
                <a:ea typeface="ＭＳ Ｐゴシック" pitchFamily="96" charset="-128"/>
                <a:cs typeface="Arial" charset="0"/>
              </a:rPr>
              <a:t>    - A data classification policy and schema has been established, but Owners have not been identified.</a:t>
            </a:r>
          </a:p>
          <a:p>
            <a:pPr>
              <a:buFont typeface="Wingdings" pitchFamily="96" charset="2"/>
              <a:buNone/>
            </a:pPr>
            <a:r>
              <a:rPr lang="en-US" sz="1400" b="1" smtClean="0">
                <a:ea typeface="ＭＳ Ｐゴシック" pitchFamily="96" charset="-128"/>
                <a:cs typeface="Arial" charset="0"/>
              </a:rPr>
              <a:t>6</a:t>
            </a:r>
            <a:r>
              <a:rPr lang="en-US" sz="1400" smtClean="0">
                <a:ea typeface="ＭＳ Ｐゴシック" pitchFamily="96" charset="-128"/>
                <a:cs typeface="Arial" charset="0"/>
              </a:rPr>
              <a:t>    - A data classification policy and schema has been established, and Owners have been identified.</a:t>
            </a:r>
          </a:p>
          <a:p>
            <a:pPr>
              <a:buFont typeface="Wingdings" pitchFamily="96" charset="2"/>
              <a:buNone/>
            </a:pPr>
            <a:r>
              <a:rPr lang="en-US" sz="1400" b="1" smtClean="0">
                <a:ea typeface="ＭＳ Ｐゴシック" pitchFamily="96" charset="-128"/>
                <a:cs typeface="Arial" charset="0"/>
              </a:rPr>
              <a:t>7</a:t>
            </a:r>
            <a:r>
              <a:rPr lang="en-US" sz="1400" smtClean="0">
                <a:ea typeface="ＭＳ Ｐゴシック" pitchFamily="96" charset="-128"/>
                <a:cs typeface="Arial" charset="0"/>
              </a:rPr>
              <a:t>    - Criteria for 6 has been met and Owners are actively engaged in one of the following Owner duties as required by policy UTS 165.  </a:t>
            </a:r>
          </a:p>
          <a:p>
            <a:pPr lvl="1"/>
            <a:r>
              <a:rPr lang="en-US" sz="1400" smtClean="0">
                <a:ea typeface="ＭＳ Ｐゴシック" pitchFamily="96" charset="-128"/>
                <a:cs typeface="Arial" charset="0"/>
              </a:rPr>
              <a:t>Owners classify the data for the systems for which they are responsible.    </a:t>
            </a:r>
          </a:p>
          <a:p>
            <a:pPr lvl="1"/>
            <a:r>
              <a:rPr lang="en-US" sz="1400" smtClean="0">
                <a:ea typeface="ＭＳ Ｐゴシック" pitchFamily="96" charset="-128"/>
                <a:cs typeface="Arial" charset="0"/>
              </a:rPr>
              <a:t>Owners (or their delegates) grant access to the information systems for which they are responsible.   </a:t>
            </a:r>
          </a:p>
          <a:p>
            <a:pPr lvl="1"/>
            <a:r>
              <a:rPr lang="en-US" sz="1400" smtClean="0">
                <a:ea typeface="ＭＳ Ｐゴシック" pitchFamily="96" charset="-128"/>
                <a:cs typeface="Arial" charset="0"/>
              </a:rPr>
              <a:t>Owners ensure that data for which they are responsible are appropriately backed up.</a:t>
            </a:r>
          </a:p>
          <a:p>
            <a:pPr lvl="1"/>
            <a:r>
              <a:rPr lang="en-US" sz="1400" smtClean="0">
                <a:ea typeface="ＭＳ Ｐゴシック" pitchFamily="96" charset="-128"/>
                <a:cs typeface="Arial" charset="0"/>
              </a:rPr>
              <a:t>Owners of Mission Critical Systems designate individuals to serve as Information Security Administrator (ISA) to implement security controls and report incidents to the ISO as necessary.</a:t>
            </a:r>
          </a:p>
          <a:p>
            <a:pPr lvl="1"/>
            <a:r>
              <a:rPr lang="en-US" sz="1400" smtClean="0">
                <a:ea typeface="ＭＳ Ｐゴシック" pitchFamily="96" charset="-128"/>
                <a:cs typeface="Arial" charset="0"/>
              </a:rPr>
              <a:t>Owners (or their delegates) perform annual information security risk assessment.</a:t>
            </a:r>
          </a:p>
          <a:p>
            <a:pPr>
              <a:buFont typeface="Wingdings" pitchFamily="96" charset="2"/>
              <a:buNone/>
            </a:pPr>
            <a:r>
              <a:rPr lang="en-US" sz="1400" b="1" smtClean="0">
                <a:ea typeface="ＭＳ Ｐゴシック" pitchFamily="96" charset="-128"/>
                <a:cs typeface="Arial" charset="0"/>
              </a:rPr>
              <a:t>7.5</a:t>
            </a:r>
            <a:r>
              <a:rPr lang="en-US" sz="1400" smtClean="0">
                <a:ea typeface="ＭＳ Ｐゴシック" pitchFamily="96" charset="-128"/>
                <a:cs typeface="Arial" charset="0"/>
              </a:rPr>
              <a:t> - Owners are actively engaged in two of the above noted Owner duties.</a:t>
            </a:r>
          </a:p>
          <a:p>
            <a:pPr>
              <a:buFont typeface="Wingdings" pitchFamily="96" charset="2"/>
              <a:buNone/>
            </a:pPr>
            <a:r>
              <a:rPr lang="en-US" sz="1400" b="1" smtClean="0">
                <a:ea typeface="ＭＳ Ｐゴシック" pitchFamily="96" charset="-128"/>
                <a:cs typeface="Arial" charset="0"/>
              </a:rPr>
              <a:t>8 </a:t>
            </a:r>
            <a:r>
              <a:rPr lang="en-US" sz="1400" smtClean="0">
                <a:ea typeface="ＭＳ Ｐゴシック" pitchFamily="96" charset="-128"/>
                <a:cs typeface="Arial" charset="0"/>
              </a:rPr>
              <a:t>   - Owners are actively engaged in three of the above noted Owner duties.</a:t>
            </a:r>
          </a:p>
          <a:p>
            <a:pPr>
              <a:buFont typeface="Wingdings" pitchFamily="96" charset="2"/>
              <a:buNone/>
            </a:pPr>
            <a:r>
              <a:rPr lang="en-US" sz="1400" b="1" smtClean="0">
                <a:ea typeface="ＭＳ Ｐゴシック" pitchFamily="96" charset="-128"/>
                <a:cs typeface="Arial" charset="0"/>
              </a:rPr>
              <a:t>9  </a:t>
            </a:r>
            <a:r>
              <a:rPr lang="en-US" sz="1400" smtClean="0">
                <a:ea typeface="ＭＳ Ｐゴシック" pitchFamily="96" charset="-128"/>
                <a:cs typeface="Arial" charset="0"/>
              </a:rPr>
              <a:t>  - Owners are actively engaged in four of the above noted Owner duties.</a:t>
            </a:r>
          </a:p>
          <a:p>
            <a:pPr>
              <a:buFont typeface="Wingdings" pitchFamily="96" charset="2"/>
              <a:buNone/>
            </a:pPr>
            <a:r>
              <a:rPr lang="en-US" sz="1400" b="1" smtClean="0">
                <a:ea typeface="ＭＳ Ｐゴシック" pitchFamily="96" charset="-128"/>
                <a:cs typeface="Arial" charset="0"/>
              </a:rPr>
              <a:t>9.5</a:t>
            </a:r>
            <a:r>
              <a:rPr lang="en-US" sz="1400" smtClean="0">
                <a:ea typeface="ＭＳ Ｐゴシック" pitchFamily="96" charset="-128"/>
                <a:cs typeface="Arial" charset="0"/>
              </a:rPr>
              <a:t> - Owners are actively engaged in all five of the above noted Owner duties.</a:t>
            </a:r>
          </a:p>
          <a:p>
            <a:pPr>
              <a:buFont typeface="Wingdings" pitchFamily="96" charset="2"/>
              <a:buNone/>
            </a:pPr>
            <a:r>
              <a:rPr lang="en-US" sz="1400" b="1" smtClean="0">
                <a:ea typeface="ＭＳ Ｐゴシック" pitchFamily="96" charset="-128"/>
                <a:cs typeface="Arial" charset="0"/>
              </a:rPr>
              <a:t>Note:</a:t>
            </a:r>
            <a:r>
              <a:rPr lang="en-US" sz="1400" smtClean="0">
                <a:ea typeface="ＭＳ Ｐゴシック" pitchFamily="96" charset="-128"/>
                <a:cs typeface="Arial" charset="0"/>
              </a:rPr>
              <a:t> Add .5 to the initial score from above if Owners have received training in Owner responsibilities.</a:t>
            </a:r>
            <a:endParaRPr lang="en-US" sz="800" smtClean="0">
              <a:ea typeface="ＭＳ Ｐゴシック" pitchFamily="96" charset="-128"/>
              <a:cs typeface="Arial" charset="0"/>
            </a:endParaRPr>
          </a:p>
          <a:p>
            <a:pPr>
              <a:buFont typeface="Wingdings" pitchFamily="96" charset="2"/>
              <a:buNone/>
            </a:pPr>
            <a:r>
              <a:rPr lang="en-US" sz="800" smtClean="0">
                <a:ea typeface="ＭＳ Ｐゴシック" pitchFamily="96" charset="-128"/>
                <a:cs typeface="Arial" charset="0"/>
              </a:rPr>
              <a:t> </a:t>
            </a:r>
          </a:p>
          <a:p>
            <a:pPr>
              <a:buFont typeface="Wingdings" pitchFamily="96" charset="2"/>
              <a:buNone/>
            </a:pPr>
            <a:r>
              <a:rPr lang="en-US" sz="200" b="1" smtClean="0">
                <a:ea typeface="ＭＳ Ｐゴシック" pitchFamily="96" charset="-128"/>
                <a:cs typeface="Arial" charset="0"/>
              </a:rPr>
              <a:t>	</a:t>
            </a:r>
          </a:p>
          <a:p>
            <a:pPr>
              <a:buFont typeface="Wingdings" pitchFamily="96" charset="2"/>
              <a:buNone/>
            </a:pPr>
            <a:r>
              <a:rPr lang="en-US" sz="200" b="1" smtClean="0">
                <a:ea typeface="ＭＳ Ｐゴシック" pitchFamily="96" charset="-128"/>
                <a:cs typeface="Arial" charset="0"/>
              </a:rPr>
              <a:t>	</a:t>
            </a:r>
            <a:r>
              <a:rPr lang="en-US" sz="1400" b="1" smtClean="0">
                <a:ea typeface="ＭＳ Ｐゴシック" pitchFamily="96" charset="-128"/>
                <a:cs typeface="Arial" charset="0"/>
              </a:rPr>
              <a:t>Score:  </a:t>
            </a:r>
            <a:r>
              <a:rPr lang="en-US" sz="1400" b="1" smtClean="0">
                <a:solidFill>
                  <a:srgbClr val="FF0000"/>
                </a:solidFill>
                <a:ea typeface="ＭＳ Ｐゴシック" pitchFamily="96" charset="-128"/>
                <a:cs typeface="Arial" charset="0"/>
              </a:rPr>
              <a:t>6</a:t>
            </a:r>
            <a:endParaRPr lang="en-US" sz="1400" smtClean="0">
              <a:solidFill>
                <a:srgbClr val="FF0000"/>
              </a:solidFill>
              <a:ea typeface="ＭＳ Ｐゴシック" pitchFamily="96" charset="-128"/>
              <a:cs typeface="Arial" charset="0"/>
            </a:endParaRPr>
          </a:p>
          <a:p>
            <a:pPr>
              <a:buFont typeface="Wingdings" pitchFamily="96" charset="2"/>
              <a:buNone/>
            </a:pPr>
            <a:r>
              <a:rPr lang="en-US" sz="1400" b="1" smtClean="0">
                <a:ea typeface="ＭＳ Ｐゴシック" pitchFamily="96" charset="-128"/>
                <a:cs typeface="Arial" charset="0"/>
              </a:rPr>
              <a:t>	Documentation/Comments:  </a:t>
            </a:r>
            <a:r>
              <a:rPr lang="en-US" sz="1400" b="1" smtClean="0">
                <a:solidFill>
                  <a:srgbClr val="FF0000"/>
                </a:solidFill>
                <a:ea typeface="ＭＳ Ｐゴシック" pitchFamily="96" charset="-128"/>
                <a:cs typeface="Arial" charset="0"/>
              </a:rPr>
              <a:t>The Data Classification Policy has just been approved.  Departments have almost finished identifying Data Owners.  Duties will commence 7/1/2010.  Training will be provided prior to this date.</a:t>
            </a:r>
            <a:r>
              <a:rPr lang="en-US" sz="1400" b="1" smtClean="0">
                <a:ea typeface="ＭＳ Ｐゴシック" pitchFamily="96" charset="-128"/>
                <a:cs typeface="Arial" charset="0"/>
              </a:rPr>
              <a:t> </a:t>
            </a:r>
            <a:r>
              <a:rPr lang="en-US" sz="1200" b="1" smtClean="0">
                <a:ea typeface="ＭＳ Ｐゴシック" pitchFamily="96" charset="-128"/>
                <a:cs typeface="Arial" charset="0"/>
              </a:rPr>
              <a:t> </a:t>
            </a:r>
          </a:p>
          <a:p>
            <a:pPr>
              <a:buFont typeface="Wingdings" pitchFamily="96" charset="2"/>
              <a:buNone/>
            </a:pPr>
            <a:r>
              <a:rPr lang="en-US" sz="1200" smtClean="0">
                <a:ea typeface="ＭＳ Ｐゴシック" pitchFamily="96" charset="-128"/>
                <a:cs typeface="Arial" charset="0"/>
              </a:rPr>
              <a:t> </a:t>
            </a:r>
          </a:p>
          <a:p>
            <a:pPr>
              <a:buFont typeface="Wingdings" pitchFamily="96" charset="2"/>
              <a:buNone/>
            </a:pPr>
            <a:endParaRPr lang="en-US" sz="1200" smtClean="0">
              <a:ea typeface="ＭＳ Ｐゴシック" pitchFamily="96" charset="-128"/>
              <a:cs typeface="Arial" charset="0"/>
            </a:endParaRPr>
          </a:p>
        </p:txBody>
      </p:sp>
      <p:cxnSp>
        <p:nvCxnSpPr>
          <p:cNvPr id="6" name="Straight Connector 5"/>
          <p:cNvCxnSpPr/>
          <p:nvPr/>
        </p:nvCxnSpPr>
        <p:spPr>
          <a:xfrm>
            <a:off x="533400" y="5257800"/>
            <a:ext cx="8148638" cy="0"/>
          </a:xfrm>
          <a:prstGeom prst="line">
            <a:avLst/>
          </a:prstGeom>
          <a:ln cmpd="sng">
            <a:solidFill>
              <a:srgbClr val="4C4C4F"/>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7"/>
          <p:cNvGrpSpPr>
            <a:grpSpLocks/>
          </p:cNvGrpSpPr>
          <p:nvPr/>
        </p:nvGrpSpPr>
        <p:grpSpPr bwMode="auto">
          <a:xfrm>
            <a:off x="0" y="152400"/>
            <a:ext cx="7988300" cy="6858000"/>
            <a:chOff x="0" y="152400"/>
            <a:chExt cx="7988979" cy="6858000"/>
          </a:xfrm>
        </p:grpSpPr>
        <p:grpSp>
          <p:nvGrpSpPr>
            <p:cNvPr id="8217" name="Group 15"/>
            <p:cNvGrpSpPr>
              <a:grpSpLocks/>
            </p:cNvGrpSpPr>
            <p:nvPr/>
          </p:nvGrpSpPr>
          <p:grpSpPr bwMode="auto">
            <a:xfrm>
              <a:off x="1201815" y="152400"/>
              <a:ext cx="6787164" cy="6858000"/>
              <a:chOff x="457200" y="152400"/>
              <a:chExt cx="8429223" cy="6858000"/>
            </a:xfrm>
          </p:grpSpPr>
          <p:pic>
            <p:nvPicPr>
              <p:cNvPr id="8223" name="Picture 3" descr="ispi 1.jpg"/>
              <p:cNvPicPr>
                <a:picLocks noChangeAspect="1"/>
              </p:cNvPicPr>
              <p:nvPr/>
            </p:nvPicPr>
            <p:blipFill>
              <a:blip r:embed="rId2" cstate="print"/>
              <a:srcRect/>
              <a:stretch>
                <a:fillRect/>
              </a:stretch>
            </p:blipFill>
            <p:spPr bwMode="auto">
              <a:xfrm>
                <a:off x="457200" y="152400"/>
                <a:ext cx="8382000" cy="1519486"/>
              </a:xfrm>
              <a:prstGeom prst="rect">
                <a:avLst/>
              </a:prstGeom>
              <a:noFill/>
              <a:ln w="9525">
                <a:noFill/>
                <a:miter lim="800000"/>
                <a:headEnd/>
                <a:tailEnd/>
              </a:ln>
            </p:spPr>
          </p:pic>
          <p:pic>
            <p:nvPicPr>
              <p:cNvPr id="8224" name="Picture 4" descr="ispi 2.jpg"/>
              <p:cNvPicPr>
                <a:picLocks noChangeAspect="1"/>
              </p:cNvPicPr>
              <p:nvPr/>
            </p:nvPicPr>
            <p:blipFill>
              <a:blip r:embed="rId3" cstate="print"/>
              <a:srcRect/>
              <a:stretch>
                <a:fillRect/>
              </a:stretch>
            </p:blipFill>
            <p:spPr bwMode="auto">
              <a:xfrm>
                <a:off x="457200" y="1647509"/>
                <a:ext cx="8382000" cy="1551988"/>
              </a:xfrm>
              <a:prstGeom prst="rect">
                <a:avLst/>
              </a:prstGeom>
              <a:noFill/>
              <a:ln w="9525">
                <a:noFill/>
                <a:miter lim="800000"/>
                <a:headEnd/>
                <a:tailEnd/>
              </a:ln>
            </p:spPr>
          </p:pic>
          <p:pic>
            <p:nvPicPr>
              <p:cNvPr id="8225" name="Picture 5" descr="ispi 3.jpg"/>
              <p:cNvPicPr>
                <a:picLocks noChangeAspect="1"/>
              </p:cNvPicPr>
              <p:nvPr/>
            </p:nvPicPr>
            <p:blipFill>
              <a:blip r:embed="rId4" cstate="print"/>
              <a:srcRect/>
              <a:stretch>
                <a:fillRect/>
              </a:stretch>
            </p:blipFill>
            <p:spPr bwMode="auto">
              <a:xfrm>
                <a:off x="457200" y="3142618"/>
                <a:ext cx="8429223" cy="2177659"/>
              </a:xfrm>
              <a:prstGeom prst="rect">
                <a:avLst/>
              </a:prstGeom>
              <a:noFill/>
              <a:ln w="9525">
                <a:noFill/>
                <a:miter lim="800000"/>
                <a:headEnd/>
                <a:tailEnd/>
              </a:ln>
            </p:spPr>
          </p:pic>
          <p:pic>
            <p:nvPicPr>
              <p:cNvPr id="7" name="Picture 6" descr="ispi 4.jpg"/>
              <p:cNvPicPr>
                <a:picLocks noChangeAspect="1"/>
              </p:cNvPicPr>
              <p:nvPr/>
            </p:nvPicPr>
            <p:blipFill>
              <a:blip r:embed="rId5" cstate="print"/>
              <a:stretch>
                <a:fillRect/>
              </a:stretch>
            </p:blipFill>
            <p:spPr>
              <a:xfrm>
                <a:off x="457231" y="5287963"/>
                <a:ext cx="8381870" cy="1722437"/>
              </a:xfrm>
              <a:prstGeom prst="rect">
                <a:avLst/>
              </a:prstGeom>
              <a:ln>
                <a:solidFill>
                  <a:schemeClr val="tx1">
                    <a:lumMod val="85000"/>
                    <a:lumOff val="15000"/>
                  </a:schemeClr>
                </a:solidFill>
              </a:ln>
            </p:spPr>
          </p:pic>
          <p:sp>
            <p:nvSpPr>
              <p:cNvPr id="10" name="Rectangle 9"/>
              <p:cNvSpPr/>
              <p:nvPr/>
            </p:nvSpPr>
            <p:spPr>
              <a:xfrm>
                <a:off x="457231" y="152400"/>
                <a:ext cx="8381870" cy="6705600"/>
              </a:xfrm>
              <a:prstGeom prst="rect">
                <a:avLst/>
              </a:prstGeom>
              <a:noFill/>
              <a:ln w="762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4" name="Straight Connector 13"/>
              <p:cNvCxnSpPr/>
              <p:nvPr/>
            </p:nvCxnSpPr>
            <p:spPr>
              <a:xfrm rot="5400000">
                <a:off x="5486301" y="3505200"/>
                <a:ext cx="6705600" cy="0"/>
              </a:xfrm>
              <a:prstGeom prst="line">
                <a:avLst/>
              </a:prstGeom>
              <a:ln w="635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895569" y="3505200"/>
                <a:ext cx="6705600" cy="0"/>
              </a:xfrm>
              <a:prstGeom prst="line">
                <a:avLst/>
              </a:prstGeom>
              <a:ln w="635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17" name="Rectangle 16"/>
            <p:cNvSpPr/>
            <p:nvPr/>
          </p:nvSpPr>
          <p:spPr>
            <a:xfrm>
              <a:off x="5937755" y="3025775"/>
              <a:ext cx="141300" cy="1031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a:off x="5950456" y="5138738"/>
              <a:ext cx="244496" cy="128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a:xfrm>
              <a:off x="5813919" y="6642100"/>
              <a:ext cx="438187"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221" name="Picture 23" descr="Security Conf Logo.jpg"/>
            <p:cNvPicPr>
              <a:picLocks noChangeAspect="1"/>
            </p:cNvPicPr>
            <p:nvPr/>
          </p:nvPicPr>
          <p:blipFill>
            <a:blip r:embed="rId6" cstate="print"/>
            <a:srcRect/>
            <a:stretch>
              <a:fillRect/>
            </a:stretch>
          </p:blipFill>
          <p:spPr bwMode="auto">
            <a:xfrm>
              <a:off x="0" y="6277014"/>
              <a:ext cx="2454246" cy="580986"/>
            </a:xfrm>
            <a:prstGeom prst="rect">
              <a:avLst/>
            </a:prstGeom>
            <a:noFill/>
            <a:ln w="9525">
              <a:noFill/>
              <a:miter lim="800000"/>
              <a:headEnd/>
              <a:tailEnd/>
            </a:ln>
          </p:spPr>
        </p:pic>
        <p:cxnSp>
          <p:nvCxnSpPr>
            <p:cNvPr id="22" name="Straight Connector 21"/>
            <p:cNvCxnSpPr/>
            <p:nvPr/>
          </p:nvCxnSpPr>
          <p:spPr>
            <a:xfrm>
              <a:off x="1176438" y="6858000"/>
              <a:ext cx="5148700" cy="0"/>
            </a:xfrm>
            <a:prstGeom prst="line">
              <a:avLst/>
            </a:prstGeom>
            <a:ln w="762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grpSp>
        <p:nvGrpSpPr>
          <p:cNvPr id="4" name="Group 53"/>
          <p:cNvGrpSpPr>
            <a:grpSpLocks/>
          </p:cNvGrpSpPr>
          <p:nvPr/>
        </p:nvGrpSpPr>
        <p:grpSpPr bwMode="auto">
          <a:xfrm>
            <a:off x="409575" y="1530350"/>
            <a:ext cx="839788" cy="1466850"/>
            <a:chOff x="409518" y="1530324"/>
            <a:chExt cx="839799" cy="1467068"/>
          </a:xfrm>
        </p:grpSpPr>
        <p:sp>
          <p:nvSpPr>
            <p:cNvPr id="30" name="Left Brace 29"/>
            <p:cNvSpPr/>
            <p:nvPr/>
          </p:nvSpPr>
          <p:spPr bwMode="auto">
            <a:xfrm>
              <a:off x="920700" y="1749432"/>
              <a:ext cx="328617" cy="1022502"/>
            </a:xfrm>
            <a:prstGeom prst="lef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dirty="0">
                <a:solidFill>
                  <a:srgbClr val="FF0000"/>
                </a:solidFill>
              </a:endParaRPr>
            </a:p>
          </p:txBody>
        </p:sp>
        <p:sp>
          <p:nvSpPr>
            <p:cNvPr id="8216" name="TextBox 11"/>
            <p:cNvSpPr txBox="1">
              <a:spLocks noChangeArrowheads="1"/>
            </p:cNvSpPr>
            <p:nvPr/>
          </p:nvSpPr>
          <p:spPr bwMode="auto">
            <a:xfrm rot="-5400000">
              <a:off x="-62406" y="2002248"/>
              <a:ext cx="1467068" cy="523220"/>
            </a:xfrm>
            <a:prstGeom prst="rect">
              <a:avLst/>
            </a:prstGeom>
            <a:noFill/>
            <a:ln w="9525">
              <a:noFill/>
              <a:miter lim="800000"/>
              <a:headEnd/>
              <a:tailEnd/>
            </a:ln>
          </p:spPr>
          <p:txBody>
            <a:bodyPr wrap="none">
              <a:spAutoFit/>
            </a:bodyPr>
            <a:lstStyle/>
            <a:p>
              <a:pPr algn="ctr"/>
              <a:r>
                <a:rPr lang="en-US" sz="1400" b="1">
                  <a:solidFill>
                    <a:srgbClr val="FF0000"/>
                  </a:solidFill>
                </a:rPr>
                <a:t>Resources and</a:t>
              </a:r>
            </a:p>
            <a:p>
              <a:pPr algn="ctr"/>
              <a:r>
                <a:rPr lang="en-US" sz="1400" b="1">
                  <a:solidFill>
                    <a:srgbClr val="FF0000"/>
                  </a:solidFill>
                </a:rPr>
                <a:t>Environment</a:t>
              </a:r>
            </a:p>
          </p:txBody>
        </p:sp>
      </p:grpSp>
      <p:grpSp>
        <p:nvGrpSpPr>
          <p:cNvPr id="5" name="Group 54"/>
          <p:cNvGrpSpPr>
            <a:grpSpLocks/>
          </p:cNvGrpSpPr>
          <p:nvPr/>
        </p:nvGrpSpPr>
        <p:grpSpPr bwMode="auto">
          <a:xfrm>
            <a:off x="409575" y="3246438"/>
            <a:ext cx="803275" cy="1666875"/>
            <a:chOff x="409518" y="3246434"/>
            <a:chExt cx="803286" cy="1666919"/>
          </a:xfrm>
        </p:grpSpPr>
        <p:sp>
          <p:nvSpPr>
            <p:cNvPr id="31" name="Left Brace 30"/>
            <p:cNvSpPr/>
            <p:nvPr/>
          </p:nvSpPr>
          <p:spPr bwMode="auto">
            <a:xfrm>
              <a:off x="920700" y="3246434"/>
              <a:ext cx="292104" cy="1666919"/>
            </a:xfrm>
            <a:prstGeom prst="lef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dirty="0">
                <a:solidFill>
                  <a:srgbClr val="FF0000"/>
                </a:solidFill>
              </a:endParaRPr>
            </a:p>
          </p:txBody>
        </p:sp>
        <p:sp>
          <p:nvSpPr>
            <p:cNvPr id="8214" name="TextBox 12"/>
            <p:cNvSpPr txBox="1">
              <a:spLocks noChangeArrowheads="1"/>
            </p:cNvSpPr>
            <p:nvPr/>
          </p:nvSpPr>
          <p:spPr bwMode="auto">
            <a:xfrm rot="-5400000">
              <a:off x="72246" y="3818060"/>
              <a:ext cx="1197764" cy="523220"/>
            </a:xfrm>
            <a:prstGeom prst="rect">
              <a:avLst/>
            </a:prstGeom>
            <a:noFill/>
            <a:ln w="9525">
              <a:noFill/>
              <a:miter lim="800000"/>
              <a:headEnd/>
              <a:tailEnd/>
            </a:ln>
          </p:spPr>
          <p:txBody>
            <a:bodyPr wrap="none">
              <a:spAutoFit/>
            </a:bodyPr>
            <a:lstStyle/>
            <a:p>
              <a:pPr algn="ctr"/>
              <a:r>
                <a:rPr lang="en-US" sz="1400" b="1">
                  <a:solidFill>
                    <a:srgbClr val="FF0000"/>
                  </a:solidFill>
                </a:rPr>
                <a:t>Activities to</a:t>
              </a:r>
            </a:p>
            <a:p>
              <a:pPr algn="ctr"/>
              <a:r>
                <a:rPr lang="en-US" sz="1400" b="1">
                  <a:solidFill>
                    <a:srgbClr val="FF0000"/>
                  </a:solidFill>
                </a:rPr>
                <a:t>Perform</a:t>
              </a:r>
            </a:p>
          </p:txBody>
        </p:sp>
      </p:grpSp>
      <p:grpSp>
        <p:nvGrpSpPr>
          <p:cNvPr id="6" name="Group 55"/>
          <p:cNvGrpSpPr>
            <a:grpSpLocks/>
          </p:cNvGrpSpPr>
          <p:nvPr/>
        </p:nvGrpSpPr>
        <p:grpSpPr bwMode="auto">
          <a:xfrm>
            <a:off x="409575" y="4816475"/>
            <a:ext cx="803275" cy="1604963"/>
            <a:chOff x="409518" y="4816494"/>
            <a:chExt cx="803287" cy="1604927"/>
          </a:xfrm>
        </p:grpSpPr>
        <p:sp>
          <p:nvSpPr>
            <p:cNvPr id="32" name="Left Brace 31"/>
            <p:cNvSpPr/>
            <p:nvPr/>
          </p:nvSpPr>
          <p:spPr bwMode="auto">
            <a:xfrm>
              <a:off x="920701" y="5364170"/>
              <a:ext cx="292104" cy="876280"/>
            </a:xfrm>
            <a:prstGeom prst="lef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dirty="0">
                <a:solidFill>
                  <a:srgbClr val="FF0000"/>
                </a:solidFill>
              </a:endParaRPr>
            </a:p>
          </p:txBody>
        </p:sp>
        <p:sp>
          <p:nvSpPr>
            <p:cNvPr id="8212" name="TextBox 13"/>
            <p:cNvSpPr txBox="1">
              <a:spLocks noChangeArrowheads="1"/>
            </p:cNvSpPr>
            <p:nvPr/>
          </p:nvSpPr>
          <p:spPr bwMode="auto">
            <a:xfrm rot="-5400000">
              <a:off x="-131336" y="5357348"/>
              <a:ext cx="1604927" cy="523220"/>
            </a:xfrm>
            <a:prstGeom prst="rect">
              <a:avLst/>
            </a:prstGeom>
            <a:noFill/>
            <a:ln w="9525">
              <a:noFill/>
              <a:miter lim="800000"/>
              <a:headEnd/>
              <a:tailEnd/>
            </a:ln>
          </p:spPr>
          <p:txBody>
            <a:bodyPr wrap="none">
              <a:spAutoFit/>
            </a:bodyPr>
            <a:lstStyle/>
            <a:p>
              <a:pPr algn="ctr"/>
              <a:r>
                <a:rPr lang="en-US" sz="1400" b="1">
                  <a:solidFill>
                    <a:srgbClr val="FF0000"/>
                  </a:solidFill>
                </a:rPr>
                <a:t>Policies, Laws,</a:t>
              </a:r>
            </a:p>
            <a:p>
              <a:pPr algn="ctr"/>
              <a:r>
                <a:rPr lang="en-US" sz="1400" b="1">
                  <a:solidFill>
                    <a:srgbClr val="FF0000"/>
                  </a:solidFill>
                </a:rPr>
                <a:t>And Regulations</a:t>
              </a:r>
            </a:p>
          </p:txBody>
        </p:sp>
      </p:grpSp>
      <p:sp>
        <p:nvSpPr>
          <p:cNvPr id="78" name="Oval 77"/>
          <p:cNvSpPr/>
          <p:nvPr/>
        </p:nvSpPr>
        <p:spPr>
          <a:xfrm>
            <a:off x="3951288" y="617538"/>
            <a:ext cx="3797300" cy="839787"/>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8" name="Group 76"/>
          <p:cNvGrpSpPr>
            <a:grpSpLocks/>
          </p:cNvGrpSpPr>
          <p:nvPr/>
        </p:nvGrpSpPr>
        <p:grpSpPr bwMode="auto">
          <a:xfrm>
            <a:off x="1285875" y="215900"/>
            <a:ext cx="6608763" cy="1387475"/>
            <a:chOff x="1249317" y="215857"/>
            <a:chExt cx="6645366" cy="1387494"/>
          </a:xfrm>
        </p:grpSpPr>
        <p:sp>
          <p:nvSpPr>
            <p:cNvPr id="43" name="Oval 42"/>
            <p:cNvSpPr/>
            <p:nvPr/>
          </p:nvSpPr>
          <p:spPr>
            <a:xfrm>
              <a:off x="3988555" y="544475"/>
              <a:ext cx="3358599" cy="1022364"/>
            </a:xfrm>
            <a:prstGeom prst="ellipse">
              <a:avLst/>
            </a:prstGeom>
            <a:noFill/>
            <a:ln w="31750">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7" name="Rectangle 56"/>
            <p:cNvSpPr/>
            <p:nvPr/>
          </p:nvSpPr>
          <p:spPr>
            <a:xfrm>
              <a:off x="1249317" y="215857"/>
              <a:ext cx="6645366" cy="219078"/>
            </a:xfrm>
            <a:prstGeom prst="rect">
              <a:avLst/>
            </a:prstGeom>
            <a:solidFill>
              <a:schemeClr val="bg1"/>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Rectangle 58"/>
            <p:cNvSpPr/>
            <p:nvPr/>
          </p:nvSpPr>
          <p:spPr>
            <a:xfrm>
              <a:off x="4243962" y="288883"/>
              <a:ext cx="3650721" cy="420694"/>
            </a:xfrm>
            <a:prstGeom prst="rect">
              <a:avLst/>
            </a:prstGeom>
            <a:solidFill>
              <a:schemeClr val="bg1"/>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Rectangle 57"/>
            <p:cNvSpPr/>
            <p:nvPr/>
          </p:nvSpPr>
          <p:spPr>
            <a:xfrm>
              <a:off x="3951841" y="468273"/>
              <a:ext cx="3942842" cy="1135078"/>
            </a:xfrm>
            <a:prstGeom prst="rect">
              <a:avLst/>
            </a:prstGeom>
            <a:solidFill>
              <a:schemeClr val="bg1"/>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6" name="TextBox 75"/>
          <p:cNvSpPr txBox="1"/>
          <p:nvPr/>
        </p:nvSpPr>
        <p:spPr>
          <a:xfrm>
            <a:off x="1285875" y="763588"/>
            <a:ext cx="2665413" cy="708025"/>
          </a:xfrm>
          <a:prstGeom prst="rect">
            <a:avLst/>
          </a:prstGeom>
          <a:solidFill>
            <a:schemeClr val="bg1"/>
          </a:solidFill>
          <a:ln>
            <a:solidFill>
              <a:schemeClr val="bg1"/>
            </a:solidFill>
          </a:ln>
        </p:spPr>
        <p:txBody>
          <a:bodyPr>
            <a:spAutoFit/>
          </a:bodyPr>
          <a:lstStyle/>
          <a:p>
            <a:pPr algn="ctr">
              <a:defRPr/>
            </a:pPr>
            <a:r>
              <a:rPr lang="en-US" sz="2000" b="1" cap="small" dirty="0">
                <a:solidFill>
                  <a:srgbClr val="FF0000"/>
                </a:solidFill>
              </a:rPr>
              <a:t>EXAMPLE </a:t>
            </a:r>
          </a:p>
          <a:p>
            <a:pPr algn="ctr">
              <a:defRPr/>
            </a:pPr>
            <a:r>
              <a:rPr lang="en-US" sz="2000" b="1" cap="small" dirty="0">
                <a:solidFill>
                  <a:srgbClr val="FF0000"/>
                </a:solidFill>
              </a:rPr>
              <a:t>name of institution</a:t>
            </a:r>
          </a:p>
        </p:txBody>
      </p:sp>
      <p:grpSp>
        <p:nvGrpSpPr>
          <p:cNvPr id="9" name="Group 74"/>
          <p:cNvGrpSpPr>
            <a:grpSpLocks/>
          </p:cNvGrpSpPr>
          <p:nvPr/>
        </p:nvGrpSpPr>
        <p:grpSpPr bwMode="auto">
          <a:xfrm>
            <a:off x="6726238" y="398463"/>
            <a:ext cx="2263775" cy="5075237"/>
            <a:chOff x="6726270" y="398421"/>
            <a:chExt cx="2263803" cy="5075306"/>
          </a:xfrm>
        </p:grpSpPr>
        <p:sp>
          <p:nvSpPr>
            <p:cNvPr id="8202" name="TextBox 29"/>
            <p:cNvSpPr txBox="1">
              <a:spLocks noChangeArrowheads="1"/>
            </p:cNvSpPr>
            <p:nvPr/>
          </p:nvSpPr>
          <p:spPr bwMode="auto">
            <a:xfrm>
              <a:off x="7967709" y="398421"/>
              <a:ext cx="1022364" cy="692497"/>
            </a:xfrm>
            <a:prstGeom prst="rect">
              <a:avLst/>
            </a:prstGeom>
            <a:solidFill>
              <a:schemeClr val="bg1"/>
            </a:solidFill>
            <a:ln w="9525">
              <a:solidFill>
                <a:srgbClr val="FF0000"/>
              </a:solidFill>
              <a:miter lim="800000"/>
              <a:headEnd/>
              <a:tailEnd/>
            </a:ln>
          </p:spPr>
          <p:txBody>
            <a:bodyPr>
              <a:spAutoFit/>
            </a:bodyPr>
            <a:lstStyle/>
            <a:p>
              <a:r>
                <a:rPr lang="en-US" sz="1300" b="1">
                  <a:solidFill>
                    <a:srgbClr val="FF0000"/>
                  </a:solidFill>
                </a:rPr>
                <a:t>Target score of 7 or higher.</a:t>
              </a:r>
            </a:p>
          </p:txBody>
        </p:sp>
        <p:cxnSp>
          <p:nvCxnSpPr>
            <p:cNvPr id="39" name="Straight Arrow Connector 38"/>
            <p:cNvCxnSpPr/>
            <p:nvPr/>
          </p:nvCxnSpPr>
          <p:spPr bwMode="auto">
            <a:xfrm rot="10800000" flipV="1">
              <a:off x="6726270" y="1055655"/>
              <a:ext cx="1497031" cy="26670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bwMode="auto">
            <a:xfrm rot="10800000" flipV="1">
              <a:off x="6762782" y="1055655"/>
              <a:ext cx="1460518" cy="73026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bwMode="auto">
            <a:xfrm rot="5400000">
              <a:off x="6342883" y="1512068"/>
              <a:ext cx="2336832" cy="1424005"/>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bwMode="auto">
            <a:xfrm rot="5400000">
              <a:off x="5284005" y="2534432"/>
              <a:ext cx="4418072" cy="146051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agreement.jpg"/>
          <p:cNvPicPr>
            <a:picLocks noChangeAspect="1"/>
          </p:cNvPicPr>
          <p:nvPr/>
        </p:nvPicPr>
        <p:blipFill>
          <a:blip r:embed="rId2" cstate="print"/>
          <a:srcRect/>
          <a:stretch>
            <a:fillRect/>
          </a:stretch>
        </p:blipFill>
        <p:spPr bwMode="auto">
          <a:xfrm>
            <a:off x="5943600" y="304800"/>
            <a:ext cx="2743200" cy="1600200"/>
          </a:xfrm>
          <a:prstGeom prst="rect">
            <a:avLst/>
          </a:prstGeom>
          <a:noFill/>
          <a:ln w="9525">
            <a:noFill/>
            <a:miter lim="800000"/>
            <a:headEnd/>
            <a:tailEnd/>
          </a:ln>
        </p:spPr>
      </p:pic>
      <p:sp>
        <p:nvSpPr>
          <p:cNvPr id="3" name="Content Placeholder 2"/>
          <p:cNvSpPr>
            <a:spLocks noGrp="1"/>
          </p:cNvSpPr>
          <p:nvPr>
            <p:ph idx="1"/>
          </p:nvPr>
        </p:nvSpPr>
        <p:spPr>
          <a:xfrm>
            <a:off x="381000" y="1600200"/>
            <a:ext cx="8572500" cy="4495800"/>
          </a:xfrm>
        </p:spPr>
        <p:txBody>
          <a:bodyPr/>
          <a:lstStyle/>
          <a:p>
            <a:r>
              <a:rPr lang="en-US" sz="2800" b="1" smtClean="0">
                <a:ea typeface="ＭＳ Ｐゴシック" pitchFamily="96" charset="-128"/>
                <a:cs typeface="Arial" charset="0"/>
              </a:rPr>
              <a:t>Initial Scoring:</a:t>
            </a:r>
          </a:p>
          <a:p>
            <a:pPr lvl="1"/>
            <a:r>
              <a:rPr lang="en-US" sz="2000" smtClean="0">
                <a:ea typeface="ＭＳ Ｐゴシック" pitchFamily="96" charset="-128"/>
                <a:cs typeface="Arial" charset="0"/>
              </a:rPr>
              <a:t>Using pre-defined criteria, the Institutional CISO scores each metric. </a:t>
            </a:r>
          </a:p>
          <a:p>
            <a:pPr lvl="1"/>
            <a:r>
              <a:rPr lang="en-US" sz="2000" smtClean="0">
                <a:ea typeface="ＭＳ Ｐゴシック" pitchFamily="96" charset="-128"/>
                <a:cs typeface="Arial" charset="0"/>
              </a:rPr>
              <a:t>Using the same criteria, UT System Office of Information Security Compliance independently scores each metric. </a:t>
            </a:r>
          </a:p>
          <a:p>
            <a:pPr lvl="1"/>
            <a:r>
              <a:rPr lang="en-US" sz="2000" smtClean="0">
                <a:ea typeface="ＭＳ Ｐゴシック" pitchFamily="96" charset="-128"/>
                <a:cs typeface="Arial" charset="0"/>
              </a:rPr>
              <a:t>Scorers meet to share results. Based on discussion, a final score is assigned for each metric.</a:t>
            </a:r>
          </a:p>
          <a:p>
            <a:pPr lvl="1"/>
            <a:endParaRPr lang="en-US" sz="2000" smtClean="0">
              <a:ea typeface="ＭＳ Ｐゴシック" pitchFamily="96" charset="-128"/>
              <a:cs typeface="Arial" charset="0"/>
            </a:endParaRPr>
          </a:p>
          <a:p>
            <a:r>
              <a:rPr lang="en-US" sz="2800" b="1" smtClean="0">
                <a:ea typeface="ＭＳ Ｐゴシック" pitchFamily="96" charset="-128"/>
                <a:cs typeface="Arial" charset="0"/>
              </a:rPr>
              <a:t>Ongoing Scoring:</a:t>
            </a:r>
          </a:p>
          <a:p>
            <a:pPr lvl="1"/>
            <a:r>
              <a:rPr lang="en-US" sz="2000" smtClean="0">
                <a:ea typeface="ＭＳ Ｐゴシック" pitchFamily="96" charset="-128"/>
                <a:cs typeface="Arial" charset="0"/>
              </a:rPr>
              <a:t>Scores can be changed at any time based on new circumstances.</a:t>
            </a:r>
          </a:p>
          <a:p>
            <a:pPr lvl="1"/>
            <a:r>
              <a:rPr lang="en-US" sz="2000" smtClean="0">
                <a:ea typeface="ＭＳ Ｐゴシック" pitchFamily="96" charset="-128"/>
                <a:cs typeface="Arial" charset="0"/>
              </a:rPr>
              <a:t>During quarterly discussions, CISOs will be asked if any changes have occurred.</a:t>
            </a:r>
          </a:p>
          <a:p>
            <a:pPr lvl="1"/>
            <a:r>
              <a:rPr lang="en-US" sz="2000" smtClean="0">
                <a:ea typeface="ＭＳ Ｐゴシック" pitchFamily="96" charset="-128"/>
                <a:cs typeface="Arial" charset="0"/>
              </a:rPr>
              <a:t>Annually there will be a full reassessment.</a:t>
            </a:r>
            <a:endParaRPr lang="en-US" sz="2400" smtClean="0">
              <a:ea typeface="ＭＳ Ｐゴシック" pitchFamily="96" charset="-128"/>
              <a:cs typeface="Arial" charset="0"/>
            </a:endParaRPr>
          </a:p>
          <a:p>
            <a:endParaRPr lang="en-US" smtClean="0">
              <a:ea typeface="ＭＳ Ｐゴシック" pitchFamily="96" charset="-128"/>
              <a:cs typeface="Arial" charset="0"/>
            </a:endParaRPr>
          </a:p>
        </p:txBody>
      </p:sp>
      <p:sp>
        <p:nvSpPr>
          <p:cNvPr id="9220" name="Title 1"/>
          <p:cNvSpPr>
            <a:spLocks noGrp="1"/>
          </p:cNvSpPr>
          <p:nvPr>
            <p:ph type="title"/>
          </p:nvPr>
        </p:nvSpPr>
        <p:spPr>
          <a:xfrm>
            <a:off x="304800" y="381000"/>
            <a:ext cx="5638800" cy="784225"/>
          </a:xfrm>
        </p:spPr>
        <p:txBody>
          <a:bodyPr/>
          <a:lstStyle/>
          <a:p>
            <a:r>
              <a:rPr lang="en-US" sz="4200" b="1" smtClean="0">
                <a:solidFill>
                  <a:srgbClr val="000000"/>
                </a:solidFill>
              </a:rPr>
              <a:t>Scoring Process</a:t>
            </a:r>
            <a:endParaRPr lang="en-US" sz="4200" b="1" smtClean="0">
              <a:solidFill>
                <a:srgbClr val="352C76"/>
              </a:solidFill>
            </a:endParaRPr>
          </a:p>
        </p:txBody>
      </p:sp>
      <p:cxnSp>
        <p:nvCxnSpPr>
          <p:cNvPr id="5" name="Straight Connector 4"/>
          <p:cNvCxnSpPr/>
          <p:nvPr/>
        </p:nvCxnSpPr>
        <p:spPr>
          <a:xfrm>
            <a:off x="304800" y="1371600"/>
            <a:ext cx="548640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0" y="2054225"/>
            <a:ext cx="9144000" cy="2212975"/>
          </a:xfrm>
        </p:spPr>
        <p:txBody>
          <a:bodyPr>
            <a:normAutofit fontScale="90000"/>
          </a:bodyPr>
          <a:lstStyle/>
          <a:p>
            <a:pPr eaLnBrk="1" hangingPunct="1">
              <a:defRPr/>
            </a:pPr>
            <a:r>
              <a:rPr lang="en-US" sz="4000" b="1" dirty="0" smtClean="0">
                <a:solidFill>
                  <a:schemeClr val="tx1"/>
                </a:solidFill>
              </a:rPr>
              <a:t>Security Risk Assessment</a:t>
            </a:r>
            <a:br>
              <a:rPr lang="en-US" sz="4000" b="1" dirty="0" smtClean="0">
                <a:solidFill>
                  <a:schemeClr val="tx1"/>
                </a:solidFill>
              </a:rPr>
            </a:br>
            <a:r>
              <a:rPr lang="en-US" sz="3600" b="1" dirty="0" smtClean="0">
                <a:solidFill>
                  <a:schemeClr val="tx1"/>
                </a:solidFill>
              </a:rPr>
              <a:t/>
            </a:r>
            <a:br>
              <a:rPr lang="en-US" sz="3600" b="1" dirty="0" smtClean="0">
                <a:solidFill>
                  <a:schemeClr val="tx1"/>
                </a:solidFill>
              </a:rPr>
            </a:br>
            <a:r>
              <a:rPr lang="en-US" sz="1300" dirty="0" smtClean="0">
                <a:solidFill>
                  <a:schemeClr val="tx1"/>
                </a:solidFill>
              </a:rPr>
              <a:t/>
            </a:r>
            <a:br>
              <a:rPr lang="en-US" sz="1300" dirty="0" smtClean="0">
                <a:solidFill>
                  <a:schemeClr val="tx1"/>
                </a:solidFill>
              </a:rPr>
            </a:br>
            <a:r>
              <a:rPr lang="en-US" sz="1300" dirty="0" smtClean="0">
                <a:solidFill>
                  <a:schemeClr val="tx1"/>
                </a:solidFill>
              </a:rPr>
              <a:t/>
            </a:r>
            <a:br>
              <a:rPr lang="en-US" sz="1300" dirty="0" smtClean="0">
                <a:solidFill>
                  <a:schemeClr val="tx1"/>
                </a:solidFill>
              </a:rPr>
            </a:br>
            <a:r>
              <a:rPr lang="en-US" sz="1300" dirty="0" smtClean="0">
                <a:solidFill>
                  <a:schemeClr val="tx1"/>
                </a:solidFill>
              </a:rPr>
              <a:t/>
            </a:r>
            <a:br>
              <a:rPr lang="en-US" sz="1300" dirty="0" smtClean="0">
                <a:solidFill>
                  <a:schemeClr val="tx1"/>
                </a:solidFill>
              </a:rPr>
            </a:br>
            <a:r>
              <a:rPr lang="en-US" sz="1300" dirty="0" smtClean="0">
                <a:solidFill>
                  <a:schemeClr val="tx1"/>
                </a:solidFill>
              </a:rPr>
              <a:t/>
            </a:r>
            <a:br>
              <a:rPr lang="en-US" sz="1300" dirty="0" smtClean="0">
                <a:solidFill>
                  <a:schemeClr val="tx1"/>
                </a:solidFill>
              </a:rPr>
            </a:br>
            <a:r>
              <a:rPr lang="en-US" sz="1300" dirty="0" smtClean="0">
                <a:solidFill>
                  <a:schemeClr val="tx1"/>
                </a:solidFill>
              </a:rPr>
              <a:t/>
            </a:r>
            <a:br>
              <a:rPr lang="en-US" sz="1300" dirty="0" smtClean="0">
                <a:solidFill>
                  <a:schemeClr val="tx1"/>
                </a:solidFill>
              </a:rPr>
            </a:br>
            <a:r>
              <a:rPr lang="en-US" sz="1300" dirty="0" smtClean="0">
                <a:solidFill>
                  <a:schemeClr val="tx1"/>
                </a:solidFill>
              </a:rPr>
              <a:t/>
            </a:r>
            <a:br>
              <a:rPr lang="en-US" sz="1300" dirty="0" smtClean="0">
                <a:solidFill>
                  <a:schemeClr val="tx1"/>
                </a:solidFill>
              </a:rPr>
            </a:br>
            <a:r>
              <a:rPr lang="en-US" sz="3600" b="1" dirty="0" smtClean="0">
                <a:solidFill>
                  <a:schemeClr val="tx1"/>
                </a:solidFill>
              </a:rPr>
              <a:t>Texas State University-San Marcos </a:t>
            </a:r>
            <a:endParaRPr lang="en-US" b="1" dirty="0" smtClean="0">
              <a:ea typeface="ＭＳ Ｐゴシック" pitchFamily="96" charset="-128"/>
            </a:endParaRPr>
          </a:p>
        </p:txBody>
      </p:sp>
      <p:sp>
        <p:nvSpPr>
          <p:cNvPr id="2051" name="Subtitle 2"/>
          <p:cNvSpPr>
            <a:spLocks noGrp="1"/>
          </p:cNvSpPr>
          <p:nvPr>
            <p:ph type="subTitle" idx="1"/>
          </p:nvPr>
        </p:nvSpPr>
        <p:spPr>
          <a:xfrm>
            <a:off x="6324624" y="5948397"/>
            <a:ext cx="2514576" cy="909603"/>
          </a:xfrm>
        </p:spPr>
        <p:txBody>
          <a:bodyPr/>
          <a:lstStyle/>
          <a:p>
            <a:pPr algn="l" eaLnBrk="1" hangingPunct="1">
              <a:spcBef>
                <a:spcPct val="0"/>
              </a:spcBef>
            </a:pPr>
            <a:r>
              <a:rPr lang="en-US" sz="2000" dirty="0" smtClean="0">
                <a:solidFill>
                  <a:srgbClr val="4C4C4F"/>
                </a:solidFill>
                <a:ea typeface="ＭＳ Ｐゴシック" pitchFamily="96" charset="-128"/>
                <a:cs typeface="Arial" charset="0"/>
              </a:rPr>
              <a:t>Lori McElroy, </a:t>
            </a:r>
            <a:r>
              <a:rPr lang="en-US" sz="1600" dirty="0" smtClean="0">
                <a:solidFill>
                  <a:srgbClr val="4C4C4F"/>
                </a:solidFill>
                <a:ea typeface="ＭＳ Ｐゴシック" pitchFamily="96" charset="-128"/>
                <a:cs typeface="Arial" charset="0"/>
              </a:rPr>
              <a:t>CISSP</a:t>
            </a:r>
            <a:endParaRPr lang="en-US" sz="2800" dirty="0" smtClean="0">
              <a:solidFill>
                <a:srgbClr val="4C4C4F"/>
              </a:solidFill>
              <a:ea typeface="ＭＳ Ｐゴシック" pitchFamily="96" charset="-128"/>
              <a:cs typeface="Arial" charset="0"/>
            </a:endParaRPr>
          </a:p>
          <a:p>
            <a:pPr algn="l" eaLnBrk="1" hangingPunct="1">
              <a:spcBef>
                <a:spcPct val="0"/>
              </a:spcBef>
            </a:pPr>
            <a:r>
              <a:rPr lang="en-US" sz="1400" dirty="0" smtClean="0">
                <a:solidFill>
                  <a:srgbClr val="4C4C4F"/>
                </a:solidFill>
                <a:ea typeface="ＭＳ Ｐゴシック" pitchFamily="96" charset="-128"/>
                <a:cs typeface="Arial" charset="0"/>
              </a:rPr>
              <a:t>lori.mcelroy@txstate.edu</a:t>
            </a:r>
          </a:p>
          <a:p>
            <a:pPr algn="l" eaLnBrk="1" hangingPunct="1">
              <a:spcBef>
                <a:spcPct val="0"/>
              </a:spcBef>
            </a:pPr>
            <a:r>
              <a:rPr lang="en-US" sz="1400" dirty="0" smtClean="0">
                <a:solidFill>
                  <a:srgbClr val="4C4C4F"/>
                </a:solidFill>
                <a:ea typeface="ＭＳ Ｐゴシック" pitchFamily="96" charset="-128"/>
                <a:cs typeface="Arial" charset="0"/>
                <a:hlinkClick r:id="rId2"/>
              </a:rPr>
              <a:t>http://security.vpit.txstate.edu</a:t>
            </a:r>
            <a:r>
              <a:rPr lang="en-US" sz="1400" dirty="0" smtClean="0">
                <a:solidFill>
                  <a:srgbClr val="4C4C4F"/>
                </a:solidFill>
                <a:ea typeface="ＭＳ Ｐゴシック" pitchFamily="96" charset="-128"/>
                <a:cs typeface="Arial" charset="0"/>
              </a:rPr>
              <a:t> </a:t>
            </a:r>
          </a:p>
        </p:txBody>
      </p:sp>
      <p:cxnSp>
        <p:nvCxnSpPr>
          <p:cNvPr id="2052" name="Straight Connector 3"/>
          <p:cNvCxnSpPr>
            <a:cxnSpLocks noChangeShapeType="1"/>
          </p:cNvCxnSpPr>
          <p:nvPr/>
        </p:nvCxnSpPr>
        <p:spPr bwMode="auto">
          <a:xfrm>
            <a:off x="3962400" y="2971800"/>
            <a:ext cx="1117600" cy="0"/>
          </a:xfrm>
          <a:prstGeom prst="line">
            <a:avLst/>
          </a:prstGeom>
          <a:noFill/>
          <a:ln w="31750" algn="ctr">
            <a:solidFill>
              <a:srgbClr val="000000"/>
            </a:solidFill>
            <a:round/>
            <a:headEnd/>
            <a:tailEnd/>
          </a:ln>
        </p:spPr>
      </p:cxn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592138" y="2597150"/>
            <a:ext cx="7942262" cy="1470025"/>
          </a:xfrm>
        </p:spPr>
        <p:txBody>
          <a:bodyPr/>
          <a:lstStyle/>
          <a:p>
            <a:pPr eaLnBrk="1" hangingPunct="1"/>
            <a:r>
              <a:rPr lang="en-US" smtClean="0">
                <a:ea typeface="ＭＳ Ｐゴシック" pitchFamily="96" charset="-128"/>
                <a:cs typeface="Arial" charset="0"/>
              </a:rPr>
              <a:t>THANK YOU</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22263" y="153988"/>
            <a:ext cx="8580437" cy="925512"/>
          </a:xfrm>
        </p:spPr>
        <p:txBody>
          <a:bodyPr/>
          <a:lstStyle/>
          <a:p>
            <a:r>
              <a:rPr lang="en-US" sz="4000" b="1" dirty="0" smtClean="0">
                <a:solidFill>
                  <a:srgbClr val="000000"/>
                </a:solidFill>
              </a:rPr>
              <a:t>Where do we start?</a:t>
            </a:r>
            <a:endParaRPr lang="en-US" dirty="0" smtClean="0"/>
          </a:p>
        </p:txBody>
      </p:sp>
      <p:cxnSp>
        <p:nvCxnSpPr>
          <p:cNvPr id="6" name="Straight Connector 5"/>
          <p:cNvCxnSpPr/>
          <p:nvPr/>
        </p:nvCxnSpPr>
        <p:spPr>
          <a:xfrm>
            <a:off x="457200" y="1143000"/>
            <a:ext cx="830580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7" name="Rectangle 3"/>
          <p:cNvSpPr txBox="1">
            <a:spLocks noChangeArrowheads="1"/>
          </p:cNvSpPr>
          <p:nvPr/>
        </p:nvSpPr>
        <p:spPr bwMode="auto">
          <a:xfrm>
            <a:off x="482545" y="1712889"/>
            <a:ext cx="8105885" cy="4381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hangingPunct="0">
              <a:spcBef>
                <a:spcPct val="20000"/>
              </a:spcBef>
              <a:buFont typeface="Arial" pitchFamily="34" charset="0"/>
              <a:buChar char="•"/>
              <a:defRPr/>
            </a:pPr>
            <a:r>
              <a:rPr lang="en-US" sz="2800" b="1" u="sng" dirty="0" smtClean="0"/>
              <a:t>What </a:t>
            </a:r>
            <a:r>
              <a:rPr lang="en-US" sz="2800" b="1" u="sng" dirty="0"/>
              <a:t>is the problem we’re trying to solve?</a:t>
            </a:r>
          </a:p>
          <a:p>
            <a:pPr lvl="1"/>
            <a:r>
              <a:rPr lang="en-US" sz="2800" dirty="0" smtClean="0"/>
              <a:t>Unknown risks, </a:t>
            </a:r>
            <a:r>
              <a:rPr lang="en-US" sz="2800" dirty="0" smtClean="0">
                <a:ea typeface="ＭＳ Ｐゴシック" pitchFamily="96" charset="-128"/>
                <a:cs typeface="Arial" charset="0"/>
              </a:rPr>
              <a:t>compliance levels, and awareness levels </a:t>
            </a:r>
          </a:p>
          <a:p>
            <a:pPr lvl="1"/>
            <a:r>
              <a:rPr lang="en-US" sz="2800" dirty="0" smtClean="0">
                <a:ea typeface="ＭＳ Ｐゴシック" pitchFamily="96" charset="-128"/>
                <a:cs typeface="Arial" charset="0"/>
              </a:rPr>
              <a:t>Missing roadmap for risk management</a:t>
            </a:r>
          </a:p>
          <a:p>
            <a:pPr marL="342900" indent="-342900" eaLnBrk="0" hangingPunct="0">
              <a:spcBef>
                <a:spcPct val="20000"/>
              </a:spcBef>
              <a:buFont typeface="Arial" pitchFamily="34" charset="0"/>
              <a:buChar char="•"/>
              <a:defRPr/>
            </a:pPr>
            <a:r>
              <a:rPr lang="en-US" sz="2800" b="1" u="sng" dirty="0" smtClean="0"/>
              <a:t>What resources do we have?</a:t>
            </a:r>
          </a:p>
          <a:p>
            <a:pPr marL="0" lvl="1">
              <a:tabLst>
                <a:tab pos="457200" algn="l"/>
              </a:tabLst>
            </a:pPr>
            <a:r>
              <a:rPr lang="en-US" sz="2800" dirty="0" smtClean="0">
                <a:ea typeface="ＭＳ Ｐゴシック" pitchFamily="96" charset="-128"/>
                <a:cs typeface="Arial" charset="0"/>
              </a:rPr>
              <a:t>	Executive support</a:t>
            </a:r>
          </a:p>
          <a:p>
            <a:pPr marL="0" lvl="1">
              <a:tabLst>
                <a:tab pos="457200" algn="l"/>
              </a:tabLst>
            </a:pPr>
            <a:r>
              <a:rPr lang="en-US" sz="2800" dirty="0">
                <a:ea typeface="ＭＳ Ｐゴシック" pitchFamily="96" charset="-128"/>
                <a:cs typeface="Arial" charset="0"/>
              </a:rPr>
              <a:t>	</a:t>
            </a:r>
            <a:r>
              <a:rPr lang="en-US" sz="2800" dirty="0" smtClean="0">
                <a:ea typeface="ＭＳ Ｐゴシック" pitchFamily="96" charset="-128"/>
                <a:cs typeface="Arial" charset="0"/>
              </a:rPr>
              <a:t>60 technical support professionals </a:t>
            </a:r>
            <a:r>
              <a:rPr lang="en-US" sz="2400" dirty="0" smtClean="0">
                <a:ea typeface="ＭＳ Ｐゴシック" pitchFamily="96" charset="-128"/>
                <a:cs typeface="Arial" charset="0"/>
              </a:rPr>
              <a:t>(TSPs)</a:t>
            </a:r>
            <a:endParaRPr lang="en-US" sz="2800" dirty="0" smtClean="0">
              <a:ea typeface="ＭＳ Ｐゴシック" pitchFamily="96" charset="-128"/>
              <a:cs typeface="Arial" charset="0"/>
            </a:endParaRPr>
          </a:p>
          <a:p>
            <a:pPr marL="0" lvl="1">
              <a:tabLst>
                <a:tab pos="457200" algn="l"/>
              </a:tabLst>
            </a:pPr>
            <a:r>
              <a:rPr lang="en-US" sz="2800" dirty="0">
                <a:ea typeface="ＭＳ Ｐゴシック" pitchFamily="96" charset="-128"/>
                <a:cs typeface="Arial" charset="0"/>
              </a:rPr>
              <a:t>	</a:t>
            </a:r>
            <a:r>
              <a:rPr lang="en-US" sz="2800" dirty="0" smtClean="0">
                <a:ea typeface="ＭＳ Ｐゴシック" pitchFamily="96" charset="-128"/>
                <a:cs typeface="Arial" charset="0"/>
              </a:rPr>
              <a:t>Centralized IT services</a:t>
            </a:r>
          </a:p>
          <a:p>
            <a:pPr marL="0" lvl="1">
              <a:tabLst>
                <a:tab pos="457200" algn="l"/>
              </a:tabLst>
            </a:pPr>
            <a:r>
              <a:rPr lang="en-US" sz="2800" dirty="0" smtClean="0">
                <a:ea typeface="ＭＳ Ｐゴシック" pitchFamily="96" charset="-128"/>
                <a:cs typeface="Arial" charset="0"/>
              </a:rPr>
              <a:t>	A cohesive and effective security team</a:t>
            </a:r>
          </a:p>
          <a:p>
            <a:endParaRPr lang="en-US" sz="2400" b="1" u="sng" dirty="0" smtClean="0">
              <a:ea typeface="ＭＳ Ｐゴシック" pitchFamily="96" charset="-128"/>
              <a:cs typeface="Arial" charset="0"/>
            </a:endParaRP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endParaRPr lang="en-US" sz="2400" b="1" dirty="0">
              <a:latin typeface="+mn-lt"/>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v"/>
              <a:tabLst/>
              <a:defRPr/>
            </a:pPr>
            <a:endParaRPr kumimoji="0" lang="en-US" sz="2800" b="0" i="0" u="none" strike="noStrike" kern="0" cap="none" spc="0" normalizeH="0" baseline="0" noProof="0" dirty="0" smtClean="0">
              <a:ln>
                <a:noFill/>
              </a:ln>
              <a:solidFill>
                <a:srgbClr val="501215"/>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v"/>
              <a:tabLst/>
              <a:defRPr/>
            </a:pPr>
            <a:endParaRPr kumimoji="0" lang="en-US" sz="2800" b="0" i="0" u="none" strike="noStrike" kern="0" cap="none" spc="0" normalizeH="0" baseline="0" noProof="0" dirty="0" smtClean="0">
              <a:ln>
                <a:noFill/>
              </a:ln>
              <a:solidFill>
                <a:srgbClr val="501215"/>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800" b="0" i="0" u="none" strike="noStrike" kern="0" cap="none" spc="0" normalizeH="0" baseline="0" noProof="0" dirty="0" smtClean="0">
              <a:ln>
                <a:noFill/>
              </a:ln>
              <a:solidFill>
                <a:srgbClr val="501215"/>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800" b="0" i="0" u="none" strike="noStrike" kern="0" cap="none" spc="0" normalizeH="0" baseline="0" noProof="0" dirty="0" smtClean="0">
              <a:ln>
                <a:noFill/>
              </a:ln>
              <a:solidFill>
                <a:srgbClr val="501215"/>
              </a:solidFill>
              <a:effectLst/>
              <a:uLnTx/>
              <a:uFillTx/>
              <a:latin typeface="+mn-lt"/>
              <a:ea typeface="+mn-ea"/>
              <a:cs typeface="+mn-cs"/>
            </a:endParaRPr>
          </a:p>
        </p:txBody>
      </p:sp>
      <p:pic>
        <p:nvPicPr>
          <p:cNvPr id="1030" name="Picture 6" descr="C:\Users\lm50.TXSTATE\AppData\Local\Microsoft\Windows\Temporary Internet Files\Content.IE5\1EC9Y8IJ\MPj04422420000[1].jpg"/>
          <p:cNvPicPr>
            <a:picLocks noChangeAspect="1" noChangeArrowheads="1"/>
          </p:cNvPicPr>
          <p:nvPr/>
        </p:nvPicPr>
        <p:blipFill>
          <a:blip r:embed="rId3" cstate="print"/>
          <a:srcRect/>
          <a:stretch>
            <a:fillRect/>
          </a:stretch>
        </p:blipFill>
        <p:spPr bwMode="auto">
          <a:xfrm>
            <a:off x="7566066" y="4889520"/>
            <a:ext cx="1312052" cy="174940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With a well-defined and well-documented, simple, tested, and repeatable process - a roadmap</a:t>
            </a:r>
          </a:p>
          <a:p>
            <a:r>
              <a:rPr lang="en-US" dirty="0" smtClean="0"/>
              <a:t>With an understanding of our risk posture and risk trends</a:t>
            </a:r>
          </a:p>
          <a:p>
            <a:r>
              <a:rPr lang="en-US" dirty="0" smtClean="0"/>
              <a:t>With an ongoing mitigation plan</a:t>
            </a:r>
          </a:p>
          <a:p>
            <a:r>
              <a:rPr lang="en-US" dirty="0" smtClean="0"/>
              <a:t>With an annual report for executive management</a:t>
            </a:r>
          </a:p>
          <a:p>
            <a:endParaRPr lang="en-US" dirty="0" smtClean="0"/>
          </a:p>
        </p:txBody>
      </p:sp>
      <p:sp>
        <p:nvSpPr>
          <p:cNvPr id="5" name="Title 1"/>
          <p:cNvSpPr>
            <a:spLocks noGrp="1"/>
          </p:cNvSpPr>
          <p:nvPr>
            <p:ph type="title"/>
          </p:nvPr>
        </p:nvSpPr>
        <p:spPr>
          <a:xfrm>
            <a:off x="322263" y="153988"/>
            <a:ext cx="8580437" cy="925512"/>
          </a:xfrm>
        </p:spPr>
        <p:txBody>
          <a:bodyPr/>
          <a:lstStyle/>
          <a:p>
            <a:r>
              <a:rPr lang="en-US" sz="4000" b="1" dirty="0" smtClean="0">
                <a:solidFill>
                  <a:srgbClr val="000000"/>
                </a:solidFill>
              </a:rPr>
              <a:t>Where do we want to end up?</a:t>
            </a:r>
            <a:endParaRPr lang="en-US" dirty="0" smtClean="0"/>
          </a:p>
        </p:txBody>
      </p:sp>
      <p:cxnSp>
        <p:nvCxnSpPr>
          <p:cNvPr id="6" name="Straight Connector 5"/>
          <p:cNvCxnSpPr/>
          <p:nvPr/>
        </p:nvCxnSpPr>
        <p:spPr>
          <a:xfrm>
            <a:off x="457200" y="1143000"/>
            <a:ext cx="830580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0000"/>
                </a:solidFill>
                <a:latin typeface="+mj-lt"/>
                <a:ea typeface="+mj-ea"/>
                <a:cs typeface="+mj-cs"/>
              </a:rPr>
              <a:t>Qualitative and Quantitative</a:t>
            </a:r>
          </a:p>
          <a:p>
            <a:r>
              <a:rPr lang="en-US" dirty="0" smtClean="0">
                <a:solidFill>
                  <a:srgbClr val="000000"/>
                </a:solidFill>
                <a:latin typeface="+mj-lt"/>
                <a:ea typeface="+mj-ea"/>
                <a:cs typeface="+mj-cs"/>
              </a:rPr>
              <a:t>Information Security Awareness, Assessment, and Compliance (ISAAC)</a:t>
            </a:r>
          </a:p>
          <a:p>
            <a:r>
              <a:rPr lang="en-US" dirty="0" smtClean="0">
                <a:latin typeface="Arial" charset="0"/>
                <a:ea typeface="ＭＳ Ｐゴシック" pitchFamily="96" charset="-128"/>
              </a:rPr>
              <a:t>Device registration (online) </a:t>
            </a:r>
          </a:p>
          <a:p>
            <a:r>
              <a:rPr lang="en-US" dirty="0" smtClean="0">
                <a:latin typeface="Arial" charset="0"/>
                <a:ea typeface="ＭＳ Ｐゴシック" pitchFamily="96" charset="-128"/>
              </a:rPr>
              <a:t>HIPAA checklist and ISO matrix</a:t>
            </a:r>
          </a:p>
          <a:p>
            <a:r>
              <a:rPr lang="en-US" dirty="0" smtClean="0">
                <a:latin typeface="Arial" charset="0"/>
                <a:ea typeface="ＭＳ Ｐゴシック" pitchFamily="96" charset="-128"/>
              </a:rPr>
              <a:t>Identity Finder – sensitive number finder</a:t>
            </a:r>
          </a:p>
          <a:p>
            <a:r>
              <a:rPr lang="en-US" dirty="0" smtClean="0">
                <a:latin typeface="Arial" charset="0"/>
                <a:ea typeface="ＭＳ Ｐゴシック" pitchFamily="96" charset="-128"/>
              </a:rPr>
              <a:t>Vulnerability assessment and pen testing</a:t>
            </a:r>
          </a:p>
          <a:p>
            <a:pPr>
              <a:buNone/>
            </a:pPr>
            <a:endParaRPr lang="en-US" dirty="0" smtClean="0">
              <a:solidFill>
                <a:srgbClr val="501215"/>
              </a:solidFill>
              <a:latin typeface="Arial" charset="0"/>
              <a:ea typeface="ＭＳ Ｐゴシック" pitchFamily="96" charset="-128"/>
            </a:endParaRPr>
          </a:p>
          <a:p>
            <a:endParaRPr lang="en-US" dirty="0" smtClean="0">
              <a:solidFill>
                <a:srgbClr val="000000"/>
              </a:solidFill>
              <a:latin typeface="+mj-lt"/>
              <a:ea typeface="+mj-ea"/>
              <a:cs typeface="+mj-cs"/>
            </a:endParaRPr>
          </a:p>
          <a:p>
            <a:endParaRPr lang="en-US" dirty="0" smtClean="0">
              <a:solidFill>
                <a:srgbClr val="000000"/>
              </a:solidFill>
              <a:latin typeface="+mj-lt"/>
              <a:ea typeface="+mj-ea"/>
              <a:cs typeface="+mj-cs"/>
            </a:endParaRPr>
          </a:p>
          <a:p>
            <a:endParaRPr lang="en-US" dirty="0"/>
          </a:p>
        </p:txBody>
      </p:sp>
      <p:sp>
        <p:nvSpPr>
          <p:cNvPr id="5" name="Title 1"/>
          <p:cNvSpPr>
            <a:spLocks noGrp="1"/>
          </p:cNvSpPr>
          <p:nvPr>
            <p:ph type="title"/>
          </p:nvPr>
        </p:nvSpPr>
        <p:spPr>
          <a:xfrm>
            <a:off x="322263" y="153988"/>
            <a:ext cx="8580437" cy="925512"/>
          </a:xfrm>
        </p:spPr>
        <p:txBody>
          <a:bodyPr/>
          <a:lstStyle/>
          <a:p>
            <a:r>
              <a:rPr lang="en-US" sz="4000" b="1" dirty="0" smtClean="0">
                <a:solidFill>
                  <a:srgbClr val="000000"/>
                </a:solidFill>
              </a:rPr>
              <a:t>Tools and methodology</a:t>
            </a:r>
            <a:endParaRPr lang="en-US" dirty="0" smtClean="0"/>
          </a:p>
        </p:txBody>
      </p:sp>
      <p:cxnSp>
        <p:nvCxnSpPr>
          <p:cNvPr id="6" name="Straight Connector 5"/>
          <p:cNvCxnSpPr/>
          <p:nvPr/>
        </p:nvCxnSpPr>
        <p:spPr>
          <a:xfrm>
            <a:off x="457200" y="1143000"/>
            <a:ext cx="830580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3075" name="Picture 3" descr="C:\Users\lm50.TXSTATE\AppData\Local\Microsoft\Windows\Temporary Internet Files\Content.IE5\FXVBI7KD\MCj04316130000[1].png"/>
          <p:cNvPicPr>
            <a:picLocks noChangeAspect="1" noChangeArrowheads="1"/>
          </p:cNvPicPr>
          <p:nvPr/>
        </p:nvPicPr>
        <p:blipFill>
          <a:blip r:embed="rId3" cstate="print"/>
          <a:srcRect/>
          <a:stretch>
            <a:fillRect/>
          </a:stretch>
        </p:blipFill>
        <p:spPr bwMode="auto">
          <a:xfrm>
            <a:off x="7383500" y="5580044"/>
            <a:ext cx="1277955" cy="127795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buFont typeface="Arial" pitchFamily="34" charset="0"/>
              <a:buChar char="•"/>
            </a:pPr>
            <a:r>
              <a:rPr lang="en-US" sz="3200" dirty="0" smtClean="0">
                <a:solidFill>
                  <a:srgbClr val="000000"/>
                </a:solidFill>
                <a:latin typeface="+mj-lt"/>
                <a:ea typeface="+mj-ea"/>
                <a:cs typeface="+mj-cs"/>
              </a:rPr>
              <a:t>2006: Year 0, the Pre-Assessment</a:t>
            </a:r>
          </a:p>
          <a:p>
            <a:pPr lvl="1"/>
            <a:r>
              <a:rPr lang="en-US" sz="3200" dirty="0" smtClean="0">
                <a:solidFill>
                  <a:srgbClr val="000000"/>
                </a:solidFill>
                <a:latin typeface="+mj-lt"/>
                <a:ea typeface="+mj-ea"/>
                <a:cs typeface="+mj-cs"/>
              </a:rPr>
              <a:t>27 high risk environments discovered</a:t>
            </a:r>
          </a:p>
          <a:p>
            <a:r>
              <a:rPr lang="en-US" dirty="0" smtClean="0">
                <a:solidFill>
                  <a:srgbClr val="000000"/>
                </a:solidFill>
                <a:latin typeface="+mj-lt"/>
                <a:ea typeface="+mj-ea"/>
                <a:cs typeface="+mj-cs"/>
              </a:rPr>
              <a:t>2007: Year 1</a:t>
            </a:r>
          </a:p>
          <a:p>
            <a:pPr lvl="1"/>
            <a:r>
              <a:rPr lang="en-US" sz="3200" dirty="0" smtClean="0">
                <a:solidFill>
                  <a:srgbClr val="000000"/>
                </a:solidFill>
                <a:latin typeface="+mj-lt"/>
                <a:ea typeface="+mj-ea"/>
                <a:cs typeface="+mj-cs"/>
              </a:rPr>
              <a:t>ISAAC and manual server registration</a:t>
            </a:r>
          </a:p>
          <a:p>
            <a:r>
              <a:rPr lang="en-US" dirty="0" smtClean="0">
                <a:solidFill>
                  <a:srgbClr val="000000"/>
                </a:solidFill>
                <a:latin typeface="+mj-lt"/>
                <a:ea typeface="+mj-ea"/>
                <a:cs typeface="+mj-cs"/>
              </a:rPr>
              <a:t>2008: Year 2</a:t>
            </a:r>
          </a:p>
          <a:p>
            <a:pPr lvl="1"/>
            <a:r>
              <a:rPr lang="en-US" sz="3200" dirty="0" smtClean="0">
                <a:solidFill>
                  <a:srgbClr val="000000"/>
                </a:solidFill>
                <a:latin typeface="+mj-lt"/>
                <a:ea typeface="+mj-ea"/>
                <a:cs typeface="+mj-cs"/>
              </a:rPr>
              <a:t>ISAAC, online server registration, scanning</a:t>
            </a:r>
          </a:p>
          <a:p>
            <a:pPr lvl="1"/>
            <a:endParaRPr lang="en-US" dirty="0" smtClean="0">
              <a:solidFill>
                <a:srgbClr val="501215"/>
              </a:solidFill>
              <a:latin typeface="Arial" charset="0"/>
              <a:ea typeface="ＭＳ Ｐゴシック" pitchFamily="96" charset="-128"/>
            </a:endParaRPr>
          </a:p>
          <a:p>
            <a:pPr lvl="1"/>
            <a:endParaRPr lang="en-US" dirty="0" smtClean="0">
              <a:solidFill>
                <a:srgbClr val="501215"/>
              </a:solidFill>
              <a:latin typeface="Arial" charset="0"/>
              <a:ea typeface="ＭＳ Ｐゴシック" pitchFamily="96" charset="-128"/>
            </a:endParaRPr>
          </a:p>
        </p:txBody>
      </p:sp>
      <p:sp>
        <p:nvSpPr>
          <p:cNvPr id="5" name="Title 1"/>
          <p:cNvSpPr>
            <a:spLocks noGrp="1"/>
          </p:cNvSpPr>
          <p:nvPr>
            <p:ph type="title"/>
          </p:nvPr>
        </p:nvSpPr>
        <p:spPr>
          <a:xfrm>
            <a:off x="322263" y="153988"/>
            <a:ext cx="8580437" cy="925512"/>
          </a:xfrm>
        </p:spPr>
        <p:txBody>
          <a:bodyPr/>
          <a:lstStyle/>
          <a:p>
            <a:r>
              <a:rPr lang="en-US" sz="4000" b="1" dirty="0" smtClean="0">
                <a:solidFill>
                  <a:srgbClr val="000000"/>
                </a:solidFill>
              </a:rPr>
              <a:t>Working through the process</a:t>
            </a:r>
            <a:endParaRPr lang="en-US" dirty="0" smtClean="0"/>
          </a:p>
        </p:txBody>
      </p:sp>
      <p:cxnSp>
        <p:nvCxnSpPr>
          <p:cNvPr id="6" name="Straight Connector 5"/>
          <p:cNvCxnSpPr/>
          <p:nvPr/>
        </p:nvCxnSpPr>
        <p:spPr>
          <a:xfrm>
            <a:off x="457200" y="1143000"/>
            <a:ext cx="830580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0000"/>
                </a:solidFill>
                <a:latin typeface="+mj-lt"/>
                <a:ea typeface="+mj-ea"/>
                <a:cs typeface="+mj-cs"/>
              </a:rPr>
              <a:t>2009: Year 3</a:t>
            </a:r>
          </a:p>
          <a:p>
            <a:pPr lvl="1"/>
            <a:r>
              <a:rPr lang="en-US" sz="3200" dirty="0" smtClean="0">
                <a:solidFill>
                  <a:srgbClr val="000000"/>
                </a:solidFill>
                <a:latin typeface="+mj-lt"/>
                <a:ea typeface="+mj-ea"/>
                <a:cs typeface="+mj-cs"/>
              </a:rPr>
              <a:t>ISAAC, penetration testing, registration, sensitive number discovery</a:t>
            </a:r>
          </a:p>
          <a:p>
            <a:pPr lvl="1"/>
            <a:r>
              <a:rPr lang="en-US" sz="3200" dirty="0" smtClean="0">
                <a:solidFill>
                  <a:srgbClr val="000000"/>
                </a:solidFill>
                <a:latin typeface="+mj-lt"/>
                <a:ea typeface="+mj-ea"/>
                <a:cs typeface="+mj-cs"/>
              </a:rPr>
              <a:t>ISAAC workshop approach </a:t>
            </a:r>
          </a:p>
          <a:p>
            <a:pPr lvl="1"/>
            <a:r>
              <a:rPr lang="en-US" sz="3200" dirty="0" smtClean="0">
                <a:solidFill>
                  <a:srgbClr val="000000"/>
                </a:solidFill>
                <a:latin typeface="+mj-lt"/>
                <a:ea typeface="+mj-ea"/>
                <a:cs typeface="+mj-cs"/>
              </a:rPr>
              <a:t>reduced high risk areas (17)</a:t>
            </a:r>
          </a:p>
          <a:p>
            <a:pPr lvl="1"/>
            <a:r>
              <a:rPr lang="en-US" sz="3200" dirty="0" smtClean="0">
                <a:solidFill>
                  <a:srgbClr val="000000"/>
                </a:solidFill>
                <a:latin typeface="+mj-lt"/>
                <a:ea typeface="+mj-ea"/>
                <a:cs typeface="+mj-cs"/>
              </a:rPr>
              <a:t>Other compliance assessment (e.g. PCI DSS and HIPAA</a:t>
            </a:r>
            <a:r>
              <a:rPr lang="en-US" sz="3200" dirty="0" smtClean="0">
                <a:solidFill>
                  <a:srgbClr val="000000"/>
                </a:solidFill>
                <a:latin typeface="+mj-lt"/>
                <a:ea typeface="+mj-ea"/>
                <a:cs typeface="+mj-cs"/>
              </a:rPr>
              <a:t>)</a:t>
            </a:r>
          </a:p>
          <a:p>
            <a:pPr lvl="1"/>
            <a:r>
              <a:rPr lang="en-US" sz="3200" dirty="0" smtClean="0">
                <a:solidFill>
                  <a:srgbClr val="000000"/>
                </a:solidFill>
                <a:latin typeface="+mj-lt"/>
                <a:ea typeface="+mj-ea"/>
                <a:cs typeface="+mj-cs"/>
              </a:rPr>
              <a:t>Formal “Action Plans”</a:t>
            </a:r>
            <a:endParaRPr lang="en-US" sz="3200" dirty="0" smtClean="0">
              <a:solidFill>
                <a:srgbClr val="000000"/>
              </a:solidFill>
              <a:latin typeface="+mj-lt"/>
              <a:ea typeface="+mj-ea"/>
              <a:cs typeface="+mj-cs"/>
            </a:endParaRPr>
          </a:p>
          <a:p>
            <a:endParaRPr lang="en-US" dirty="0"/>
          </a:p>
        </p:txBody>
      </p:sp>
      <p:sp>
        <p:nvSpPr>
          <p:cNvPr id="5" name="Title 1"/>
          <p:cNvSpPr>
            <a:spLocks noGrp="1"/>
          </p:cNvSpPr>
          <p:nvPr>
            <p:ph type="title"/>
          </p:nvPr>
        </p:nvSpPr>
        <p:spPr>
          <a:xfrm>
            <a:off x="322263" y="153988"/>
            <a:ext cx="8580437" cy="925512"/>
          </a:xfrm>
        </p:spPr>
        <p:txBody>
          <a:bodyPr/>
          <a:lstStyle/>
          <a:p>
            <a:r>
              <a:rPr lang="en-US" sz="4000" b="1" dirty="0" smtClean="0">
                <a:solidFill>
                  <a:srgbClr val="000000"/>
                </a:solidFill>
              </a:rPr>
              <a:t>Current risk assessment process</a:t>
            </a:r>
          </a:p>
        </p:txBody>
      </p:sp>
      <p:cxnSp>
        <p:nvCxnSpPr>
          <p:cNvPr id="6" name="Straight Connector 5"/>
          <p:cNvCxnSpPr/>
          <p:nvPr/>
        </p:nvCxnSpPr>
        <p:spPr>
          <a:xfrm>
            <a:off x="457200" y="1143000"/>
            <a:ext cx="830580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nvGraphicFramePr>
        <p:xfrm>
          <a:off x="299979" y="304800"/>
          <a:ext cx="8507529" cy="58991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nvGraphicFramePr>
        <p:xfrm>
          <a:off x="299979" y="215856"/>
          <a:ext cx="8580555" cy="602464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arc">
  <a:themeElements>
    <a:clrScheme name="mar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r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r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r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r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r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r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r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r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r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r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r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r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r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marc</Template>
  <TotalTime>1493</TotalTime>
  <Words>1472</Words>
  <Application>Microsoft Office PowerPoint</Application>
  <PresentationFormat>On-screen Show (4:3)</PresentationFormat>
  <Paragraphs>259</Paragraphs>
  <Slides>20</Slides>
  <Notes>10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marc</vt:lpstr>
      <vt:lpstr>Foundations for Effective Security Risk and Program Assessment</vt:lpstr>
      <vt:lpstr>Security Risk Assessment        Texas State University-San Marcos </vt:lpstr>
      <vt:lpstr>Where do we start?</vt:lpstr>
      <vt:lpstr>Where do we want to end up?</vt:lpstr>
      <vt:lpstr>Tools and methodology</vt:lpstr>
      <vt:lpstr>Working through the process</vt:lpstr>
      <vt:lpstr>Current risk assessment process</vt:lpstr>
      <vt:lpstr>Slide 8</vt:lpstr>
      <vt:lpstr>Slide 9</vt:lpstr>
      <vt:lpstr>Lessons Learned</vt:lpstr>
      <vt:lpstr>Slide 11</vt:lpstr>
      <vt:lpstr>Assessing an Information  Security Program      The University of Texas System Information Security Program Index (ISPI) </vt:lpstr>
      <vt:lpstr>Three Problems Impacting University Information Security and Assessment</vt:lpstr>
      <vt:lpstr>Goals of the Assessment</vt:lpstr>
      <vt:lpstr>Desirable Traits of an Information Security Program  Assessment  Methodology </vt:lpstr>
      <vt:lpstr>The University of Texas System Information Security Program Index (ISPI)</vt:lpstr>
      <vt:lpstr>Slide 17</vt:lpstr>
      <vt:lpstr>Slide 18</vt:lpstr>
      <vt:lpstr>Scoring Process</vt:lpstr>
      <vt:lpstr>THANK YOU</vt:lpstr>
    </vt:vector>
  </TitlesOfParts>
  <Company>EDUCAUSE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for Effective Security Risk and Program Assessment </dc:title>
  <dc:subject>SEC10</dc:subject>
  <dc:creator>Lori McElroy &amp; Lewis Watkins</dc:creator>
  <cp:lastModifiedBy>lm50</cp:lastModifiedBy>
  <cp:revision>100</cp:revision>
  <dcterms:created xsi:type="dcterms:W3CDTF">2008-09-19T14:25:38Z</dcterms:created>
  <dcterms:modified xsi:type="dcterms:W3CDTF">2010-04-13T19:28:44Z</dcterms:modified>
</cp:coreProperties>
</file>