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59" r:id="rId3"/>
    <p:sldId id="273" r:id="rId4"/>
    <p:sldId id="281" r:id="rId5"/>
    <p:sldId id="274" r:id="rId6"/>
    <p:sldId id="278" r:id="rId7"/>
    <p:sldId id="275" r:id="rId8"/>
    <p:sldId id="279" r:id="rId9"/>
    <p:sldId id="280" r:id="rId10"/>
    <p:sldId id="276" r:id="rId11"/>
    <p:sldId id="277" r:id="rId12"/>
    <p:sldId id="271" r:id="rId13"/>
    <p:sldId id="264" r:id="rId14"/>
    <p:sldId id="268" r:id="rId15"/>
    <p:sldId id="267" r:id="rId16"/>
    <p:sldId id="270" r:id="rId17"/>
    <p:sldId id="282" r:id="rId18"/>
    <p:sldId id="265" r:id="rId19"/>
    <p:sldId id="266" r:id="rId20"/>
    <p:sldId id="272" r:id="rId21"/>
    <p:sldId id="261"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0" autoAdjust="0"/>
    <p:restoredTop sz="92683" autoAdjust="0"/>
  </p:normalViewPr>
  <p:slideViewPr>
    <p:cSldViewPr snapToGrid="0" snapToObjects="1">
      <p:cViewPr varScale="1">
        <p:scale>
          <a:sx n="106" d="100"/>
          <a:sy n="106" d="100"/>
        </p:scale>
        <p:origin x="-112" y="-1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18227-BB02-2748-B84F-226EF83D28BA}" type="datetimeFigureOut">
              <a:rPr lang="en-US" smtClean="0"/>
              <a:t>2/24/14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B5388-7276-9947-9437-DDCB3AE7FDA1}" type="slidenum">
              <a:rPr lang="en-US" smtClean="0"/>
              <a:t>‹#›</a:t>
            </a:fld>
            <a:endParaRPr lang="en-US"/>
          </a:p>
        </p:txBody>
      </p:sp>
    </p:spTree>
    <p:extLst>
      <p:ext uri="{BB962C8B-B14F-4D97-AF65-F5344CB8AC3E}">
        <p14:creationId xmlns:p14="http://schemas.microsoft.com/office/powerpoint/2010/main" val="3140599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EMBEDDED HERE</a:t>
            </a:r>
            <a:endParaRPr lang="en-US" dirty="0"/>
          </a:p>
        </p:txBody>
      </p:sp>
      <p:sp>
        <p:nvSpPr>
          <p:cNvPr id="4" name="Slide Number Placeholder 3"/>
          <p:cNvSpPr>
            <a:spLocks noGrp="1"/>
          </p:cNvSpPr>
          <p:nvPr>
            <p:ph type="sldNum" sz="quarter" idx="10"/>
          </p:nvPr>
        </p:nvSpPr>
        <p:spPr/>
        <p:txBody>
          <a:bodyPr/>
          <a:lstStyle/>
          <a:p>
            <a:fld id="{C3CB5388-7276-9947-9437-DDCB3AE7FDA1}" type="slidenum">
              <a:rPr lang="en-US" smtClean="0"/>
              <a:t>12</a:t>
            </a:fld>
            <a:endParaRPr lang="en-US"/>
          </a:p>
        </p:txBody>
      </p:sp>
    </p:spTree>
    <p:extLst>
      <p:ext uri="{BB962C8B-B14F-4D97-AF65-F5344CB8AC3E}">
        <p14:creationId xmlns:p14="http://schemas.microsoft.com/office/powerpoint/2010/main" val="135085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37942"/>
            <a:ext cx="8229600" cy="1143000"/>
          </a:xfrm>
          <a:prstGeom prst="rect">
            <a:avLst/>
          </a:prstGeom>
        </p:spPr>
        <p:txBody>
          <a:bodyPr vert="horz"/>
          <a:lstStyle>
            <a:lvl1pPr>
              <a:lnSpc>
                <a:spcPts val="6500"/>
              </a:lnSpc>
              <a:defRPr sz="65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1"/>
            <a:ext cx="8158162" cy="662610"/>
          </a:xfrm>
          <a:prstGeom prst="rect">
            <a:avLst/>
          </a:prstGeom>
        </p:spPr>
        <p:txBody>
          <a:bodyPr vert="horz"/>
          <a:lstStyle>
            <a:lvl1pPr algn="l">
              <a:lnSpc>
                <a:spcPts val="4000"/>
              </a:lnSpc>
              <a:defRPr sz="4000">
                <a:solidFill>
                  <a:srgbClr val="B7002B"/>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36871"/>
            <a:ext cx="8158163" cy="4803567"/>
          </a:xfrm>
          <a:prstGeom prst="rect">
            <a:avLst/>
          </a:prstGeom>
        </p:spPr>
        <p:txBody>
          <a:bodyPr vert="horz"/>
          <a:lstStyle>
            <a:lvl1pPr marL="342900" indent="-3429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1pPr>
            <a:lvl2pPr marL="742950" indent="-28575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2pPr>
            <a:lvl3pPr marL="11430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3pPr>
            <a:lvl4pPr marL="16002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4pPr>
            <a:lvl5pPr marL="20574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76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youtube.com/watch?v=V--U83Zz8D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961"/>
            <a:ext cx="8229600" cy="1143000"/>
          </a:xfrm>
        </p:spPr>
        <p:txBody>
          <a:bodyPr/>
          <a:lstStyle/>
          <a:p>
            <a:pPr>
              <a:lnSpc>
                <a:spcPts val="4000"/>
              </a:lnSpc>
            </a:pPr>
            <a:r>
              <a:rPr lang="en-US" sz="3600" dirty="0" smtClean="0"/>
              <a:t>Leveraging </a:t>
            </a:r>
            <a:r>
              <a:rPr lang="en-US" sz="3600" dirty="0"/>
              <a:t>Collaborative Technologies and Pedagogies in Large Active Learning Classrooms</a:t>
            </a:r>
            <a:r>
              <a:rPr lang="en-US" dirty="0"/>
              <a:t/>
            </a:r>
            <a:br>
              <a:rPr lang="en-US" dirty="0"/>
            </a:br>
            <a:r>
              <a:rPr lang="en-US" sz="2800" dirty="0" smtClean="0"/>
              <a:t/>
            </a:r>
            <a:br>
              <a:rPr lang="en-US" sz="2800" dirty="0" smtClean="0"/>
            </a:br>
            <a:r>
              <a:rPr lang="en-US" sz="2800" dirty="0" smtClean="0"/>
              <a:t>Anastasia </a:t>
            </a:r>
            <a:r>
              <a:rPr lang="en-US" sz="2800" dirty="0" err="1" smtClean="0"/>
              <a:t>Morrone</a:t>
            </a:r>
            <a:r>
              <a:rPr lang="en-US" sz="2800" dirty="0" smtClean="0"/>
              <a:t/>
            </a:r>
            <a:br>
              <a:rPr lang="en-US" sz="2800" dirty="0" smtClean="0"/>
            </a:br>
            <a:r>
              <a:rPr lang="en-US" sz="2800" dirty="0" smtClean="0"/>
              <a:t>Greg </a:t>
            </a:r>
            <a:r>
              <a:rPr lang="en-US" sz="2800" dirty="0" err="1" smtClean="0"/>
              <a:t>Siering</a:t>
            </a:r>
            <a:r>
              <a:rPr lang="en-US" sz="2800" dirty="0" smtClean="0"/>
              <a:t/>
            </a:r>
            <a:br>
              <a:rPr lang="en-US" sz="2800" dirty="0" smtClean="0"/>
            </a:br>
            <a:r>
              <a:rPr lang="en-US" sz="2800" i="1" dirty="0" smtClean="0"/>
              <a:t>Indiana University</a:t>
            </a:r>
            <a:endParaRPr lang="en-US" sz="2800" dirty="0"/>
          </a:p>
        </p:txBody>
      </p:sp>
    </p:spTree>
    <p:extLst>
      <p:ext uri="{BB962C8B-B14F-4D97-AF65-F5344CB8AC3E}">
        <p14:creationId xmlns:p14="http://schemas.microsoft.com/office/powerpoint/2010/main" val="2826892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Learning Studio</a:t>
            </a:r>
            <a:endParaRPr lang="en-US" dirty="0"/>
          </a:p>
        </p:txBody>
      </p:sp>
      <p:sp>
        <p:nvSpPr>
          <p:cNvPr id="3" name="Content Placeholder 2"/>
          <p:cNvSpPr>
            <a:spLocks noGrp="1"/>
          </p:cNvSpPr>
          <p:nvPr>
            <p:ph sz="quarter" idx="10"/>
          </p:nvPr>
        </p:nvSpPr>
        <p:spPr/>
        <p:txBody>
          <a:bodyPr/>
          <a:lstStyle/>
          <a:p>
            <a:pPr>
              <a:buFont typeface="Wingdings" panose="05000000000000000000" pitchFamily="2" charset="2"/>
              <a:buChar char="§"/>
            </a:pPr>
            <a:r>
              <a:rPr lang="en-US" dirty="0" smtClean="0"/>
              <a:t>The video wall is a 240</a:t>
            </a:r>
            <a:r>
              <a:rPr lang="en-US" dirty="0"/>
              <a:t>" diagonal display </a:t>
            </a:r>
            <a:r>
              <a:rPr lang="en-US" dirty="0" smtClean="0"/>
              <a:t>with </a:t>
            </a:r>
            <a:r>
              <a:rPr lang="en-US" dirty="0"/>
              <a:t>16 60” Sharp PN-V601 monitors.</a:t>
            </a:r>
          </a:p>
          <a:p>
            <a:pPr>
              <a:buFont typeface="Wingdings" panose="05000000000000000000" pitchFamily="2" charset="2"/>
              <a:buChar char="§"/>
            </a:pPr>
            <a:r>
              <a:rPr lang="en-US" dirty="0"/>
              <a:t>16 Spectrum </a:t>
            </a:r>
            <a:r>
              <a:rPr lang="en-US" dirty="0" smtClean="0"/>
              <a:t>student tables </a:t>
            </a:r>
            <a:r>
              <a:rPr lang="en-US" dirty="0"/>
              <a:t>with built-in racks to house the PC and AV switching equipment and excellent wire management</a:t>
            </a:r>
            <a:r>
              <a:rPr lang="en-US" dirty="0" smtClean="0"/>
              <a:t>.</a:t>
            </a:r>
          </a:p>
          <a:p>
            <a:pPr>
              <a:buFont typeface="Wingdings" panose="05000000000000000000" pitchFamily="2" charset="2"/>
              <a:buChar char="§"/>
            </a:pPr>
            <a:r>
              <a:rPr lang="en-US" dirty="0" smtClean="0"/>
              <a:t>46” Samsung monitor at each student table.</a:t>
            </a:r>
            <a:endParaRPr lang="en-US" dirty="0"/>
          </a:p>
          <a:p>
            <a:pPr>
              <a:buFont typeface="Wingdings" panose="05000000000000000000" pitchFamily="2" charset="2"/>
              <a:buChar char="§"/>
            </a:pPr>
            <a:r>
              <a:rPr lang="en-US" dirty="0" smtClean="0"/>
              <a:t>35 </a:t>
            </a:r>
            <a:r>
              <a:rPr lang="en-US" dirty="0"/>
              <a:t>total displays for </a:t>
            </a:r>
            <a:r>
              <a:rPr lang="en-US" dirty="0" smtClean="0"/>
              <a:t>content.</a:t>
            </a:r>
            <a:endParaRPr lang="en-US" dirty="0"/>
          </a:p>
          <a:p>
            <a:pPr>
              <a:buFont typeface="Wingdings" panose="05000000000000000000" pitchFamily="2" charset="2"/>
              <a:buChar char="§"/>
            </a:pPr>
            <a:r>
              <a:rPr lang="en-US" dirty="0" smtClean="0"/>
              <a:t>50 </a:t>
            </a:r>
            <a:r>
              <a:rPr lang="en-US" dirty="0"/>
              <a:t>individual connections for student/faculty laptops</a:t>
            </a:r>
            <a:r>
              <a:rPr lang="en-US" dirty="0" smtClean="0"/>
              <a:t>.</a:t>
            </a:r>
            <a:endParaRPr lang="en-US" dirty="0"/>
          </a:p>
        </p:txBody>
      </p:sp>
    </p:spTree>
    <p:extLst>
      <p:ext uri="{BB962C8B-B14F-4D97-AF65-F5344CB8AC3E}">
        <p14:creationId xmlns:p14="http://schemas.microsoft.com/office/powerpoint/2010/main" val="31729147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ideo </a:t>
            </a:r>
            <a:r>
              <a:rPr lang="en-US" dirty="0"/>
              <a:t>w</a:t>
            </a:r>
            <a:r>
              <a:rPr lang="en-US" dirty="0" smtClean="0"/>
              <a:t>all display options</a:t>
            </a:r>
            <a:endParaRPr lang="en-US" dirty="0"/>
          </a:p>
        </p:txBody>
      </p:sp>
      <p:sp>
        <p:nvSpPr>
          <p:cNvPr id="3" name="Content Placeholder 2"/>
          <p:cNvSpPr>
            <a:spLocks noGrp="1"/>
          </p:cNvSpPr>
          <p:nvPr>
            <p:ph sz="quarter" idx="10"/>
          </p:nvPr>
        </p:nvSpPr>
        <p:spPr/>
        <p:txBody>
          <a:bodyPr/>
          <a:lstStyle/>
          <a:p>
            <a:r>
              <a:rPr lang="en-US" dirty="0" smtClean="0"/>
              <a:t>16 </a:t>
            </a:r>
            <a:r>
              <a:rPr lang="en-US" dirty="0"/>
              <a:t>simultaneous student table displays (gallery view)</a:t>
            </a:r>
          </a:p>
          <a:p>
            <a:r>
              <a:rPr lang="en-US" dirty="0"/>
              <a:t>1 large image across the 16 panels (single view)</a:t>
            </a:r>
          </a:p>
          <a:p>
            <a:r>
              <a:rPr lang="en-US" dirty="0"/>
              <a:t>4 images (quadrant view)</a:t>
            </a:r>
          </a:p>
          <a:p>
            <a:r>
              <a:rPr lang="en-US" dirty="0" smtClean="0"/>
              <a:t>Blank </a:t>
            </a:r>
            <a:r>
              <a:rPr lang="en-US" dirty="0"/>
              <a:t>(no display)</a:t>
            </a:r>
          </a:p>
          <a:p>
            <a:pPr marL="0" indent="0">
              <a:buNone/>
            </a:pP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69426" t="-5874"/>
          <a:stretch/>
        </p:blipFill>
        <p:spPr>
          <a:xfrm>
            <a:off x="-917823" y="2373599"/>
            <a:ext cx="9144000" cy="3274967"/>
          </a:xfrm>
          <a:prstGeom prst="rect">
            <a:avLst/>
          </a:prstGeom>
        </p:spPr>
      </p:pic>
    </p:spTree>
    <p:extLst>
      <p:ext uri="{BB962C8B-B14F-4D97-AF65-F5344CB8AC3E}">
        <p14:creationId xmlns:p14="http://schemas.microsoft.com/office/powerpoint/2010/main" val="5498571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and student experiences</a:t>
            </a:r>
            <a:endParaRPr lang="en-US" dirty="0"/>
          </a:p>
        </p:txBody>
      </p:sp>
      <p:sp>
        <p:nvSpPr>
          <p:cNvPr id="3" name="Content Placeholder 2"/>
          <p:cNvSpPr>
            <a:spLocks noGrp="1"/>
          </p:cNvSpPr>
          <p:nvPr>
            <p:ph sz="quarter" idx="10"/>
          </p:nvPr>
        </p:nvSpPr>
        <p:spPr/>
        <p:txBody>
          <a:bodyPr/>
          <a:lstStyle/>
          <a:p>
            <a:r>
              <a:rPr lang="en-US" dirty="0"/>
              <a:t>Video available at </a:t>
            </a:r>
            <a:br>
              <a:rPr lang="en-US" dirty="0"/>
            </a:br>
            <a:r>
              <a:rPr lang="en-US" dirty="0">
                <a:hlinkClick r:id="rId3"/>
              </a:rPr>
              <a:t>http://www.youtube.com/watch?v</a:t>
            </a:r>
            <a:r>
              <a:rPr lang="en-US">
                <a:hlinkClick r:id="rId3"/>
              </a:rPr>
              <a:t>=V--</a:t>
            </a:r>
            <a:r>
              <a:rPr lang="en-US" smtClean="0">
                <a:hlinkClick r:id="rId3"/>
              </a:rPr>
              <a:t>U83Zz8Do</a:t>
            </a:r>
            <a:r>
              <a:rPr lang="en-US" smtClean="0"/>
              <a:t> </a:t>
            </a:r>
            <a:endParaRPr lang="en-US"/>
          </a:p>
        </p:txBody>
      </p:sp>
    </p:spTree>
    <p:extLst>
      <p:ext uri="{BB962C8B-B14F-4D97-AF65-F5344CB8AC3E}">
        <p14:creationId xmlns:p14="http://schemas.microsoft.com/office/powerpoint/2010/main" val="2853131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sz="quarter" idx="10"/>
          </p:nvPr>
        </p:nvSpPr>
        <p:spPr/>
        <p:txBody>
          <a:bodyPr/>
          <a:lstStyle/>
          <a:p>
            <a:pPr marL="0" indent="0">
              <a:buNone/>
            </a:pPr>
            <a:r>
              <a:rPr lang="en-US" dirty="0" smtClean="0"/>
              <a:t>From what you’ve seen of this project, what do you think were the biggest benefits and challenges of this room for instructors?</a:t>
            </a:r>
            <a:endParaRPr lang="en-US" dirty="0"/>
          </a:p>
        </p:txBody>
      </p:sp>
    </p:spTree>
    <p:extLst>
      <p:ext uri="{BB962C8B-B14F-4D97-AF65-F5344CB8AC3E}">
        <p14:creationId xmlns:p14="http://schemas.microsoft.com/office/powerpoint/2010/main" val="1074066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Approaches</a:t>
            </a:r>
            <a:endParaRPr lang="en-US" dirty="0"/>
          </a:p>
        </p:txBody>
      </p:sp>
      <p:sp>
        <p:nvSpPr>
          <p:cNvPr id="3" name="Content Placeholder 2"/>
          <p:cNvSpPr>
            <a:spLocks noGrp="1"/>
          </p:cNvSpPr>
          <p:nvPr>
            <p:ph sz="quarter" idx="10"/>
          </p:nvPr>
        </p:nvSpPr>
        <p:spPr/>
        <p:txBody>
          <a:bodyPr/>
          <a:lstStyle/>
          <a:p>
            <a:pPr marL="0" indent="0">
              <a:buNone/>
            </a:pPr>
            <a:r>
              <a:rPr lang="en-US" dirty="0" smtClean="0"/>
              <a:t>Student focus groups</a:t>
            </a:r>
          </a:p>
          <a:p>
            <a:pPr lvl="1">
              <a:lnSpc>
                <a:spcPct val="100000"/>
              </a:lnSpc>
              <a:spcBef>
                <a:spcPts val="0"/>
              </a:spcBef>
            </a:pPr>
            <a:r>
              <a:rPr lang="en-US" sz="1800" dirty="0"/>
              <a:t>First i</a:t>
            </a:r>
            <a:r>
              <a:rPr lang="en-US" sz="1800" dirty="0" smtClean="0"/>
              <a:t>mpressions</a:t>
            </a:r>
            <a:endParaRPr lang="en-US" sz="1800" dirty="0"/>
          </a:p>
          <a:p>
            <a:pPr lvl="1">
              <a:lnSpc>
                <a:spcPct val="100000"/>
              </a:lnSpc>
              <a:spcBef>
                <a:spcPts val="0"/>
              </a:spcBef>
            </a:pPr>
            <a:r>
              <a:rPr lang="en-US" sz="1800" dirty="0"/>
              <a:t>Typical </a:t>
            </a:r>
            <a:r>
              <a:rPr lang="en-US" sz="1800" dirty="0" smtClean="0"/>
              <a:t>days</a:t>
            </a:r>
            <a:endParaRPr lang="en-US" sz="1800" dirty="0"/>
          </a:p>
          <a:p>
            <a:pPr lvl="1">
              <a:lnSpc>
                <a:spcPct val="100000"/>
              </a:lnSpc>
              <a:spcBef>
                <a:spcPts val="0"/>
              </a:spcBef>
            </a:pPr>
            <a:r>
              <a:rPr lang="en-US" sz="1800" dirty="0"/>
              <a:t>Aesthetics</a:t>
            </a:r>
          </a:p>
          <a:p>
            <a:pPr lvl="1">
              <a:lnSpc>
                <a:spcPct val="100000"/>
              </a:lnSpc>
              <a:spcBef>
                <a:spcPts val="0"/>
              </a:spcBef>
            </a:pPr>
            <a:r>
              <a:rPr lang="en-US" sz="1800" dirty="0"/>
              <a:t>Group </a:t>
            </a:r>
            <a:r>
              <a:rPr lang="en-US" sz="1800" dirty="0" smtClean="0"/>
              <a:t>dynamics</a:t>
            </a:r>
            <a:endParaRPr lang="en-US" sz="1800" dirty="0"/>
          </a:p>
          <a:p>
            <a:pPr lvl="1">
              <a:lnSpc>
                <a:spcPct val="100000"/>
              </a:lnSpc>
              <a:spcBef>
                <a:spcPts val="0"/>
              </a:spcBef>
            </a:pPr>
            <a:r>
              <a:rPr lang="en-US" sz="1800" dirty="0"/>
              <a:t>Benefits / </a:t>
            </a:r>
            <a:r>
              <a:rPr lang="en-US" sz="1800" dirty="0" smtClean="0"/>
              <a:t>drawbacks </a:t>
            </a:r>
            <a:r>
              <a:rPr lang="en-US" sz="1800" dirty="0"/>
              <a:t>of </a:t>
            </a:r>
            <a:r>
              <a:rPr lang="en-US" sz="1800" dirty="0" smtClean="0"/>
              <a:t>space</a:t>
            </a:r>
            <a:endParaRPr lang="en-US" sz="1800" dirty="0"/>
          </a:p>
          <a:p>
            <a:pPr lvl="1">
              <a:lnSpc>
                <a:spcPct val="100000"/>
              </a:lnSpc>
              <a:spcBef>
                <a:spcPts val="0"/>
              </a:spcBef>
            </a:pPr>
            <a:r>
              <a:rPr lang="en-US" sz="1800" dirty="0"/>
              <a:t>Learning in </a:t>
            </a:r>
            <a:r>
              <a:rPr lang="en-US" sz="1800" dirty="0" smtClean="0"/>
              <a:t>groups </a:t>
            </a:r>
            <a:r>
              <a:rPr lang="en-US" sz="1800" dirty="0"/>
              <a:t>/ </a:t>
            </a:r>
            <a:r>
              <a:rPr lang="en-US" sz="1800" dirty="0" smtClean="0"/>
              <a:t>learning </a:t>
            </a:r>
            <a:r>
              <a:rPr lang="en-US" sz="1800" dirty="0"/>
              <a:t>with </a:t>
            </a:r>
            <a:r>
              <a:rPr lang="en-US" sz="1800" dirty="0" smtClean="0"/>
              <a:t>technology</a:t>
            </a:r>
            <a:endParaRPr lang="en-US" sz="1800" dirty="0"/>
          </a:p>
          <a:p>
            <a:pPr marL="0" indent="0">
              <a:buNone/>
            </a:pPr>
            <a:r>
              <a:rPr lang="en-US" dirty="0" smtClean="0"/>
              <a:t>Faculty interviews</a:t>
            </a:r>
          </a:p>
          <a:p>
            <a:pPr lvl="1">
              <a:lnSpc>
                <a:spcPct val="100000"/>
              </a:lnSpc>
              <a:spcBef>
                <a:spcPts val="0"/>
              </a:spcBef>
            </a:pPr>
            <a:r>
              <a:rPr lang="en-US" sz="1800" dirty="0" smtClean="0"/>
              <a:t>Usefulness of the room</a:t>
            </a:r>
            <a:endParaRPr lang="en-US" sz="1800" dirty="0"/>
          </a:p>
          <a:p>
            <a:pPr lvl="1">
              <a:lnSpc>
                <a:spcPct val="100000"/>
              </a:lnSpc>
              <a:spcBef>
                <a:spcPts val="0"/>
              </a:spcBef>
            </a:pPr>
            <a:r>
              <a:rPr lang="en-US" sz="1800" dirty="0" smtClean="0"/>
              <a:t>Benefits and drawbacks</a:t>
            </a:r>
          </a:p>
          <a:p>
            <a:pPr lvl="1">
              <a:lnSpc>
                <a:spcPct val="100000"/>
              </a:lnSpc>
              <a:spcBef>
                <a:spcPts val="0"/>
              </a:spcBef>
            </a:pPr>
            <a:r>
              <a:rPr lang="en-US" sz="1800" dirty="0" smtClean="0"/>
              <a:t>Shifts in teaching (e.g., less content coverage)</a:t>
            </a:r>
          </a:p>
          <a:p>
            <a:pPr lvl="1">
              <a:lnSpc>
                <a:spcPct val="100000"/>
              </a:lnSpc>
              <a:spcBef>
                <a:spcPts val="0"/>
              </a:spcBef>
            </a:pPr>
            <a:r>
              <a:rPr lang="en-US" sz="1800" dirty="0" smtClean="0"/>
              <a:t>What </a:t>
            </a:r>
            <a:r>
              <a:rPr lang="en-US" sz="1800" dirty="0"/>
              <a:t>they’d like to see in the space</a:t>
            </a:r>
          </a:p>
          <a:p>
            <a:pPr lvl="1">
              <a:lnSpc>
                <a:spcPct val="100000"/>
              </a:lnSpc>
              <a:spcBef>
                <a:spcPts val="0"/>
              </a:spcBef>
            </a:pPr>
            <a:r>
              <a:rPr lang="en-US" sz="1800" dirty="0" smtClean="0"/>
              <a:t>Teaching Background, esp. with collaborative learning</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126086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Findings: Faculty</a:t>
            </a:r>
            <a:endParaRPr lang="en-US" dirty="0"/>
          </a:p>
        </p:txBody>
      </p:sp>
      <p:sp>
        <p:nvSpPr>
          <p:cNvPr id="3" name="Content Placeholder 2"/>
          <p:cNvSpPr>
            <a:spLocks noGrp="1"/>
          </p:cNvSpPr>
          <p:nvPr>
            <p:ph sz="quarter" idx="10"/>
          </p:nvPr>
        </p:nvSpPr>
        <p:spPr/>
        <p:txBody>
          <a:bodyPr/>
          <a:lstStyle/>
          <a:p>
            <a:pPr>
              <a:lnSpc>
                <a:spcPct val="120000"/>
              </a:lnSpc>
              <a:spcBef>
                <a:spcPts val="0"/>
              </a:spcBef>
            </a:pPr>
            <a:r>
              <a:rPr lang="en-US" dirty="0" smtClean="0"/>
              <a:t>Highly useful for collaborative learning in large classes</a:t>
            </a:r>
          </a:p>
          <a:p>
            <a:pPr>
              <a:lnSpc>
                <a:spcPct val="120000"/>
              </a:lnSpc>
              <a:spcBef>
                <a:spcPts val="0"/>
              </a:spcBef>
            </a:pPr>
            <a:r>
              <a:rPr lang="en-US" dirty="0" smtClean="0"/>
              <a:t>Group work attitudes</a:t>
            </a:r>
            <a:r>
              <a:rPr lang="en-US" smtClean="0"/>
              <a:t>/dynamics improved</a:t>
            </a:r>
            <a:endParaRPr lang="en-US" dirty="0" smtClean="0"/>
          </a:p>
          <a:p>
            <a:pPr>
              <a:lnSpc>
                <a:spcPct val="120000"/>
              </a:lnSpc>
              <a:spcBef>
                <a:spcPts val="0"/>
              </a:spcBef>
            </a:pPr>
            <a:r>
              <a:rPr lang="en-US" dirty="0" smtClean="0"/>
              <a:t>Ability to project student group work is valuable</a:t>
            </a:r>
          </a:p>
          <a:p>
            <a:pPr>
              <a:lnSpc>
                <a:spcPct val="120000"/>
              </a:lnSpc>
              <a:spcBef>
                <a:spcPts val="0"/>
              </a:spcBef>
            </a:pPr>
            <a:r>
              <a:rPr lang="en-US" dirty="0" smtClean="0"/>
              <a:t>Class-wide sharing/discussion still difficult</a:t>
            </a:r>
          </a:p>
          <a:p>
            <a:pPr>
              <a:lnSpc>
                <a:spcPct val="120000"/>
              </a:lnSpc>
              <a:spcBef>
                <a:spcPts val="0"/>
              </a:spcBef>
            </a:pPr>
            <a:r>
              <a:rPr lang="en-US" dirty="0"/>
              <a:t>More teaching assistant help is </a:t>
            </a:r>
            <a:r>
              <a:rPr lang="en-US" dirty="0" smtClean="0"/>
              <a:t>needed</a:t>
            </a:r>
          </a:p>
          <a:p>
            <a:pPr>
              <a:lnSpc>
                <a:spcPct val="120000"/>
              </a:lnSpc>
              <a:spcBef>
                <a:spcPts val="0"/>
              </a:spcBef>
            </a:pPr>
            <a:r>
              <a:rPr lang="en-US" dirty="0" smtClean="0"/>
              <a:t>Desire for more support (cohort and required)</a:t>
            </a:r>
          </a:p>
          <a:p>
            <a:endParaRPr lang="en-US" dirty="0"/>
          </a:p>
        </p:txBody>
      </p:sp>
      <p:pic>
        <p:nvPicPr>
          <p:cNvPr id="5" name="Picture 4" descr="Screen shot 2014-02-01 at 1.20.47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20" y="4123204"/>
            <a:ext cx="3551485" cy="2219678"/>
          </a:xfrm>
          <a:prstGeom prst="rect">
            <a:avLst/>
          </a:prstGeom>
        </p:spPr>
      </p:pic>
    </p:spTree>
    <p:extLst>
      <p:ext uri="{BB962C8B-B14F-4D97-AF65-F5344CB8AC3E}">
        <p14:creationId xmlns:p14="http://schemas.microsoft.com/office/powerpoint/2010/main" val="8526234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Findings: Students</a:t>
            </a:r>
            <a:endParaRPr lang="en-US" dirty="0"/>
          </a:p>
        </p:txBody>
      </p:sp>
      <p:sp>
        <p:nvSpPr>
          <p:cNvPr id="3" name="Content Placeholder 2"/>
          <p:cNvSpPr>
            <a:spLocks noGrp="1"/>
          </p:cNvSpPr>
          <p:nvPr>
            <p:ph sz="quarter" idx="10"/>
          </p:nvPr>
        </p:nvSpPr>
        <p:spPr/>
        <p:txBody>
          <a:bodyPr/>
          <a:lstStyle/>
          <a:p>
            <a:pPr>
              <a:lnSpc>
                <a:spcPct val="120000"/>
              </a:lnSpc>
              <a:spcBef>
                <a:spcPts val="0"/>
              </a:spcBef>
            </a:pPr>
            <a:r>
              <a:rPr lang="en-US" dirty="0"/>
              <a:t>Initially intimidated by technology, but quickly adjusted</a:t>
            </a:r>
          </a:p>
          <a:p>
            <a:pPr>
              <a:lnSpc>
                <a:spcPct val="120000"/>
              </a:lnSpc>
              <a:spcBef>
                <a:spcPts val="0"/>
              </a:spcBef>
            </a:pPr>
            <a:r>
              <a:rPr lang="en-US" dirty="0" smtClean="0"/>
              <a:t>Natural light and spaciousness helped attitudes and ability to do group work</a:t>
            </a:r>
          </a:p>
          <a:p>
            <a:pPr>
              <a:lnSpc>
                <a:spcPct val="120000"/>
              </a:lnSpc>
              <a:spcBef>
                <a:spcPts val="0"/>
              </a:spcBef>
            </a:pPr>
            <a:r>
              <a:rPr lang="en-US" dirty="0" smtClean="0"/>
              <a:t>Appreciate the increased visual element of classes</a:t>
            </a:r>
          </a:p>
          <a:p>
            <a:pPr>
              <a:lnSpc>
                <a:spcPct val="120000"/>
              </a:lnSpc>
              <a:spcBef>
                <a:spcPts val="0"/>
              </a:spcBef>
            </a:pPr>
            <a:r>
              <a:rPr lang="en-US" dirty="0" smtClean="0"/>
              <a:t>High satisfaction with both stable and changing groups</a:t>
            </a:r>
          </a:p>
          <a:p>
            <a:pPr>
              <a:lnSpc>
                <a:spcPct val="120000"/>
              </a:lnSpc>
              <a:spcBef>
                <a:spcPts val="0"/>
              </a:spcBef>
            </a:pPr>
            <a:r>
              <a:rPr lang="en-US" dirty="0" smtClean="0"/>
              <a:t>Liked being able to work on projects in class, for both convenience and feedback</a:t>
            </a:r>
          </a:p>
          <a:p>
            <a:pPr>
              <a:lnSpc>
                <a:spcPct val="120000"/>
              </a:lnSpc>
              <a:spcBef>
                <a:spcPts val="0"/>
              </a:spcBef>
            </a:pPr>
            <a:r>
              <a:rPr lang="en-US" dirty="0"/>
              <a:t>Seems to impact attitudes toward group </a:t>
            </a:r>
            <a:r>
              <a:rPr lang="en-US" dirty="0" smtClean="0"/>
              <a:t>work</a:t>
            </a:r>
          </a:p>
          <a:p>
            <a:pPr>
              <a:lnSpc>
                <a:spcPct val="120000"/>
              </a:lnSpc>
              <a:spcBef>
                <a:spcPts val="0"/>
              </a:spcBef>
            </a:pPr>
            <a:r>
              <a:rPr lang="en-US" dirty="0" smtClean="0"/>
              <a:t>Small groups work well; class-wide discussions difficult</a:t>
            </a:r>
          </a:p>
          <a:p>
            <a:pPr>
              <a:lnSpc>
                <a:spcPct val="120000"/>
              </a:lnSpc>
              <a:spcBef>
                <a:spcPts val="0"/>
              </a:spcBef>
            </a:pPr>
            <a:endParaRPr lang="en-US" dirty="0" smtClean="0"/>
          </a:p>
          <a:p>
            <a:pPr>
              <a:lnSpc>
                <a:spcPct val="120000"/>
              </a:lnSpc>
              <a:spcBef>
                <a:spcPts val="0"/>
              </a:spcBef>
            </a:pPr>
            <a:endParaRPr lang="en-US" dirty="0" smtClean="0"/>
          </a:p>
          <a:p>
            <a:pPr>
              <a:lnSpc>
                <a:spcPct val="120000"/>
              </a:lnSpc>
              <a:spcBef>
                <a:spcPts val="0"/>
              </a:spcBef>
            </a:pPr>
            <a:endParaRPr lang="en-US" dirty="0" smtClean="0"/>
          </a:p>
          <a:p>
            <a:endParaRPr lang="en-US" dirty="0"/>
          </a:p>
        </p:txBody>
      </p:sp>
    </p:spTree>
    <p:extLst>
      <p:ext uri="{BB962C8B-B14F-4D97-AF65-F5344CB8AC3E}">
        <p14:creationId xmlns:p14="http://schemas.microsoft.com/office/powerpoint/2010/main" val="13127781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Findings: Students</a:t>
            </a:r>
            <a:endParaRPr lang="en-US" dirty="0"/>
          </a:p>
        </p:txBody>
      </p:sp>
      <p:sp>
        <p:nvSpPr>
          <p:cNvPr id="3" name="Content Placeholder 2"/>
          <p:cNvSpPr>
            <a:spLocks noGrp="1"/>
          </p:cNvSpPr>
          <p:nvPr>
            <p:ph sz="quarter" idx="10"/>
          </p:nvPr>
        </p:nvSpPr>
        <p:spPr>
          <a:xfrm>
            <a:off x="683892" y="1416475"/>
            <a:ext cx="7931471" cy="4623963"/>
          </a:xfrm>
        </p:spPr>
        <p:txBody>
          <a:bodyPr/>
          <a:lstStyle/>
          <a:p>
            <a:pPr marL="0" indent="0">
              <a:lnSpc>
                <a:spcPct val="120000"/>
              </a:lnSpc>
              <a:spcBef>
                <a:spcPts val="0"/>
              </a:spcBef>
              <a:buNone/>
            </a:pPr>
            <a:endParaRPr lang="en-US" sz="3200" dirty="0" smtClean="0"/>
          </a:p>
          <a:p>
            <a:pPr marL="0" indent="0">
              <a:lnSpc>
                <a:spcPct val="120000"/>
              </a:lnSpc>
              <a:spcBef>
                <a:spcPts val="0"/>
              </a:spcBef>
              <a:buNone/>
            </a:pPr>
            <a:r>
              <a:rPr lang="en-US" sz="2800" dirty="0" smtClean="0"/>
              <a:t>Students whose instructor didn’t utilize the space as intended reported that they were initially excited about the room, but felt disappointed as they realized their class would be conducted as if it were a lecture hall.</a:t>
            </a:r>
          </a:p>
          <a:p>
            <a:pPr>
              <a:lnSpc>
                <a:spcPct val="120000"/>
              </a:lnSpc>
              <a:spcBef>
                <a:spcPts val="0"/>
              </a:spcBef>
            </a:pPr>
            <a:endParaRPr lang="en-US" dirty="0" smtClean="0"/>
          </a:p>
          <a:p>
            <a:pPr>
              <a:lnSpc>
                <a:spcPct val="120000"/>
              </a:lnSpc>
              <a:spcBef>
                <a:spcPts val="0"/>
              </a:spcBef>
            </a:pPr>
            <a:endParaRPr lang="en-US" dirty="0" smtClean="0"/>
          </a:p>
          <a:p>
            <a:endParaRPr lang="en-US" dirty="0"/>
          </a:p>
        </p:txBody>
      </p:sp>
    </p:spTree>
    <p:extLst>
      <p:ext uri="{BB962C8B-B14F-4D97-AF65-F5344CB8AC3E}">
        <p14:creationId xmlns:p14="http://schemas.microsoft.com/office/powerpoint/2010/main" val="12905119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Challenges</a:t>
            </a:r>
            <a:endParaRPr lang="en-US" dirty="0"/>
          </a:p>
        </p:txBody>
      </p:sp>
      <p:sp>
        <p:nvSpPr>
          <p:cNvPr id="3" name="Content Placeholder 2"/>
          <p:cNvSpPr>
            <a:spLocks noGrp="1"/>
          </p:cNvSpPr>
          <p:nvPr>
            <p:ph sz="quarter" idx="10"/>
          </p:nvPr>
        </p:nvSpPr>
        <p:spPr/>
        <p:txBody>
          <a:bodyPr/>
          <a:lstStyle/>
          <a:p>
            <a:pPr>
              <a:lnSpc>
                <a:spcPct val="120000"/>
              </a:lnSpc>
              <a:spcBef>
                <a:spcPts val="0"/>
              </a:spcBef>
            </a:pPr>
            <a:r>
              <a:rPr lang="en-US" dirty="0" smtClean="0"/>
              <a:t>Helping instructors </a:t>
            </a:r>
            <a:r>
              <a:rPr lang="en-US" dirty="0" err="1" smtClean="0"/>
              <a:t>reconceptualize</a:t>
            </a:r>
            <a:r>
              <a:rPr lang="en-US" dirty="0" smtClean="0"/>
              <a:t> collaborative learning and “group work”</a:t>
            </a:r>
          </a:p>
          <a:p>
            <a:pPr>
              <a:lnSpc>
                <a:spcPct val="120000"/>
              </a:lnSpc>
              <a:spcBef>
                <a:spcPts val="0"/>
              </a:spcBef>
            </a:pPr>
            <a:r>
              <a:rPr lang="en-US" dirty="0" smtClean="0"/>
              <a:t>Providing mobile control solutions for instructors </a:t>
            </a:r>
            <a:br>
              <a:rPr lang="en-US" dirty="0" smtClean="0"/>
            </a:br>
            <a:r>
              <a:rPr lang="en-US" dirty="0" smtClean="0"/>
              <a:t>(e.g. </a:t>
            </a:r>
            <a:r>
              <a:rPr lang="en-US" dirty="0" err="1" smtClean="0"/>
              <a:t>Doceri</a:t>
            </a:r>
            <a:r>
              <a:rPr lang="en-US" dirty="0" smtClean="0"/>
              <a:t>)</a:t>
            </a:r>
          </a:p>
          <a:p>
            <a:pPr>
              <a:lnSpc>
                <a:spcPct val="120000"/>
              </a:lnSpc>
              <a:spcBef>
                <a:spcPts val="0"/>
              </a:spcBef>
            </a:pPr>
            <a:r>
              <a:rPr lang="en-US" dirty="0" smtClean="0"/>
              <a:t>Finding the right level of required training</a:t>
            </a:r>
          </a:p>
          <a:p>
            <a:pPr>
              <a:lnSpc>
                <a:spcPct val="120000"/>
              </a:lnSpc>
              <a:spcBef>
                <a:spcPts val="0"/>
              </a:spcBef>
            </a:pPr>
            <a:r>
              <a:rPr lang="en-US" dirty="0" smtClean="0"/>
              <a:t>Helping change guidelines on TAs</a:t>
            </a:r>
          </a:p>
          <a:p>
            <a:pPr>
              <a:lnSpc>
                <a:spcPct val="120000"/>
              </a:lnSpc>
              <a:spcBef>
                <a:spcPts val="0"/>
              </a:spcBef>
            </a:pPr>
            <a:r>
              <a:rPr lang="en-US" dirty="0" smtClean="0"/>
              <a:t>Appling lessons to less ambitious spaces</a:t>
            </a:r>
          </a:p>
        </p:txBody>
      </p:sp>
    </p:spTree>
    <p:extLst>
      <p:ext uri="{BB962C8B-B14F-4D97-AF65-F5344CB8AC3E}">
        <p14:creationId xmlns:p14="http://schemas.microsoft.com/office/powerpoint/2010/main" val="2795442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Suggestions for Ongoing Research?</a:t>
            </a:r>
            <a:endParaRPr lang="en-US" sz="3600" dirty="0"/>
          </a:p>
        </p:txBody>
      </p:sp>
      <p:sp>
        <p:nvSpPr>
          <p:cNvPr id="3" name="Content Placeholder 2"/>
          <p:cNvSpPr>
            <a:spLocks noGrp="1"/>
          </p:cNvSpPr>
          <p:nvPr>
            <p:ph sz="quarter" idx="10"/>
          </p:nvPr>
        </p:nvSpPr>
        <p:spPr/>
        <p:txBody>
          <a:bodyPr/>
          <a:lstStyle/>
          <a:p>
            <a:pPr marL="0" indent="0">
              <a:buNone/>
            </a:pPr>
            <a:r>
              <a:rPr lang="en-US" dirty="0" smtClean="0"/>
              <a:t>What specific research questions would you have for this project moving forward?</a:t>
            </a:r>
            <a:endParaRPr lang="en-US" dirty="0"/>
          </a:p>
        </p:txBody>
      </p:sp>
    </p:spTree>
    <p:extLst>
      <p:ext uri="{BB962C8B-B14F-4D97-AF65-F5344CB8AC3E}">
        <p14:creationId xmlns:p14="http://schemas.microsoft.com/office/powerpoint/2010/main" val="27954422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the journey</a:t>
            </a:r>
            <a:endParaRPr lang="en-US" dirty="0"/>
          </a:p>
        </p:txBody>
      </p:sp>
      <p:sp>
        <p:nvSpPr>
          <p:cNvPr id="3" name="Content Placeholder 2"/>
          <p:cNvSpPr>
            <a:spLocks noGrp="1"/>
          </p:cNvSpPr>
          <p:nvPr>
            <p:ph sz="quarter" idx="10"/>
          </p:nvPr>
        </p:nvSpPr>
        <p:spPr/>
        <p:txBody>
          <a:bodyPr/>
          <a:lstStyle/>
          <a:p>
            <a:r>
              <a:rPr lang="en-US" dirty="0" smtClean="0"/>
              <a:t>The </a:t>
            </a:r>
            <a:r>
              <a:rPr lang="en-US" dirty="0"/>
              <a:t>vision </a:t>
            </a:r>
            <a:r>
              <a:rPr lang="en-US" dirty="0" smtClean="0"/>
              <a:t>for the Collaborative Learning Studio grew </a:t>
            </a:r>
            <a:r>
              <a:rPr lang="en-US" dirty="0"/>
              <a:t>out of a proposal from the departments of Geography and Anthropology together with the New Pedagogies New Technologies grant program.  </a:t>
            </a:r>
            <a:endParaRPr lang="en-US" dirty="0" smtClean="0"/>
          </a:p>
          <a:p>
            <a:r>
              <a:rPr lang="en-US" dirty="0" smtClean="0"/>
              <a:t>This </a:t>
            </a:r>
            <a:r>
              <a:rPr lang="en-US" dirty="0"/>
              <a:t>shared vision centered around holistic, transformative course/curriculum redesign, the use of innovative technologies, and the creation of a large, technology-rich, collaborative learning classroom. </a:t>
            </a:r>
          </a:p>
          <a:p>
            <a:endParaRPr lang="en-US" dirty="0"/>
          </a:p>
        </p:txBody>
      </p:sp>
    </p:spTree>
    <p:extLst>
      <p:ext uri="{BB962C8B-B14F-4D97-AF65-F5344CB8AC3E}">
        <p14:creationId xmlns:p14="http://schemas.microsoft.com/office/powerpoint/2010/main" val="13373132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Suggestions for Ongoing Research?</a:t>
            </a:r>
            <a:endParaRPr lang="en-US" sz="3600" dirty="0"/>
          </a:p>
        </p:txBody>
      </p:sp>
      <p:sp>
        <p:nvSpPr>
          <p:cNvPr id="3" name="Content Placeholder 2"/>
          <p:cNvSpPr>
            <a:spLocks noGrp="1"/>
          </p:cNvSpPr>
          <p:nvPr>
            <p:ph sz="quarter" idx="10"/>
          </p:nvPr>
        </p:nvSpPr>
        <p:spPr/>
        <p:txBody>
          <a:bodyPr/>
          <a:lstStyle/>
          <a:p>
            <a:pPr>
              <a:lnSpc>
                <a:spcPct val="120000"/>
              </a:lnSpc>
              <a:spcBef>
                <a:spcPts val="0"/>
              </a:spcBef>
            </a:pPr>
            <a:r>
              <a:rPr lang="en-US" dirty="0" smtClean="0"/>
              <a:t>Impact on student learning in particular classes</a:t>
            </a:r>
          </a:p>
          <a:p>
            <a:pPr lvl="1">
              <a:lnSpc>
                <a:spcPct val="120000"/>
              </a:lnSpc>
              <a:spcBef>
                <a:spcPts val="0"/>
              </a:spcBef>
            </a:pPr>
            <a:r>
              <a:rPr lang="en-US" dirty="0"/>
              <a:t>e</a:t>
            </a:r>
            <a:r>
              <a:rPr lang="en-US" dirty="0" smtClean="0"/>
              <a:t>.g. GIS and coding in groups </a:t>
            </a:r>
            <a:r>
              <a:rPr lang="en-US" dirty="0" err="1" smtClean="0"/>
              <a:t>vs</a:t>
            </a:r>
            <a:r>
              <a:rPr lang="en-US" smtClean="0"/>
              <a:t> solo</a:t>
            </a:r>
            <a:endParaRPr lang="en-US" dirty="0" smtClean="0"/>
          </a:p>
          <a:p>
            <a:pPr>
              <a:lnSpc>
                <a:spcPct val="120000"/>
              </a:lnSpc>
              <a:spcBef>
                <a:spcPts val="0"/>
              </a:spcBef>
            </a:pPr>
            <a:r>
              <a:rPr lang="en-US" dirty="0" smtClean="0"/>
              <a:t>Impact on faculty perceptions and practices of collaborative learning</a:t>
            </a:r>
          </a:p>
          <a:p>
            <a:pPr>
              <a:lnSpc>
                <a:spcPct val="120000"/>
              </a:lnSpc>
              <a:spcBef>
                <a:spcPts val="0"/>
              </a:spcBef>
            </a:pPr>
            <a:r>
              <a:rPr lang="en-US" dirty="0" smtClean="0"/>
              <a:t>Impact on </a:t>
            </a:r>
            <a:r>
              <a:rPr lang="en-US" dirty="0"/>
              <a:t>student perceptions and practices of collaborative learning</a:t>
            </a:r>
          </a:p>
          <a:p>
            <a:endParaRPr lang="en-US" dirty="0"/>
          </a:p>
        </p:txBody>
      </p:sp>
    </p:spTree>
    <p:extLst>
      <p:ext uri="{BB962C8B-B14F-4D97-AF65-F5344CB8AC3E}">
        <p14:creationId xmlns:p14="http://schemas.microsoft.com/office/powerpoint/2010/main" val="3288642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0"/>
          </p:nvPr>
        </p:nvSpPr>
        <p:spPr>
          <a:xfrm>
            <a:off x="457199" y="1533769"/>
            <a:ext cx="8158163" cy="3988900"/>
          </a:xfrm>
        </p:spPr>
        <p:txBody>
          <a:bodyPr/>
          <a:lstStyle/>
          <a:p>
            <a:pPr marL="0" indent="0">
              <a:lnSpc>
                <a:spcPct val="100000"/>
              </a:lnSpc>
              <a:spcBef>
                <a:spcPts val="0"/>
              </a:spcBef>
              <a:buNone/>
            </a:pPr>
            <a:r>
              <a:rPr lang="en-US" dirty="0" smtClean="0"/>
              <a:t>Anastasia </a:t>
            </a:r>
            <a:r>
              <a:rPr lang="en-US" dirty="0" err="1" smtClean="0"/>
              <a:t>Morrone</a:t>
            </a:r>
            <a:endParaRPr lang="en-US" dirty="0" smtClean="0"/>
          </a:p>
          <a:p>
            <a:pPr marL="400050" lvl="1" indent="0">
              <a:lnSpc>
                <a:spcPct val="100000"/>
              </a:lnSpc>
              <a:spcBef>
                <a:spcPts val="0"/>
              </a:spcBef>
              <a:buNone/>
            </a:pPr>
            <a:r>
              <a:rPr lang="en-US" sz="2000" i="1" dirty="0"/>
              <a:t>Associate Vice President, Learning Technologies, and Dean for </a:t>
            </a:r>
            <a:r>
              <a:rPr lang="en-US" sz="2000" i="1" dirty="0" smtClean="0"/>
              <a:t>IT</a:t>
            </a:r>
          </a:p>
          <a:p>
            <a:pPr marL="400050" lvl="1" indent="0">
              <a:lnSpc>
                <a:spcPct val="100000"/>
              </a:lnSpc>
              <a:spcBef>
                <a:spcPts val="0"/>
              </a:spcBef>
              <a:buNone/>
            </a:pPr>
            <a:r>
              <a:rPr lang="en-US" sz="2000" i="1" dirty="0" smtClean="0"/>
              <a:t>Indiana University</a:t>
            </a:r>
          </a:p>
          <a:p>
            <a:pPr marL="400050" lvl="1" indent="0">
              <a:lnSpc>
                <a:spcPct val="100000"/>
              </a:lnSpc>
              <a:spcBef>
                <a:spcPts val="0"/>
              </a:spcBef>
              <a:buNone/>
            </a:pPr>
            <a:r>
              <a:rPr lang="en-US" sz="2000" i="1" dirty="0" err="1" smtClean="0"/>
              <a:t>amorrone@iu.edu</a:t>
            </a:r>
            <a:r>
              <a:rPr lang="en-US" dirty="0"/>
              <a:t>	</a:t>
            </a:r>
          </a:p>
          <a:p>
            <a:pPr marL="0" indent="0">
              <a:lnSpc>
                <a:spcPct val="100000"/>
              </a:lnSpc>
              <a:spcBef>
                <a:spcPts val="0"/>
              </a:spcBef>
              <a:buNone/>
            </a:pPr>
            <a:endParaRPr lang="en-US" dirty="0" smtClean="0"/>
          </a:p>
          <a:p>
            <a:pPr marL="0" indent="0">
              <a:lnSpc>
                <a:spcPct val="100000"/>
              </a:lnSpc>
              <a:spcBef>
                <a:spcPts val="0"/>
              </a:spcBef>
              <a:buNone/>
            </a:pPr>
            <a:r>
              <a:rPr lang="en-US" dirty="0" smtClean="0"/>
              <a:t>Greg </a:t>
            </a:r>
            <a:r>
              <a:rPr lang="en-US" dirty="0" err="1" smtClean="0"/>
              <a:t>Siering</a:t>
            </a:r>
            <a:endParaRPr lang="en-US" dirty="0" smtClean="0"/>
          </a:p>
          <a:p>
            <a:pPr marL="400050" lvl="1" indent="0">
              <a:lnSpc>
                <a:spcPct val="100000"/>
              </a:lnSpc>
              <a:spcBef>
                <a:spcPts val="0"/>
              </a:spcBef>
              <a:buNone/>
            </a:pPr>
            <a:r>
              <a:rPr lang="en-US" sz="2000" i="1" dirty="0" smtClean="0"/>
              <a:t>Director, Center for Innovative Teaching and Learning</a:t>
            </a:r>
          </a:p>
          <a:p>
            <a:pPr marL="400050" lvl="1" indent="0">
              <a:lnSpc>
                <a:spcPct val="100000"/>
              </a:lnSpc>
              <a:spcBef>
                <a:spcPts val="0"/>
              </a:spcBef>
              <a:buNone/>
            </a:pPr>
            <a:r>
              <a:rPr lang="en-US" sz="2000" i="1" dirty="0" smtClean="0"/>
              <a:t>Indiana University Bloomington</a:t>
            </a:r>
          </a:p>
          <a:p>
            <a:pPr marL="400050" lvl="1" indent="0">
              <a:lnSpc>
                <a:spcPct val="100000"/>
              </a:lnSpc>
              <a:spcBef>
                <a:spcPts val="0"/>
              </a:spcBef>
              <a:buNone/>
            </a:pPr>
            <a:r>
              <a:rPr lang="en-US" sz="2000" i="1" dirty="0" err="1" smtClean="0"/>
              <a:t>gsiering@indiana.edu</a:t>
            </a:r>
            <a:endParaRPr lang="en-US" sz="2000" i="1" dirty="0"/>
          </a:p>
        </p:txBody>
      </p:sp>
    </p:spTree>
    <p:extLst>
      <p:ext uri="{BB962C8B-B14F-4D97-AF65-F5344CB8AC3E}">
        <p14:creationId xmlns:p14="http://schemas.microsoft.com/office/powerpoint/2010/main" val="22566052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01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sp>
        <p:nvSpPr>
          <p:cNvPr id="3" name="Content Placeholder 2"/>
          <p:cNvSpPr>
            <a:spLocks noGrp="1"/>
          </p:cNvSpPr>
          <p:nvPr>
            <p:ph sz="quarter" idx="10"/>
          </p:nvPr>
        </p:nvSpPr>
        <p:spPr/>
        <p:txBody>
          <a:bodyPr/>
          <a:lstStyle/>
          <a:p>
            <a:pPr marL="0" indent="0">
              <a:buNone/>
            </a:pPr>
            <a:endParaRPr lang="en-US" dirty="0" smtClean="0"/>
          </a:p>
          <a:p>
            <a:pPr marL="0" indent="0">
              <a:buNone/>
            </a:pPr>
            <a:r>
              <a:rPr lang="en-US" dirty="0" smtClean="0"/>
              <a: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6551" y="2050969"/>
            <a:ext cx="2982106" cy="28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421036176"/>
              </p:ext>
            </p:extLst>
          </p:nvPr>
        </p:nvGraphicFramePr>
        <p:xfrm>
          <a:off x="1364776" y="1846253"/>
          <a:ext cx="2961564" cy="3785616"/>
        </p:xfrm>
        <a:graphic>
          <a:graphicData uri="http://schemas.openxmlformats.org/drawingml/2006/table">
            <a:tbl>
              <a:tblPr firstRow="1" firstCol="1" bandRow="1"/>
              <a:tblGrid>
                <a:gridCol w="2961564"/>
              </a:tblGrid>
              <a:tr h="319642">
                <a:tc>
                  <a:txBody>
                    <a:bodyPr/>
                    <a:lstStyle/>
                    <a:p>
                      <a:pPr marL="0" marR="0">
                        <a:lnSpc>
                          <a:spcPct val="115000"/>
                        </a:lnSpc>
                        <a:spcBef>
                          <a:spcPts val="0"/>
                        </a:spcBef>
                        <a:spcAft>
                          <a:spcPts val="0"/>
                        </a:spcAft>
                      </a:pPr>
                      <a:r>
                        <a:rPr lang="en-US" sz="2400" b="1" dirty="0">
                          <a:effectLst/>
                          <a:latin typeface="+mn-lt"/>
                          <a:ea typeface="Calibri"/>
                          <a:cs typeface="Times New Roman"/>
                        </a:rPr>
                        <a:t>CLASSROOM WANTED</a:t>
                      </a:r>
                      <a:endParaRPr lang="en-US" sz="2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191">
                <a:tc>
                  <a:txBody>
                    <a:bodyPr/>
                    <a:lstStyle/>
                    <a:p>
                      <a:pPr marL="0" marR="0">
                        <a:lnSpc>
                          <a:spcPct val="115000"/>
                        </a:lnSpc>
                        <a:spcBef>
                          <a:spcPts val="0"/>
                        </a:spcBef>
                        <a:spcAft>
                          <a:spcPts val="0"/>
                        </a:spcAft>
                      </a:pPr>
                      <a:r>
                        <a:rPr lang="en-US" sz="2400" b="0" dirty="0">
                          <a:effectLst/>
                          <a:latin typeface="+mn-lt"/>
                          <a:ea typeface="Calibri"/>
                          <a:cs typeface="Times New Roman"/>
                        </a:rPr>
                        <a:t>New classroom space that can seat ~100 students.  Must be technology-rich to support active learning in a range of disciplines.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13210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 was a swimming pool</a:t>
            </a:r>
            <a:endParaRPr lang="en-US" dirty="0"/>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a:ext>
            </a:extLst>
          </a:blip>
          <a:srcRect/>
          <a:stretch>
            <a:fillRect/>
          </a:stretch>
        </p:blipFill>
        <p:spPr bwMode="auto">
          <a:xfrm>
            <a:off x="1997077" y="1879702"/>
            <a:ext cx="5078408" cy="351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285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it was a map library</a:t>
            </a:r>
            <a:endParaRPr lang="en-US"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26830" y="1740964"/>
            <a:ext cx="3675184" cy="276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0"/>
          </p:nvPr>
        </p:nvPicPr>
        <p:blipFill rotWithShape="1">
          <a:blip r:embed="rId3" cstate="screen">
            <a:extLst>
              <a:ext uri="{28A0092B-C50C-407E-A947-70E740481C1C}">
                <a14:useLocalDpi xmlns:a14="http://schemas.microsoft.com/office/drawing/2010/main"/>
              </a:ext>
            </a:extLst>
          </a:blip>
          <a:srcRect l="-1714"/>
          <a:stretch/>
        </p:blipFill>
        <p:spPr bwMode="auto">
          <a:xfrm>
            <a:off x="4478215" y="1740964"/>
            <a:ext cx="3827585" cy="276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582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construction began…</a:t>
            </a:r>
            <a:endParaRPr lang="en-US" dirty="0"/>
          </a:p>
        </p:txBody>
      </p:sp>
      <p:sp>
        <p:nvSpPr>
          <p:cNvPr id="3" name="Content Placeholder 2"/>
          <p:cNvSpPr>
            <a:spLocks noGrp="1"/>
          </p:cNvSpPr>
          <p:nvPr>
            <p:ph sz="quarter" idx="10"/>
          </p:nvPr>
        </p:nvSpPr>
        <p:spPr/>
        <p:txBody>
          <a:bodyPr/>
          <a:lstStyle/>
          <a:p>
            <a:pPr marL="0" indent="0">
              <a:buNone/>
            </a:pPr>
            <a:endParaRPr lang="en-US" b="1" dirty="0" smtClean="0"/>
          </a:p>
          <a:p>
            <a:pPr marL="0" indent="0">
              <a:buNone/>
            </a:pPr>
            <a:endParaRPr lang="en-US" b="1" dirty="0"/>
          </a:p>
          <a:p>
            <a:pPr marL="0" indent="0">
              <a:buNone/>
            </a:pPr>
            <a:r>
              <a:rPr lang="en-US" b="1" dirty="0" smtClean="0"/>
              <a:t>From</a:t>
            </a:r>
            <a:r>
              <a:rPr lang="en-US" b="1" dirty="0"/>
              <a:t>:</a:t>
            </a:r>
            <a:r>
              <a:rPr lang="en-US" dirty="0"/>
              <a:t> Young, Frank A </a:t>
            </a:r>
            <a:br>
              <a:rPr lang="en-US" dirty="0"/>
            </a:br>
            <a:r>
              <a:rPr lang="en-US" b="1" dirty="0"/>
              <a:t>Sent:</a:t>
            </a:r>
            <a:r>
              <a:rPr lang="en-US" dirty="0"/>
              <a:t> Thursday, September 20, 2012 10:47 AM</a:t>
            </a:r>
            <a:br>
              <a:rPr lang="en-US" dirty="0"/>
            </a:br>
            <a:r>
              <a:rPr lang="en-US" b="1" dirty="0" smtClean="0">
                <a:solidFill>
                  <a:srgbClr val="FF0000"/>
                </a:solidFill>
              </a:rPr>
              <a:t>Subject</a:t>
            </a:r>
            <a:r>
              <a:rPr lang="en-US" b="1" dirty="0">
                <a:solidFill>
                  <a:srgbClr val="FF0000"/>
                </a:solidFill>
              </a:rPr>
              <a:t>:</a:t>
            </a:r>
            <a:r>
              <a:rPr lang="en-US" dirty="0">
                <a:solidFill>
                  <a:srgbClr val="FF0000"/>
                </a:solidFill>
              </a:rPr>
              <a:t> Floor Failure - Student Building 015 Project - 20117643</a:t>
            </a:r>
            <a:br>
              <a:rPr lang="en-US" dirty="0">
                <a:solidFill>
                  <a:srgbClr val="FF0000"/>
                </a:solidFill>
              </a:rPr>
            </a:br>
            <a:r>
              <a:rPr lang="en-US" b="1" dirty="0"/>
              <a:t>Importance:</a:t>
            </a:r>
            <a:r>
              <a:rPr lang="en-US" dirty="0"/>
              <a:t> High</a:t>
            </a:r>
          </a:p>
        </p:txBody>
      </p:sp>
    </p:spTree>
    <p:extLst>
      <p:ext uri="{BB962C8B-B14F-4D97-AF65-F5344CB8AC3E}">
        <p14:creationId xmlns:p14="http://schemas.microsoft.com/office/powerpoint/2010/main" val="715034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Mid-construction: Collapsed floor</a:t>
            </a:r>
            <a:endParaRPr lang="en-US"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2985" y="1251716"/>
            <a:ext cx="7044532" cy="451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585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74261"/>
            <a:ext cx="8158162" cy="662610"/>
          </a:xfrm>
        </p:spPr>
        <p:txBody>
          <a:bodyPr/>
          <a:lstStyle/>
          <a:p>
            <a:r>
              <a:rPr lang="en-US" dirty="0" smtClean="0"/>
              <a:t>Collaborative Learning Studio</a:t>
            </a:r>
            <a:endParaRPr lang="en-US" dirty="0"/>
          </a:p>
        </p:txBody>
      </p:sp>
      <p:pic>
        <p:nvPicPr>
          <p:cNvPr id="5" name="Content Placeholder 4"/>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931520" y="1236664"/>
            <a:ext cx="7209522" cy="4509044"/>
          </a:xfrm>
        </p:spPr>
      </p:pic>
    </p:spTree>
    <p:extLst>
      <p:ext uri="{BB962C8B-B14F-4D97-AF65-F5344CB8AC3E}">
        <p14:creationId xmlns:p14="http://schemas.microsoft.com/office/powerpoint/2010/main" val="34108573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74261"/>
            <a:ext cx="8158162" cy="662610"/>
          </a:xfrm>
        </p:spPr>
        <p:txBody>
          <a:bodyPr/>
          <a:lstStyle/>
          <a:p>
            <a:r>
              <a:rPr lang="en-US" dirty="0"/>
              <a:t>Collaborative Learning Studio</a:t>
            </a:r>
          </a:p>
        </p:txBody>
      </p:sp>
      <p:pic>
        <p:nvPicPr>
          <p:cNvPr id="4" name="Content Placeholder 3"/>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933450" y="1236664"/>
            <a:ext cx="7205662" cy="4563636"/>
          </a:xfrm>
        </p:spPr>
      </p:pic>
    </p:spTree>
    <p:extLst>
      <p:ext uri="{BB962C8B-B14F-4D97-AF65-F5344CB8AC3E}">
        <p14:creationId xmlns:p14="http://schemas.microsoft.com/office/powerpoint/2010/main" val="3118448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688</TotalTime>
  <Words>608</Words>
  <Application>Microsoft Macintosh PowerPoint</Application>
  <PresentationFormat>On-screen Show (4:3)</PresentationFormat>
  <Paragraphs>93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Leveraging Collaborative Technologies and Pedagogies in Large Active Learning Classrooms  Anastasia Morrone Greg Siering Indiana University</vt:lpstr>
      <vt:lpstr>The beginning of the journey</vt:lpstr>
      <vt:lpstr>What happened next?</vt:lpstr>
      <vt:lpstr>First it was a swimming pool</vt:lpstr>
      <vt:lpstr>And then it was a map library</vt:lpstr>
      <vt:lpstr>And then construction began…</vt:lpstr>
      <vt:lpstr>Mid-construction: Collapsed floor</vt:lpstr>
      <vt:lpstr>Collaborative Learning Studio</vt:lpstr>
      <vt:lpstr>Collaborative Learning Studio</vt:lpstr>
      <vt:lpstr>Collaborative Learning Studio</vt:lpstr>
      <vt:lpstr>Video wall display options</vt:lpstr>
      <vt:lpstr>Faculty and student experiences</vt:lpstr>
      <vt:lpstr>What do you think?</vt:lpstr>
      <vt:lpstr>Research Approaches</vt:lpstr>
      <vt:lpstr>Research Findings: Faculty</vt:lpstr>
      <vt:lpstr>Research Findings: Students</vt:lpstr>
      <vt:lpstr>Research Findings: Students</vt:lpstr>
      <vt:lpstr>Ongoing Challenges</vt:lpstr>
      <vt:lpstr>Suggestions for Ongoing Research?</vt:lpstr>
      <vt:lpstr>Suggestions for Ongoing Research?</vt:lpstr>
      <vt:lpstr>For more information…</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Greg Siering</cp:lastModifiedBy>
  <cp:revision>59</cp:revision>
  <dcterms:created xsi:type="dcterms:W3CDTF">2013-06-12T15:30:12Z</dcterms:created>
  <dcterms:modified xsi:type="dcterms:W3CDTF">2014-02-24T14:13:01Z</dcterms:modified>
</cp:coreProperties>
</file>