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8" r:id="rId2"/>
    <p:sldId id="279" r:id="rId3"/>
    <p:sldId id="280" r:id="rId4"/>
    <p:sldId id="270" r:id="rId5"/>
    <p:sldId id="264" r:id="rId6"/>
    <p:sldId id="271" r:id="rId7"/>
    <p:sldId id="272" r:id="rId8"/>
    <p:sldId id="273" r:id="rId9"/>
    <p:sldId id="296" r:id="rId10"/>
    <p:sldId id="294" r:id="rId11"/>
    <p:sldId id="298" r:id="rId12"/>
    <p:sldId id="295" r:id="rId13"/>
    <p:sldId id="290" r:id="rId14"/>
    <p:sldId id="291" r:id="rId15"/>
    <p:sldId id="292" r:id="rId16"/>
    <p:sldId id="293" r:id="rId17"/>
    <p:sldId id="282" r:id="rId18"/>
    <p:sldId id="299" r:id="rId19"/>
    <p:sldId id="283" r:id="rId20"/>
    <p:sldId id="284" r:id="rId21"/>
    <p:sldId id="285" r:id="rId22"/>
    <p:sldId id="286" r:id="rId23"/>
    <p:sldId id="287" r:id="rId24"/>
    <p:sldId id="288"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1253" y="-77"/>
      </p:cViewPr>
      <p:guideLst>
        <p:guide orient="horz" pos="2160"/>
        <p:guide pos="2880"/>
      </p:guideLst>
    </p:cSldViewPr>
  </p:slideViewPr>
  <p:notesTextViewPr>
    <p:cViewPr>
      <p:scale>
        <a:sx n="1" d="1"/>
        <a:sy n="1" d="1"/>
      </p:scale>
      <p:origin x="0" y="0"/>
    </p:cViewPr>
  </p:notesTextViewPr>
  <p:sorterViewPr>
    <p:cViewPr>
      <p:scale>
        <a:sx n="50" d="100"/>
        <a:sy n="50" d="100"/>
      </p:scale>
      <p:origin x="0" y="7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FAA67-2334-442D-AA37-660B418C60F8}" type="datetimeFigureOut">
              <a:rPr lang="en-US" smtClean="0"/>
              <a:t>1/28/2014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16221-C16F-4368-B24E-0C71BFDC83F0}" type="slidenum">
              <a:rPr lang="en-US" smtClean="0"/>
              <a:t>‹#›</a:t>
            </a:fld>
            <a:endParaRPr lang="en-US"/>
          </a:p>
        </p:txBody>
      </p:sp>
    </p:spTree>
    <p:extLst>
      <p:ext uri="{BB962C8B-B14F-4D97-AF65-F5344CB8AC3E}">
        <p14:creationId xmlns:p14="http://schemas.microsoft.com/office/powerpoint/2010/main" val="190189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Automatically time-stamped and geo-coded upon submission</a:t>
            </a:r>
          </a:p>
          <a:p>
            <a:endParaRPr lang="en-US" dirty="0"/>
          </a:p>
        </p:txBody>
      </p:sp>
      <p:sp>
        <p:nvSpPr>
          <p:cNvPr id="4" name="Slide Number Placeholder 3"/>
          <p:cNvSpPr>
            <a:spLocks noGrp="1"/>
          </p:cNvSpPr>
          <p:nvPr>
            <p:ph type="sldNum" sz="quarter" idx="10"/>
          </p:nvPr>
        </p:nvSpPr>
        <p:spPr/>
        <p:txBody>
          <a:bodyPr/>
          <a:lstStyle/>
          <a:p>
            <a:fld id="{E66459CD-FA24-4D88-BB30-3AD0ADBC8BEA}" type="slidenum">
              <a:rPr lang="en-US" smtClean="0"/>
              <a:t>13</a:t>
            </a:fld>
            <a:endParaRPr lang="en-US"/>
          </a:p>
        </p:txBody>
      </p:sp>
    </p:spTree>
    <p:extLst>
      <p:ext uri="{BB962C8B-B14F-4D97-AF65-F5344CB8AC3E}">
        <p14:creationId xmlns:p14="http://schemas.microsoft.com/office/powerpoint/2010/main" val="321890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extremely difficult to develop a universal data </a:t>
            </a:r>
            <a:r>
              <a:rPr lang="en-US" baseline="0" dirty="0" err="1" smtClean="0"/>
              <a:t>viz</a:t>
            </a:r>
            <a:r>
              <a:rPr lang="en-US" baseline="0" dirty="0" smtClean="0"/>
              <a:t> that will accommodate for all situations. Therefore, M</a:t>
            </a:r>
            <a:r>
              <a:rPr lang="en-US" dirty="0" smtClean="0"/>
              <a:t>obilize</a:t>
            </a:r>
            <a:r>
              <a:rPr lang="en-US" baseline="0" dirty="0" smtClean="0"/>
              <a:t> provides different tools based on different learning objectives. All tools are built based on data collected by </a:t>
            </a:r>
            <a:r>
              <a:rPr lang="en-US" baseline="0" dirty="0" err="1" smtClean="0"/>
              <a:t>ohmage</a:t>
            </a:r>
            <a:r>
              <a:rPr lang="en-US" baseline="0" dirty="0" smtClean="0"/>
              <a:t>.  </a:t>
            </a:r>
          </a:p>
          <a:p>
            <a:pPr marL="171450" indent="-171450">
              <a:buFontTx/>
              <a:buChar char="-"/>
            </a:pPr>
            <a:r>
              <a:rPr lang="en-US" baseline="0" dirty="0" smtClean="0"/>
              <a:t>Generic </a:t>
            </a:r>
            <a:r>
              <a:rPr lang="en-US" baseline="0" dirty="0" err="1" smtClean="0"/>
              <a:t>ohmage</a:t>
            </a:r>
            <a:r>
              <a:rPr lang="en-US" baseline="0" dirty="0" smtClean="0"/>
              <a:t> data exploration: provide a set of plots with limited filtering capability e.g. date, users. There is no filtering based on a response value. </a:t>
            </a:r>
          </a:p>
          <a:p>
            <a:pPr marL="171450" indent="-171450">
              <a:buFontTx/>
              <a:buChar char="-"/>
            </a:pPr>
            <a:r>
              <a:rPr lang="en-US" baseline="0" dirty="0" smtClean="0"/>
              <a:t>Customized dashboard was originally designed to visualize snack data. The visualization template has then been extended for other campaigns data such as advertisement and trash. It allows users to filter data based on a response values to a set of questions, including a word and location. </a:t>
            </a:r>
          </a:p>
          <a:p>
            <a:pPr marL="171450" indent="-171450">
              <a:buFontTx/>
              <a:buChar char="-"/>
            </a:pPr>
            <a:r>
              <a:rPr lang="en-US" baseline="0" dirty="0" err="1" smtClean="0"/>
              <a:t>Rstudio</a:t>
            </a:r>
            <a:r>
              <a:rPr lang="en-US" baseline="0" dirty="0" smtClean="0"/>
              <a:t> provides a IDE/scripting environment based on R programming language. Users can apply arbitrary data manipulation or applying different plot functions. Mobilize provides a library of simple commands to ease students from complex tasks. </a:t>
            </a:r>
          </a:p>
          <a:p>
            <a:pPr marL="171450" indent="-171450">
              <a:buFontTx/>
              <a:buChar char="-"/>
            </a:pPr>
            <a:r>
              <a:rPr lang="en-US" baseline="0" dirty="0" smtClean="0"/>
              <a:t>Shiny is a package that runs on </a:t>
            </a:r>
            <a:r>
              <a:rPr lang="en-US" baseline="0" dirty="0" err="1" smtClean="0"/>
              <a:t>Rstudio</a:t>
            </a:r>
            <a:r>
              <a:rPr lang="en-US" baseline="0" dirty="0" smtClean="0"/>
              <a:t>. It facilitates the GUI development to support data visualization. </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E66459CD-FA24-4D88-BB30-3AD0ADBC8BEA}" type="slidenum">
              <a:rPr lang="en-US" smtClean="0"/>
              <a:t>14</a:t>
            </a:fld>
            <a:endParaRPr lang="en-US"/>
          </a:p>
        </p:txBody>
      </p:sp>
    </p:spTree>
    <p:extLst>
      <p:ext uri="{BB962C8B-B14F-4D97-AF65-F5344CB8AC3E}">
        <p14:creationId xmlns:p14="http://schemas.microsoft.com/office/powerpoint/2010/main" val="388392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19</a:t>
            </a:fld>
            <a:endParaRPr lang="en-US"/>
          </a:p>
        </p:txBody>
      </p:sp>
    </p:spTree>
    <p:extLst>
      <p:ext uri="{BB962C8B-B14F-4D97-AF65-F5344CB8AC3E}">
        <p14:creationId xmlns:p14="http://schemas.microsoft.com/office/powerpoint/2010/main" val="3656176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20</a:t>
            </a:fld>
            <a:endParaRPr lang="en-US"/>
          </a:p>
        </p:txBody>
      </p:sp>
    </p:spTree>
    <p:extLst>
      <p:ext uri="{BB962C8B-B14F-4D97-AF65-F5344CB8AC3E}">
        <p14:creationId xmlns:p14="http://schemas.microsoft.com/office/powerpoint/2010/main" val="365617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21</a:t>
            </a:fld>
            <a:endParaRPr lang="en-US"/>
          </a:p>
        </p:txBody>
      </p:sp>
    </p:spTree>
    <p:extLst>
      <p:ext uri="{BB962C8B-B14F-4D97-AF65-F5344CB8AC3E}">
        <p14:creationId xmlns:p14="http://schemas.microsoft.com/office/powerpoint/2010/main" val="365617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22</a:t>
            </a:fld>
            <a:endParaRPr lang="en-US"/>
          </a:p>
        </p:txBody>
      </p:sp>
    </p:spTree>
    <p:extLst>
      <p:ext uri="{BB962C8B-B14F-4D97-AF65-F5344CB8AC3E}">
        <p14:creationId xmlns:p14="http://schemas.microsoft.com/office/powerpoint/2010/main" val="365617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23</a:t>
            </a:fld>
            <a:endParaRPr lang="en-US"/>
          </a:p>
        </p:txBody>
      </p:sp>
    </p:spTree>
    <p:extLst>
      <p:ext uri="{BB962C8B-B14F-4D97-AF65-F5344CB8AC3E}">
        <p14:creationId xmlns:p14="http://schemas.microsoft.com/office/powerpoint/2010/main" val="365617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7AAF33-CFF4-48A1-8235-435521888042}" type="slidenum">
              <a:rPr lang="en-US" smtClean="0"/>
              <a:t>24</a:t>
            </a:fld>
            <a:endParaRPr lang="en-US"/>
          </a:p>
        </p:txBody>
      </p:sp>
    </p:spTree>
    <p:extLst>
      <p:ext uri="{BB962C8B-B14F-4D97-AF65-F5344CB8AC3E}">
        <p14:creationId xmlns:p14="http://schemas.microsoft.com/office/powerpoint/2010/main" val="365617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D324E4-8902-43FE-BAA6-2F903B3B6D4F}"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79959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D324E4-8902-43FE-BAA6-2F903B3B6D4F}"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412888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D324E4-8902-43FE-BAA6-2F903B3B6D4F}"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114566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userDrawn="1"/>
        </p:nvSpPr>
        <p:spPr>
          <a:xfrm>
            <a:off x="228600" y="304800"/>
            <a:ext cx="8610600" cy="6248400"/>
          </a:xfrm>
          <a:prstGeom prst="rect">
            <a:avLst/>
          </a:prstGeom>
          <a:gradFill>
            <a:gsLst>
              <a:gs pos="0">
                <a:srgbClr val="D8CCAB"/>
              </a:gs>
              <a:gs pos="100000">
                <a:srgbClr val="FDEFD1"/>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2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D324E4-8902-43FE-BAA6-2F903B3B6D4F}"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261679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D324E4-8902-43FE-BAA6-2F903B3B6D4F}" type="datetimeFigureOut">
              <a:rPr lang="en-US" smtClean="0"/>
              <a:t>1/28/2014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227653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D324E4-8902-43FE-BAA6-2F903B3B6D4F}"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80544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D324E4-8902-43FE-BAA6-2F903B3B6D4F}" type="datetimeFigureOut">
              <a:rPr lang="en-US" smtClean="0"/>
              <a:t>1/28/2014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414408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D324E4-8902-43FE-BAA6-2F903B3B6D4F}" type="datetimeFigureOut">
              <a:rPr lang="en-US" smtClean="0"/>
              <a:t>1/28/2014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416592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324E4-8902-43FE-BAA6-2F903B3B6D4F}" type="datetimeFigureOut">
              <a:rPr lang="en-US" smtClean="0"/>
              <a:t>1/28/2014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1289897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D324E4-8902-43FE-BAA6-2F903B3B6D4F}"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174580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D324E4-8902-43FE-BAA6-2F903B3B6D4F}" type="datetimeFigureOut">
              <a:rPr lang="en-US" smtClean="0"/>
              <a:t>1/28/2014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DE155A-DC41-4DFC-852B-F67CD5D18E79}" type="slidenum">
              <a:rPr lang="en-US" smtClean="0"/>
              <a:t>‹#›</a:t>
            </a:fld>
            <a:endParaRPr lang="en-US"/>
          </a:p>
        </p:txBody>
      </p:sp>
    </p:spTree>
    <p:extLst>
      <p:ext uri="{BB962C8B-B14F-4D97-AF65-F5344CB8AC3E}">
        <p14:creationId xmlns:p14="http://schemas.microsoft.com/office/powerpoint/2010/main" val="255242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324E4-8902-43FE-BAA6-2F903B3B6D4F}" type="datetimeFigureOut">
              <a:rPr lang="en-US" smtClean="0"/>
              <a:t>1/28/2014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E155A-DC41-4DFC-852B-F67CD5D18E79}" type="slidenum">
              <a:rPr lang="en-US" smtClean="0"/>
              <a:t>‹#›</a:t>
            </a:fld>
            <a:endParaRPr lang="en-US"/>
          </a:p>
        </p:txBody>
      </p:sp>
    </p:spTree>
    <p:extLst>
      <p:ext uri="{BB962C8B-B14F-4D97-AF65-F5344CB8AC3E}">
        <p14:creationId xmlns:p14="http://schemas.microsoft.com/office/powerpoint/2010/main" val="974404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lausd.mobilizingcs.org/snackdem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ohmage.org"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jpeg"/><Relationship Id="rId3" Type="http://schemas.openxmlformats.org/officeDocument/2006/relationships/image" Target="../media/image15.png"/><Relationship Id="rId7" Type="http://schemas.openxmlformats.org/officeDocument/2006/relationships/image" Target="../media/image10.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3.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hyperlink" Target="https://lausd.mobilizingcs.org/snackdem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3.pn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52648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a:xfrm>
            <a:off x="0" y="5164183"/>
            <a:ext cx="8608423" cy="165680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chemeClr val="tx1">
                    <a:lumMod val="85000"/>
                    <a:lumOff val="15000"/>
                  </a:schemeClr>
                </a:solidFill>
                <a:latin typeface="Georgia" pitchFamily="18" charset="0"/>
              </a:rPr>
              <a:t>ECAR Mobile Strategy &amp; Application Development (MSAD)</a:t>
            </a:r>
          </a:p>
          <a:p>
            <a:r>
              <a:rPr lang="en-US" sz="2400" dirty="0" smtClean="0">
                <a:solidFill>
                  <a:schemeClr val="tx1">
                    <a:lumMod val="85000"/>
                    <a:lumOff val="15000"/>
                  </a:schemeClr>
                </a:solidFill>
                <a:latin typeface="Georgia" pitchFamily="18" charset="0"/>
              </a:rPr>
              <a:t>Rose Rocchio, UCLA, Chair of ECAR-MSAD</a:t>
            </a:r>
          </a:p>
          <a:p>
            <a:r>
              <a:rPr lang="en-US" sz="2400" dirty="0" smtClean="0">
                <a:solidFill>
                  <a:schemeClr val="tx1">
                    <a:lumMod val="85000"/>
                    <a:lumOff val="15000"/>
                  </a:schemeClr>
                </a:solidFill>
                <a:latin typeface="Georgia" pitchFamily="18" charset="0"/>
              </a:rPr>
              <a:t>Lori </a:t>
            </a:r>
            <a:r>
              <a:rPr lang="en-US" sz="2400" dirty="0" err="1" smtClean="0">
                <a:solidFill>
                  <a:schemeClr val="tx1">
                    <a:lumMod val="85000"/>
                    <a:lumOff val="15000"/>
                  </a:schemeClr>
                </a:solidFill>
                <a:latin typeface="Georgia" pitchFamily="18" charset="0"/>
              </a:rPr>
              <a:t>Tirpak</a:t>
            </a:r>
            <a:r>
              <a:rPr lang="en-US" sz="2400" dirty="0" smtClean="0">
                <a:solidFill>
                  <a:schemeClr val="tx1">
                    <a:lumMod val="85000"/>
                    <a:lumOff val="15000"/>
                  </a:schemeClr>
                </a:solidFill>
                <a:latin typeface="Georgia" pitchFamily="18" charset="0"/>
              </a:rPr>
              <a:t>, Oakland University</a:t>
            </a:r>
          </a:p>
          <a:p>
            <a:r>
              <a:rPr lang="en-US" sz="2400" dirty="0" smtClean="0">
                <a:solidFill>
                  <a:schemeClr val="tx1">
                    <a:lumMod val="85000"/>
                    <a:lumOff val="15000"/>
                  </a:schemeClr>
                </a:solidFill>
                <a:latin typeface="Georgia" pitchFamily="18" charset="0"/>
              </a:rPr>
              <a:t>January 28</a:t>
            </a:r>
            <a:r>
              <a:rPr lang="en-US" sz="2400" baseline="30000" dirty="0" smtClean="0">
                <a:solidFill>
                  <a:schemeClr val="tx1">
                    <a:lumMod val="85000"/>
                    <a:lumOff val="15000"/>
                  </a:schemeClr>
                </a:solidFill>
                <a:latin typeface="Georgia" pitchFamily="18" charset="0"/>
              </a:rPr>
              <a:t>th</a:t>
            </a:r>
            <a:r>
              <a:rPr lang="en-US" sz="2400" dirty="0" smtClean="0">
                <a:solidFill>
                  <a:schemeClr val="tx1">
                    <a:lumMod val="85000"/>
                    <a:lumOff val="15000"/>
                  </a:schemeClr>
                </a:solidFill>
                <a:latin typeface="Georgia" pitchFamily="18" charset="0"/>
              </a:rPr>
              <a:t>, 2014</a:t>
            </a:r>
            <a:endParaRPr lang="en-US" sz="2400" dirty="0">
              <a:solidFill>
                <a:schemeClr val="tx1">
                  <a:lumMod val="85000"/>
                  <a:lumOff val="15000"/>
                </a:schemeClr>
              </a:solidFill>
              <a:latin typeface="Georgia" pitchFamily="18" charset="0"/>
            </a:endParaRPr>
          </a:p>
        </p:txBody>
      </p:sp>
      <p:sp>
        <p:nvSpPr>
          <p:cNvPr id="4" name="Rectangle 3"/>
          <p:cNvSpPr/>
          <p:nvPr/>
        </p:nvSpPr>
        <p:spPr>
          <a:xfrm>
            <a:off x="1600200" y="2438400"/>
            <a:ext cx="44958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rgbClr val="002060"/>
                </a:solidFill>
              </a:rPr>
              <a:t>Project Update &amp; Plans for 2014</a:t>
            </a:r>
            <a:endParaRPr lang="en-US" sz="4000" b="1" i="1" dirty="0">
              <a:solidFill>
                <a:srgbClr val="002060"/>
              </a:solidFill>
            </a:endParaRPr>
          </a:p>
        </p:txBody>
      </p:sp>
    </p:spTree>
    <p:extLst>
      <p:ext uri="{BB962C8B-B14F-4D97-AF65-F5344CB8AC3E}">
        <p14:creationId xmlns:p14="http://schemas.microsoft.com/office/powerpoint/2010/main" val="3402516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Demo MDC Visualization</a:t>
            </a:r>
            <a:endParaRPr lang="en-US" b="1" dirty="0">
              <a:latin typeface="Georg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9800"/>
            <a:ext cx="765850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54" y="1576315"/>
            <a:ext cx="8077200" cy="446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19400" y="6096000"/>
            <a:ext cx="4273221" cy="369332"/>
          </a:xfrm>
          <a:prstGeom prst="rect">
            <a:avLst/>
          </a:prstGeom>
        </p:spPr>
        <p:txBody>
          <a:bodyPr wrap="none">
            <a:spAutoFit/>
          </a:bodyPr>
          <a:lstStyle/>
          <a:p>
            <a:r>
              <a:rPr lang="en-US" dirty="0">
                <a:hlinkClick r:id="rId4"/>
              </a:rPr>
              <a:t>https://lausd.mobilizingcs.org/snackdemo</a:t>
            </a:r>
            <a:r>
              <a:rPr lang="en-US" dirty="0" smtClean="0">
                <a:hlinkClick r:id="rId4"/>
              </a:rPr>
              <a:t>/</a:t>
            </a:r>
            <a:r>
              <a:rPr lang="en-US" dirty="0" smtClean="0"/>
              <a:t> </a:t>
            </a:r>
            <a:endParaRPr lang="en-US" dirty="0"/>
          </a:p>
        </p:txBody>
      </p:sp>
      <p:sp>
        <p:nvSpPr>
          <p:cNvPr id="3" name="TextBox 2"/>
          <p:cNvSpPr txBox="1"/>
          <p:nvPr/>
        </p:nvSpPr>
        <p:spPr>
          <a:xfrm>
            <a:off x="4267200" y="6491716"/>
            <a:ext cx="4876800" cy="369332"/>
          </a:xfrm>
          <a:prstGeom prst="rect">
            <a:avLst/>
          </a:prstGeom>
          <a:noFill/>
        </p:spPr>
        <p:txBody>
          <a:bodyPr wrap="square" rtlCol="0">
            <a:spAutoFit/>
          </a:bodyPr>
          <a:lstStyle/>
          <a:p>
            <a:r>
              <a:rPr lang="en-US" dirty="0" smtClean="0"/>
              <a:t>The Mobilize Project – created by Jeroen Ooms</a:t>
            </a:r>
            <a:endParaRPr lang="en-US" dirty="0"/>
          </a:p>
        </p:txBody>
      </p:sp>
    </p:spTree>
    <p:extLst>
      <p:ext uri="{BB962C8B-B14F-4D97-AF65-F5344CB8AC3E}">
        <p14:creationId xmlns:p14="http://schemas.microsoft.com/office/powerpoint/2010/main" val="30348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Private MDC Process</a:t>
            </a:r>
            <a:endParaRPr lang="en-US" b="1" dirty="0">
              <a:latin typeface="Georgia" pitchFamily="18" charset="0"/>
            </a:endParaRPr>
          </a:p>
        </p:txBody>
      </p:sp>
      <p:sp>
        <p:nvSpPr>
          <p:cNvPr id="3" name="Content Placeholder 2"/>
          <p:cNvSpPr>
            <a:spLocks noGrp="1"/>
          </p:cNvSpPr>
          <p:nvPr>
            <p:ph idx="1"/>
          </p:nvPr>
        </p:nvSpPr>
        <p:spPr>
          <a:xfrm>
            <a:off x="457200" y="1676400"/>
            <a:ext cx="8229600" cy="2057400"/>
          </a:xfrm>
        </p:spPr>
        <p:txBody>
          <a:bodyPr/>
          <a:lstStyle/>
          <a:p>
            <a:r>
              <a:rPr lang="en-US" dirty="0" smtClean="0"/>
              <a:t>Meet with Researcher</a:t>
            </a:r>
          </a:p>
          <a:p>
            <a:r>
              <a:rPr lang="en-US" dirty="0" smtClean="0"/>
              <a:t>Discuss Data, privacy and or security </a:t>
            </a:r>
            <a:r>
              <a:rPr lang="en-US" dirty="0" err="1" smtClean="0"/>
              <a:t>rqmts</a:t>
            </a:r>
            <a:endParaRPr lang="en-US" dirty="0" smtClean="0"/>
          </a:p>
          <a:p>
            <a:r>
              <a:rPr lang="en-US" dirty="0" smtClean="0"/>
              <a:t>IRB required for Research</a:t>
            </a:r>
            <a:endParaRPr lang="en-US" dirty="0"/>
          </a:p>
        </p:txBody>
      </p:sp>
      <p:grpSp>
        <p:nvGrpSpPr>
          <p:cNvPr id="4" name="Group 3"/>
          <p:cNvGrpSpPr/>
          <p:nvPr/>
        </p:nvGrpSpPr>
        <p:grpSpPr>
          <a:xfrm>
            <a:off x="271704" y="3376246"/>
            <a:ext cx="8535826" cy="3264932"/>
            <a:chOff x="304800" y="2983468"/>
            <a:chExt cx="8535826" cy="3264932"/>
          </a:xfrm>
        </p:grpSpPr>
        <p:sp>
          <p:nvSpPr>
            <p:cNvPr id="5" name="Rectangle 4"/>
            <p:cNvSpPr/>
            <p:nvPr/>
          </p:nvSpPr>
          <p:spPr>
            <a:xfrm>
              <a:off x="6021592" y="2983468"/>
              <a:ext cx="2512808" cy="369332"/>
            </a:xfrm>
            <a:prstGeom prst="rect">
              <a:avLst/>
            </a:prstGeom>
          </p:spPr>
          <p:txBody>
            <a:bodyPr wrap="square">
              <a:spAutoFit/>
            </a:bodyPr>
            <a:lstStyle/>
            <a:p>
              <a:pPr algn="just">
                <a:defRPr/>
              </a:pPr>
              <a:r>
                <a:rPr lang="en-US" dirty="0" smtClean="0">
                  <a:sym typeface="Trebuchet MS" charset="0"/>
                </a:rPr>
                <a:t>Integrated and iterative</a:t>
              </a:r>
              <a:endParaRPr lang="en-US" dirty="0">
                <a:sym typeface="Trebuchet MS" charset="0"/>
              </a:endParaRPr>
            </a:p>
          </p:txBody>
        </p:sp>
        <p:grpSp>
          <p:nvGrpSpPr>
            <p:cNvPr id="6" name="Group 5"/>
            <p:cNvGrpSpPr/>
            <p:nvPr/>
          </p:nvGrpSpPr>
          <p:grpSpPr>
            <a:xfrm>
              <a:off x="304800" y="3657596"/>
              <a:ext cx="8535826" cy="2590804"/>
              <a:chOff x="304800" y="3657596"/>
              <a:chExt cx="8535826" cy="2590804"/>
            </a:xfrm>
          </p:grpSpPr>
          <p:grpSp>
            <p:nvGrpSpPr>
              <p:cNvPr id="7" name="Group 6"/>
              <p:cNvGrpSpPr/>
              <p:nvPr/>
            </p:nvGrpSpPr>
            <p:grpSpPr>
              <a:xfrm>
                <a:off x="304800" y="3657600"/>
                <a:ext cx="1682852" cy="1252131"/>
                <a:chOff x="213358" y="2590804"/>
                <a:chExt cx="1530453" cy="1530453"/>
              </a:xfrm>
            </p:grpSpPr>
            <p:sp>
              <p:nvSpPr>
                <p:cNvPr id="24" name="Rounded Rectangle 23"/>
                <p:cNvSpPr/>
                <p:nvPr/>
              </p:nvSpPr>
              <p:spPr>
                <a:xfrm>
                  <a:off x="213358" y="2590804"/>
                  <a:ext cx="1530453" cy="1530453"/>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5"/>
                <p:cNvSpPr/>
                <p:nvPr/>
              </p:nvSpPr>
              <p:spPr>
                <a:xfrm>
                  <a:off x="258183" y="2635629"/>
                  <a:ext cx="1440803" cy="1440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kern="1200" dirty="0" smtClean="0"/>
                    <a:t>Create Campaign</a:t>
                  </a:r>
                  <a:endParaRPr lang="zh-TW" altLang="en-US" sz="2400" kern="1200" dirty="0"/>
                </a:p>
              </p:txBody>
            </p:sp>
          </p:grpSp>
          <p:grpSp>
            <p:nvGrpSpPr>
              <p:cNvPr id="8" name="Group 7"/>
              <p:cNvGrpSpPr/>
              <p:nvPr/>
            </p:nvGrpSpPr>
            <p:grpSpPr>
              <a:xfrm>
                <a:off x="2524601" y="4114800"/>
                <a:ext cx="523399" cy="367746"/>
                <a:chOff x="1826428" y="2138290"/>
                <a:chExt cx="294799" cy="367746"/>
              </a:xfrm>
            </p:grpSpPr>
            <p:sp>
              <p:nvSpPr>
                <p:cNvPr id="22" name="Right Arrow 21"/>
                <p:cNvSpPr/>
                <p:nvPr/>
              </p:nvSpPr>
              <p:spPr>
                <a:xfrm>
                  <a:off x="1826428" y="2138290"/>
                  <a:ext cx="294799" cy="367746"/>
                </a:xfrm>
                <a:prstGeom prst="rightArrow">
                  <a:avLst>
                    <a:gd name="adj1" fmla="val 60000"/>
                    <a:gd name="adj2" fmla="val 50000"/>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23" name="Right Arrow 7"/>
                <p:cNvSpPr/>
                <p:nvPr/>
              </p:nvSpPr>
              <p:spPr>
                <a:xfrm>
                  <a:off x="1826428" y="2211839"/>
                  <a:ext cx="206359" cy="220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9" name="Group 8"/>
              <p:cNvGrpSpPr/>
              <p:nvPr/>
            </p:nvGrpSpPr>
            <p:grpSpPr>
              <a:xfrm>
                <a:off x="3494065" y="3657600"/>
                <a:ext cx="1682852" cy="1252131"/>
                <a:chOff x="5013960" y="2667005"/>
                <a:chExt cx="1530453" cy="1530453"/>
              </a:xfrm>
            </p:grpSpPr>
            <p:sp>
              <p:nvSpPr>
                <p:cNvPr id="20" name="Rounded Rectangle 19"/>
                <p:cNvSpPr/>
                <p:nvPr/>
              </p:nvSpPr>
              <p:spPr>
                <a:xfrm>
                  <a:off x="5013960" y="2667005"/>
                  <a:ext cx="1530453" cy="1530453"/>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1" name="Rounded Rectangle 15"/>
                <p:cNvSpPr/>
                <p:nvPr/>
              </p:nvSpPr>
              <p:spPr>
                <a:xfrm>
                  <a:off x="5058785" y="2711830"/>
                  <a:ext cx="1440803" cy="1440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kern="1200" dirty="0" smtClean="0"/>
                    <a:t>Collect Data</a:t>
                  </a:r>
                  <a:endParaRPr lang="zh-TW" altLang="en-US" sz="2400" kern="1200" dirty="0"/>
                </a:p>
              </p:txBody>
            </p:sp>
          </p:grpSp>
          <p:grpSp>
            <p:nvGrpSpPr>
              <p:cNvPr id="10" name="Group 9"/>
              <p:cNvGrpSpPr/>
              <p:nvPr/>
            </p:nvGrpSpPr>
            <p:grpSpPr>
              <a:xfrm>
                <a:off x="5725001" y="4114800"/>
                <a:ext cx="523399" cy="367746"/>
                <a:chOff x="6571902" y="2138290"/>
                <a:chExt cx="294799" cy="367746"/>
              </a:xfrm>
            </p:grpSpPr>
            <p:sp>
              <p:nvSpPr>
                <p:cNvPr id="18" name="Right Arrow 17"/>
                <p:cNvSpPr/>
                <p:nvPr/>
              </p:nvSpPr>
              <p:spPr>
                <a:xfrm>
                  <a:off x="6571902" y="2138290"/>
                  <a:ext cx="294799" cy="367746"/>
                </a:xfrm>
                <a:prstGeom prst="rightArrow">
                  <a:avLst>
                    <a:gd name="adj1" fmla="val 60000"/>
                    <a:gd name="adj2" fmla="val 50000"/>
                  </a:avLst>
                </a:prstGeom>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19" name="Right Arrow 17"/>
                <p:cNvSpPr/>
                <p:nvPr/>
              </p:nvSpPr>
              <p:spPr>
                <a:xfrm>
                  <a:off x="6571902" y="2211839"/>
                  <a:ext cx="206359" cy="2206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zh-TW" altLang="en-US" sz="1500" kern="1200"/>
                </a:p>
              </p:txBody>
            </p:sp>
          </p:grpSp>
          <p:grpSp>
            <p:nvGrpSpPr>
              <p:cNvPr id="11" name="Group 10"/>
              <p:cNvGrpSpPr/>
              <p:nvPr/>
            </p:nvGrpSpPr>
            <p:grpSpPr>
              <a:xfrm>
                <a:off x="6554957" y="3657600"/>
                <a:ext cx="1682852" cy="1252131"/>
                <a:chOff x="7293507" y="2667005"/>
                <a:chExt cx="1530453" cy="1530453"/>
              </a:xfrm>
            </p:grpSpPr>
            <p:sp>
              <p:nvSpPr>
                <p:cNvPr id="16" name="Rounded Rectangle 15"/>
                <p:cNvSpPr/>
                <p:nvPr/>
              </p:nvSpPr>
              <p:spPr>
                <a:xfrm>
                  <a:off x="7293507" y="2667005"/>
                  <a:ext cx="1530453" cy="1530453"/>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Rounded Rectangle 20"/>
                <p:cNvSpPr/>
                <p:nvPr/>
              </p:nvSpPr>
              <p:spPr>
                <a:xfrm>
                  <a:off x="7338332" y="2711830"/>
                  <a:ext cx="1440803" cy="1440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kern="1200" dirty="0" smtClean="0"/>
                    <a:t>Analyze Data</a:t>
                  </a:r>
                  <a:endParaRPr lang="zh-TW" altLang="en-US" sz="2400" kern="1200" dirty="0"/>
                </a:p>
              </p:txBody>
            </p:sp>
          </p:grpSp>
          <p:cxnSp>
            <p:nvCxnSpPr>
              <p:cNvPr id="12" name="Elbow Connector 11"/>
              <p:cNvCxnSpPr>
                <a:stCxn id="16" idx="3"/>
                <a:endCxn id="24" idx="0"/>
              </p:cNvCxnSpPr>
              <p:nvPr/>
            </p:nvCxnSpPr>
            <p:spPr>
              <a:xfrm flipH="1" flipV="1">
                <a:off x="1146226" y="3657596"/>
                <a:ext cx="7091583" cy="826407"/>
              </a:xfrm>
              <a:prstGeom prst="bentConnector4">
                <a:avLst>
                  <a:gd name="adj1" fmla="val -3224"/>
                  <a:gd name="adj2" fmla="val 140504"/>
                </a:avLst>
              </a:prstGeom>
              <a:ln w="38100" cmpd="sng">
                <a:solidFill>
                  <a:schemeClr val="bg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84146" y="4717947"/>
                <a:ext cx="1530453" cy="1530453"/>
              </a:xfrm>
              <a:prstGeom prst="roundRect">
                <a:avLst>
                  <a:gd name="adj" fmla="val 10000"/>
                </a:avLst>
              </a:prstGeom>
              <a:blipFill rotWithShape="1">
                <a:blip r:embed="rId2"/>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14" name="Rounded Rectangle 13"/>
              <p:cNvSpPr/>
              <p:nvPr/>
            </p:nvSpPr>
            <p:spPr>
              <a:xfrm>
                <a:off x="4118283" y="4717947"/>
                <a:ext cx="1530453" cy="1530453"/>
              </a:xfrm>
              <a:prstGeom prst="roundRect">
                <a:avLst>
                  <a:gd name="adj" fmla="val 10000"/>
                </a:avLst>
              </a:prstGeom>
              <a:blipFill rotWithShape="1">
                <a:blip r:embed="rId3"/>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50"/>
              <a:stretch/>
            </p:blipFill>
            <p:spPr bwMode="auto">
              <a:xfrm>
                <a:off x="7156347" y="4717947"/>
                <a:ext cx="1684279" cy="14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852459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600200"/>
          </a:xfrm>
        </p:spPr>
        <p:txBody>
          <a:bodyPr>
            <a:normAutofit fontScale="90000"/>
          </a:bodyPr>
          <a:lstStyle/>
          <a:p>
            <a:r>
              <a:rPr lang="en-US" sz="2200" dirty="0" smtClean="0">
                <a:latin typeface="Georgia" pitchFamily="18" charset="0"/>
              </a:rPr>
              <a:t>(Example)</a:t>
            </a:r>
            <a:r>
              <a:rPr lang="en-US" b="1" dirty="0" smtClean="0">
                <a:latin typeface="Georgia" pitchFamily="18" charset="0"/>
              </a:rPr>
              <a:t/>
            </a:r>
            <a:br>
              <a:rPr lang="en-US" b="1" dirty="0" smtClean="0">
                <a:latin typeface="Georgia" pitchFamily="18" charset="0"/>
              </a:rPr>
            </a:br>
            <a:r>
              <a:rPr lang="en-US" b="1" dirty="0" smtClean="0">
                <a:latin typeface="Georgia" pitchFamily="18" charset="0"/>
              </a:rPr>
              <a:t>Private Mobile Data Collection </a:t>
            </a:r>
            <a:endParaRPr lang="en-US" b="1" dirty="0">
              <a:latin typeface="Georgia"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981200"/>
            <a:ext cx="1828800" cy="1828800"/>
          </a:xfrm>
          <a:prstGeom prst="rect">
            <a:avLst/>
          </a:prstGeom>
        </p:spPr>
      </p:pic>
      <p:sp>
        <p:nvSpPr>
          <p:cNvPr id="4" name="Title 1"/>
          <p:cNvSpPr txBox="1">
            <a:spLocks/>
          </p:cNvSpPr>
          <p:nvPr/>
        </p:nvSpPr>
        <p:spPr>
          <a:xfrm>
            <a:off x="838200" y="3806921"/>
            <a:ext cx="6076308" cy="1004727"/>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000" b="1" kern="1200">
                <a:solidFill>
                  <a:schemeClr val="tx1"/>
                </a:solidFill>
                <a:latin typeface="Georgia" pitchFamily="18" charset="0"/>
                <a:ea typeface="+mj-ea"/>
                <a:cs typeface="+mj-cs"/>
              </a:defRPr>
            </a:lvl1pPr>
          </a:lstStyle>
          <a:p>
            <a:pPr algn="l"/>
            <a:r>
              <a:rPr lang="en-US" sz="2000" dirty="0" smtClean="0">
                <a:latin typeface="+mn-lt"/>
              </a:rPr>
              <a:t>Available free :</a:t>
            </a:r>
          </a:p>
          <a:p>
            <a:pPr marL="1028700" lvl="1" indent="-571500">
              <a:buFont typeface="Arial" pitchFamily="34" charset="0"/>
              <a:buChar char="•"/>
            </a:pPr>
            <a:r>
              <a:rPr lang="en-US" sz="2000" dirty="0" err="1" smtClean="0"/>
              <a:t>Ios</a:t>
            </a:r>
            <a:r>
              <a:rPr lang="en-US" sz="2000" dirty="0" smtClean="0"/>
              <a:t> App Store</a:t>
            </a:r>
          </a:p>
          <a:p>
            <a:pPr marL="1028700" lvl="1" indent="-571500">
              <a:buFont typeface="Arial" pitchFamily="34" charset="0"/>
              <a:buChar char="•"/>
            </a:pPr>
            <a:r>
              <a:rPr lang="en-US" sz="2000" dirty="0" smtClean="0"/>
              <a:t>The Android Google Play market</a:t>
            </a:r>
            <a:endParaRPr lang="en-US" sz="2000" dirty="0"/>
          </a:p>
        </p:txBody>
      </p:sp>
      <p:pic>
        <p:nvPicPr>
          <p:cNvPr id="5" name="Picture 4">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2400" y="4876800"/>
            <a:ext cx="6299200" cy="1838960"/>
          </a:xfrm>
          <a:prstGeom prst="rect">
            <a:avLst/>
          </a:prstGeom>
          <a:noFill/>
          <a:ln w="25400">
            <a:solidFill>
              <a:schemeClr val="tx2">
                <a:lumMod val="75000"/>
              </a:schemeClr>
            </a:solidFill>
          </a:ln>
        </p:spPr>
      </p:pic>
      <p:sp>
        <p:nvSpPr>
          <p:cNvPr id="7" name="Title 1"/>
          <p:cNvSpPr txBox="1">
            <a:spLocks/>
          </p:cNvSpPr>
          <p:nvPr/>
        </p:nvSpPr>
        <p:spPr>
          <a:xfrm>
            <a:off x="5638800" y="2190679"/>
            <a:ext cx="28194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b="1" kern="1200">
                <a:solidFill>
                  <a:schemeClr val="tx1"/>
                </a:solidFill>
                <a:latin typeface="Candara" pitchFamily="34" charset="0"/>
                <a:ea typeface="+mj-ea"/>
                <a:cs typeface="+mj-cs"/>
              </a:defRPr>
            </a:lvl1pPr>
          </a:lstStyle>
          <a:p>
            <a:r>
              <a:rPr lang="en-US" sz="4000" dirty="0" smtClean="0"/>
              <a:t>Using </a:t>
            </a:r>
            <a:r>
              <a:rPr lang="en-US" sz="4000" dirty="0" err="1" smtClean="0"/>
              <a:t>ohmage</a:t>
            </a:r>
            <a:r>
              <a:rPr lang="en-US" sz="4000" dirty="0" smtClean="0"/>
              <a:t> MWF</a:t>
            </a:r>
            <a:endParaRPr lang="en-US" sz="4000" dirty="0"/>
          </a:p>
        </p:txBody>
      </p:sp>
    </p:spTree>
    <p:extLst>
      <p:ext uri="{BB962C8B-B14F-4D97-AF65-F5344CB8AC3E}">
        <p14:creationId xmlns:p14="http://schemas.microsoft.com/office/powerpoint/2010/main" val="2720908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278420" y="4292489"/>
            <a:ext cx="8714963" cy="2451260"/>
          </a:xfrm>
          <a:prstGeom prst="rect">
            <a:avLst/>
          </a:prstGeom>
          <a:solidFill>
            <a:srgbClr val="00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274168" y="1406259"/>
            <a:ext cx="8711788" cy="2081928"/>
          </a:xfrm>
          <a:prstGeom prst="rect">
            <a:avLst/>
          </a:prstGeom>
          <a:solidFill>
            <a:srgbClr val="00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4847778" y="1936024"/>
            <a:ext cx="3429000" cy="1490246"/>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280117" y="1905308"/>
            <a:ext cx="3230966" cy="1490246"/>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0"/>
            <a:ext cx="8915400" cy="1417638"/>
          </a:xfrm>
        </p:spPr>
        <p:txBody>
          <a:bodyPr/>
          <a:lstStyle/>
          <a:p>
            <a:r>
              <a:rPr lang="en-US" b="1" dirty="0" err="1" smtClean="0">
                <a:latin typeface="Georgia" pitchFamily="18" charset="0"/>
              </a:rPr>
              <a:t>Ohmage</a:t>
            </a:r>
            <a:r>
              <a:rPr lang="en-US" sz="4400" b="1" dirty="0" smtClean="0">
                <a:latin typeface="Georgia" pitchFamily="18" charset="0"/>
              </a:rPr>
              <a:t/>
            </a:r>
            <a:br>
              <a:rPr lang="en-US" sz="4400" b="1" dirty="0" smtClean="0">
                <a:latin typeface="Georgia" pitchFamily="18" charset="0"/>
              </a:rPr>
            </a:br>
            <a:r>
              <a:rPr lang="en-US" sz="3600" b="1" dirty="0" smtClean="0">
                <a:latin typeface="Georgia" pitchFamily="18" charset="0"/>
              </a:rPr>
              <a:t>Mobile-to-Web Platform</a:t>
            </a:r>
            <a:endParaRPr lang="en-US" sz="3600" b="1" dirty="0">
              <a:latin typeface="Georgia" pitchFamily="18" charset="0"/>
            </a:endParaRPr>
          </a:p>
        </p:txBody>
      </p:sp>
      <p:pic>
        <p:nvPicPr>
          <p:cNvPr id="6" name="Picture 17" descr="http://demo.ohmage.org/static/uploads/step-images/mobility-icon-fuschia-newgu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2545" y="2102171"/>
            <a:ext cx="548260" cy="54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https://encrypted-tbn0.gstatic.com/images?q=tbn:ANd9GcTut_Xnck4V8DVNdDTOCjbXU0oCE8cxupegM3NjOmQj6HUW4O2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7409" y="2021198"/>
            <a:ext cx="485684" cy="57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ttps://encrypted-tbn0.gstatic.com/images?q=tbn:ANd9GcT3frNl3fj7Ub5hidv-O6ZeaLLQ4N8k2DAInSLSXXcl_aXWjq_uk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230" y="2122028"/>
            <a:ext cx="538007" cy="53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5356" y="3611071"/>
            <a:ext cx="8714961" cy="609600"/>
          </a:xfrm>
          <a:prstGeom prst="rect">
            <a:avLst/>
          </a:prstGeom>
          <a:solidFill>
            <a:srgbClr val="00FFFF"/>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1">
                    <a:lumMod val="75000"/>
                  </a:schemeClr>
                </a:solidFill>
              </a:rPr>
              <a:t>Ohmage</a:t>
            </a:r>
            <a:r>
              <a:rPr lang="en-US" b="1" dirty="0" smtClean="0">
                <a:solidFill>
                  <a:schemeClr val="accent1">
                    <a:lumMod val="75000"/>
                  </a:schemeClr>
                </a:solidFill>
              </a:rPr>
              <a:t> server (</a:t>
            </a:r>
            <a:r>
              <a:rPr lang="en-US" b="1" dirty="0" err="1" smtClean="0">
                <a:solidFill>
                  <a:schemeClr val="accent1">
                    <a:lumMod val="75000"/>
                  </a:schemeClr>
                </a:solidFill>
              </a:rPr>
              <a:t>RESTful</a:t>
            </a:r>
            <a:r>
              <a:rPr lang="en-US" b="1" dirty="0" smtClean="0">
                <a:solidFill>
                  <a:schemeClr val="accent1">
                    <a:lumMod val="75000"/>
                  </a:schemeClr>
                </a:solidFill>
              </a:rPr>
              <a:t> APIs)</a:t>
            </a:r>
            <a:endParaRPr lang="en-US" b="1" dirty="0">
              <a:solidFill>
                <a:schemeClr val="accent1">
                  <a:lumMod val="75000"/>
                </a:schemeClr>
              </a:solidFill>
            </a:endParaRPr>
          </a:p>
        </p:txBody>
      </p:sp>
      <p:sp>
        <p:nvSpPr>
          <p:cNvPr id="15" name="TextBox 14"/>
          <p:cNvSpPr txBox="1"/>
          <p:nvPr/>
        </p:nvSpPr>
        <p:spPr>
          <a:xfrm>
            <a:off x="152400" y="5312590"/>
            <a:ext cx="1520825" cy="584775"/>
          </a:xfrm>
          <a:prstGeom prst="rect">
            <a:avLst/>
          </a:prstGeom>
          <a:noFill/>
        </p:spPr>
        <p:txBody>
          <a:bodyPr wrap="square" rtlCol="0">
            <a:spAutoFit/>
          </a:bodyPr>
          <a:lstStyle/>
          <a:p>
            <a:pPr algn="ctr"/>
            <a:r>
              <a:rPr lang="en-US" sz="1600" dirty="0" err="1" smtClean="0"/>
              <a:t>Ohmage</a:t>
            </a:r>
            <a:r>
              <a:rPr lang="en-US" sz="1600" dirty="0" smtClean="0"/>
              <a:t> </a:t>
            </a:r>
            <a:r>
              <a:rPr lang="en-US" sz="1600" dirty="0" err="1" smtClean="0"/>
              <a:t>FrontEnd</a:t>
            </a:r>
            <a:endParaRPr lang="en-US" sz="1600" dirty="0"/>
          </a:p>
        </p:txBody>
      </p:sp>
      <p:sp>
        <p:nvSpPr>
          <p:cNvPr id="18" name="TextBox 17"/>
          <p:cNvSpPr txBox="1"/>
          <p:nvPr/>
        </p:nvSpPr>
        <p:spPr>
          <a:xfrm>
            <a:off x="4945127" y="2652994"/>
            <a:ext cx="914399" cy="338554"/>
          </a:xfrm>
          <a:prstGeom prst="rect">
            <a:avLst/>
          </a:prstGeom>
          <a:noFill/>
        </p:spPr>
        <p:txBody>
          <a:bodyPr wrap="square" rtlCol="0">
            <a:spAutoFit/>
          </a:bodyPr>
          <a:lstStyle/>
          <a:p>
            <a:pPr algn="ctr"/>
            <a:r>
              <a:rPr lang="en-US" sz="1600" dirty="0" smtClean="0"/>
              <a:t>Mobility</a:t>
            </a:r>
            <a:endParaRPr lang="en-US" sz="1600" dirty="0"/>
          </a:p>
        </p:txBody>
      </p:sp>
      <p:sp>
        <p:nvSpPr>
          <p:cNvPr id="19" name="TextBox 18"/>
          <p:cNvSpPr txBox="1"/>
          <p:nvPr/>
        </p:nvSpPr>
        <p:spPr>
          <a:xfrm>
            <a:off x="5867398" y="2597044"/>
            <a:ext cx="1219202" cy="338554"/>
          </a:xfrm>
          <a:prstGeom prst="rect">
            <a:avLst/>
          </a:prstGeom>
          <a:noFill/>
        </p:spPr>
        <p:txBody>
          <a:bodyPr wrap="square" rtlCol="0">
            <a:spAutoFit/>
          </a:bodyPr>
          <a:lstStyle/>
          <a:p>
            <a:pPr algn="ctr"/>
            <a:r>
              <a:rPr lang="en-US" sz="1600" dirty="0" err="1" smtClean="0"/>
              <a:t>SystemSens</a:t>
            </a:r>
            <a:endParaRPr lang="en-US" sz="1600" dirty="0"/>
          </a:p>
        </p:txBody>
      </p:sp>
      <p:sp>
        <p:nvSpPr>
          <p:cNvPr id="20" name="TextBox 19"/>
          <p:cNvSpPr txBox="1"/>
          <p:nvPr/>
        </p:nvSpPr>
        <p:spPr>
          <a:xfrm>
            <a:off x="7010401" y="2599607"/>
            <a:ext cx="914399" cy="338554"/>
          </a:xfrm>
          <a:prstGeom prst="rect">
            <a:avLst/>
          </a:prstGeom>
          <a:noFill/>
        </p:spPr>
        <p:txBody>
          <a:bodyPr wrap="square" rtlCol="0">
            <a:spAutoFit/>
          </a:bodyPr>
          <a:lstStyle/>
          <a:p>
            <a:pPr algn="ctr"/>
            <a:r>
              <a:rPr lang="en-US" sz="1600" dirty="0" smtClean="0"/>
              <a:t>Acoustic</a:t>
            </a:r>
            <a:endParaRPr lang="en-US" sz="1600" dirty="0"/>
          </a:p>
        </p:txBody>
      </p:sp>
      <p:sp>
        <p:nvSpPr>
          <p:cNvPr id="36" name="Rounded Rectangle 35"/>
          <p:cNvSpPr/>
          <p:nvPr/>
        </p:nvSpPr>
        <p:spPr>
          <a:xfrm>
            <a:off x="7531514" y="4466116"/>
            <a:ext cx="969136" cy="878801"/>
          </a:xfrm>
          <a:prstGeom prst="roundRect">
            <a:avLst>
              <a:gd name="adj" fmla="val 10000"/>
            </a:avLst>
          </a:prstGeom>
          <a:blipFill rotWithShape="1">
            <a:blip r:embed="rId6"/>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37" name="TextBox 36"/>
          <p:cNvSpPr txBox="1"/>
          <p:nvPr/>
        </p:nvSpPr>
        <p:spPr>
          <a:xfrm>
            <a:off x="7467601" y="5312590"/>
            <a:ext cx="1219199" cy="338554"/>
          </a:xfrm>
          <a:prstGeom prst="rect">
            <a:avLst/>
          </a:prstGeom>
          <a:noFill/>
        </p:spPr>
        <p:txBody>
          <a:bodyPr wrap="square" rtlCol="0">
            <a:spAutoFit/>
          </a:bodyPr>
          <a:lstStyle/>
          <a:p>
            <a:pPr algn="ctr"/>
            <a:r>
              <a:rPr lang="en-US" sz="1600" dirty="0" err="1" smtClean="0"/>
              <a:t>LifeStreams</a:t>
            </a:r>
            <a:endParaRPr lang="en-US" sz="1600" dirty="0"/>
          </a:p>
        </p:txBody>
      </p:sp>
      <p:sp>
        <p:nvSpPr>
          <p:cNvPr id="38" name="Rounded Rectangle 37"/>
          <p:cNvSpPr/>
          <p:nvPr/>
        </p:nvSpPr>
        <p:spPr>
          <a:xfrm>
            <a:off x="1585738" y="4466116"/>
            <a:ext cx="807694" cy="821304"/>
          </a:xfrm>
          <a:prstGeom prst="roundRect">
            <a:avLst>
              <a:gd name="adj" fmla="val 10000"/>
            </a:avLst>
          </a:prstGeom>
          <a:blipFill rotWithShape="1">
            <a:blip r:embed="rId7"/>
            <a:stretch>
              <a:fillRect/>
            </a:stretch>
          </a:blipFill>
        </p:spPr>
        <p:style>
          <a:lnRef idx="0">
            <a:schemeClr val="dk2">
              <a:shade val="80000"/>
              <a:hueOff val="0"/>
              <a:satOff val="0"/>
              <a:lumOff val="0"/>
              <a:alphaOff val="0"/>
            </a:schemeClr>
          </a:lnRef>
          <a:fillRef idx="1">
            <a:scrgbClr r="0" g="0" b="0"/>
          </a:fillRef>
          <a:effectRef idx="2">
            <a:schemeClr val="dk2">
              <a:tint val="50000"/>
              <a:hueOff val="0"/>
              <a:satOff val="0"/>
              <a:lumOff val="0"/>
              <a:alphaOff val="0"/>
            </a:schemeClr>
          </a:effectRef>
          <a:fontRef idx="minor">
            <a:schemeClr val="lt2">
              <a:hueOff val="0"/>
              <a:satOff val="0"/>
              <a:lumOff val="0"/>
              <a:alphaOff val="0"/>
            </a:schemeClr>
          </a:fontRef>
        </p:style>
      </p:sp>
      <p:sp>
        <p:nvSpPr>
          <p:cNvPr id="39" name="TextBox 38"/>
          <p:cNvSpPr txBox="1"/>
          <p:nvPr/>
        </p:nvSpPr>
        <p:spPr>
          <a:xfrm>
            <a:off x="1404936" y="5312590"/>
            <a:ext cx="1219199" cy="584775"/>
          </a:xfrm>
          <a:prstGeom prst="rect">
            <a:avLst/>
          </a:prstGeom>
          <a:noFill/>
        </p:spPr>
        <p:txBody>
          <a:bodyPr wrap="square" rtlCol="0">
            <a:spAutoFit/>
          </a:bodyPr>
          <a:lstStyle/>
          <a:p>
            <a:pPr algn="ctr"/>
            <a:r>
              <a:rPr lang="en-US" sz="1600" dirty="0" smtClean="0"/>
              <a:t>Campaign Authoring</a:t>
            </a:r>
            <a:endParaRPr lang="en-US" sz="1600" dirty="0"/>
          </a:p>
        </p:txBody>
      </p:sp>
      <p:pic>
        <p:nvPicPr>
          <p:cNvPr id="4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50"/>
          <a:stretch/>
        </p:blipFill>
        <p:spPr bwMode="auto">
          <a:xfrm>
            <a:off x="6386174" y="4495800"/>
            <a:ext cx="881400" cy="84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6248400" y="5312589"/>
            <a:ext cx="1219199" cy="338554"/>
          </a:xfrm>
          <a:prstGeom prst="rect">
            <a:avLst/>
          </a:prstGeom>
          <a:noFill/>
        </p:spPr>
        <p:txBody>
          <a:bodyPr wrap="square" rtlCol="0">
            <a:spAutoFit/>
          </a:bodyPr>
          <a:lstStyle/>
          <a:p>
            <a:pPr algn="ctr"/>
            <a:r>
              <a:rPr lang="en-US" sz="1600" dirty="0" err="1" smtClean="0"/>
              <a:t>Snackboard</a:t>
            </a:r>
            <a:endParaRPr lang="en-US" sz="1600" dirty="0"/>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1601" y="2043146"/>
            <a:ext cx="552956" cy="552956"/>
          </a:xfrm>
          <a:prstGeom prst="rect">
            <a:avLst/>
          </a:prstGeom>
        </p:spPr>
      </p:pic>
      <p:pic>
        <p:nvPicPr>
          <p:cNvPr id="43" name="Picture 4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5195" y="2022288"/>
            <a:ext cx="609599" cy="575847"/>
          </a:xfrm>
          <a:prstGeom prst="rect">
            <a:avLst/>
          </a:prstGeom>
          <a:noFill/>
          <a:ln>
            <a:noFill/>
          </a:ln>
        </p:spPr>
      </p:pic>
      <p:sp>
        <p:nvSpPr>
          <p:cNvPr id="44" name="TextBox 43"/>
          <p:cNvSpPr txBox="1"/>
          <p:nvPr/>
        </p:nvSpPr>
        <p:spPr>
          <a:xfrm>
            <a:off x="1765299" y="2549141"/>
            <a:ext cx="901701" cy="336521"/>
          </a:xfrm>
          <a:prstGeom prst="rect">
            <a:avLst/>
          </a:prstGeom>
          <a:noFill/>
        </p:spPr>
        <p:txBody>
          <a:bodyPr wrap="square" rtlCol="0">
            <a:spAutoFit/>
          </a:bodyPr>
          <a:lstStyle/>
          <a:p>
            <a:pPr algn="ctr"/>
            <a:r>
              <a:rPr lang="en-US" sz="1600" dirty="0" err="1" smtClean="0"/>
              <a:t>ohmage</a:t>
            </a:r>
            <a:endParaRPr lang="en-US" sz="1600" dirty="0"/>
          </a:p>
        </p:txBody>
      </p:sp>
      <p:sp>
        <p:nvSpPr>
          <p:cNvPr id="45" name="TextBox 44"/>
          <p:cNvSpPr txBox="1"/>
          <p:nvPr/>
        </p:nvSpPr>
        <p:spPr>
          <a:xfrm>
            <a:off x="2895600" y="2547108"/>
            <a:ext cx="1522159" cy="338554"/>
          </a:xfrm>
          <a:prstGeom prst="rect">
            <a:avLst/>
          </a:prstGeom>
          <a:noFill/>
        </p:spPr>
        <p:txBody>
          <a:bodyPr wrap="square" rtlCol="0">
            <a:spAutoFit/>
          </a:bodyPr>
          <a:lstStyle/>
          <a:p>
            <a:pPr algn="ctr"/>
            <a:r>
              <a:rPr lang="en-US" sz="1600" dirty="0" err="1"/>
              <a:t>o</a:t>
            </a:r>
            <a:r>
              <a:rPr lang="en-US" sz="1600" dirty="0" err="1" smtClean="0"/>
              <a:t>hmage</a:t>
            </a:r>
            <a:r>
              <a:rPr lang="en-US" sz="1600" dirty="0" smtClean="0"/>
              <a:t> MWF</a:t>
            </a:r>
            <a:endParaRPr lang="en-US" sz="1600" dirty="0"/>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822" y="4466115"/>
            <a:ext cx="837101" cy="828651"/>
          </a:xfrm>
          <a:prstGeom prst="rect">
            <a:avLst/>
          </a:prstGeom>
        </p:spPr>
      </p:pic>
      <p:pic>
        <p:nvPicPr>
          <p:cNvPr id="48" name="Picture 2" descr="https://wiki.mobilizingcs.org/_media/app/web/exploredata3.png?w=700&amp;tok=55bf5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2285" y="4495800"/>
            <a:ext cx="1007288" cy="84911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5029200" y="5312590"/>
            <a:ext cx="1219199" cy="584775"/>
          </a:xfrm>
          <a:prstGeom prst="rect">
            <a:avLst/>
          </a:prstGeom>
          <a:noFill/>
        </p:spPr>
        <p:txBody>
          <a:bodyPr wrap="square" rtlCol="0">
            <a:spAutoFit/>
          </a:bodyPr>
          <a:lstStyle/>
          <a:p>
            <a:pPr algn="ctr"/>
            <a:r>
              <a:rPr lang="en-US" sz="1600" dirty="0" err="1" smtClean="0"/>
              <a:t>Ohmage</a:t>
            </a:r>
            <a:endParaRPr lang="en-US" sz="1600" dirty="0" smtClean="0"/>
          </a:p>
          <a:p>
            <a:pPr algn="ctr"/>
            <a:r>
              <a:rPr lang="en-US" sz="1600" dirty="0" err="1" smtClean="0"/>
              <a:t>Expore</a:t>
            </a:r>
            <a:r>
              <a:rPr lang="en-US" sz="1600" dirty="0" smtClean="0"/>
              <a:t> Data</a:t>
            </a:r>
            <a:endParaRPr lang="en-US" sz="1600" dirty="0"/>
          </a:p>
        </p:txBody>
      </p:sp>
      <p:pic>
        <p:nvPicPr>
          <p:cNvPr id="51"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014" t="13066" r="46735" b="27587"/>
          <a:stretch/>
        </p:blipFill>
        <p:spPr bwMode="auto">
          <a:xfrm>
            <a:off x="2681287" y="4466115"/>
            <a:ext cx="818322" cy="82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Box 52"/>
          <p:cNvSpPr txBox="1"/>
          <p:nvPr/>
        </p:nvSpPr>
        <p:spPr>
          <a:xfrm>
            <a:off x="2286000" y="2911618"/>
            <a:ext cx="1520825" cy="338554"/>
          </a:xfrm>
          <a:prstGeom prst="rect">
            <a:avLst/>
          </a:prstGeom>
          <a:noFill/>
        </p:spPr>
        <p:txBody>
          <a:bodyPr wrap="square" rtlCol="0">
            <a:spAutoFit/>
          </a:bodyPr>
          <a:lstStyle/>
          <a:p>
            <a:pPr algn="ctr"/>
            <a:r>
              <a:rPr lang="en-US" sz="1600" b="1" dirty="0" smtClean="0">
                <a:solidFill>
                  <a:srgbClr val="0070C0"/>
                </a:solidFill>
              </a:rPr>
              <a:t>Self-report</a:t>
            </a:r>
            <a:endParaRPr lang="en-US" sz="1600" b="1" dirty="0">
              <a:solidFill>
                <a:srgbClr val="0070C0"/>
              </a:solidFill>
            </a:endParaRPr>
          </a:p>
        </p:txBody>
      </p:sp>
      <p:sp>
        <p:nvSpPr>
          <p:cNvPr id="55" name="TextBox 54"/>
          <p:cNvSpPr txBox="1"/>
          <p:nvPr/>
        </p:nvSpPr>
        <p:spPr>
          <a:xfrm>
            <a:off x="5486400" y="2911618"/>
            <a:ext cx="2266310" cy="338554"/>
          </a:xfrm>
          <a:prstGeom prst="rect">
            <a:avLst/>
          </a:prstGeom>
          <a:noFill/>
        </p:spPr>
        <p:txBody>
          <a:bodyPr wrap="square" rtlCol="0">
            <a:spAutoFit/>
          </a:bodyPr>
          <a:lstStyle/>
          <a:p>
            <a:pPr algn="ctr"/>
            <a:r>
              <a:rPr lang="en-US" sz="1600" b="1" dirty="0" smtClean="0">
                <a:solidFill>
                  <a:srgbClr val="0070C0"/>
                </a:solidFill>
              </a:rPr>
              <a:t>Passive Data Streams</a:t>
            </a:r>
            <a:endParaRPr lang="en-US" sz="1600" b="1" dirty="0">
              <a:solidFill>
                <a:srgbClr val="0070C0"/>
              </a:solidFill>
            </a:endParaRPr>
          </a:p>
        </p:txBody>
      </p:sp>
      <p:sp>
        <p:nvSpPr>
          <p:cNvPr id="56" name="TextBox 55"/>
          <p:cNvSpPr txBox="1"/>
          <p:nvPr/>
        </p:nvSpPr>
        <p:spPr>
          <a:xfrm>
            <a:off x="2452688" y="5312590"/>
            <a:ext cx="1219199" cy="584775"/>
          </a:xfrm>
          <a:prstGeom prst="rect">
            <a:avLst/>
          </a:prstGeom>
          <a:noFill/>
        </p:spPr>
        <p:txBody>
          <a:bodyPr wrap="square" rtlCol="0">
            <a:spAutoFit/>
          </a:bodyPr>
          <a:lstStyle/>
          <a:p>
            <a:pPr algn="ctr"/>
            <a:r>
              <a:rPr lang="en-US" sz="1600" dirty="0" smtClean="0"/>
              <a:t>Survey</a:t>
            </a:r>
          </a:p>
          <a:p>
            <a:pPr algn="ctr"/>
            <a:r>
              <a:rPr lang="en-US" sz="1600" dirty="0" smtClean="0"/>
              <a:t>Gathering</a:t>
            </a:r>
            <a:endParaRPr lang="en-US" sz="1600" dirty="0"/>
          </a:p>
        </p:txBody>
      </p:sp>
      <p:sp>
        <p:nvSpPr>
          <p:cNvPr id="57" name="Rectangle 56"/>
          <p:cNvSpPr/>
          <p:nvPr/>
        </p:nvSpPr>
        <p:spPr>
          <a:xfrm>
            <a:off x="4848638" y="4351530"/>
            <a:ext cx="3838162" cy="1915918"/>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5429890" y="5893356"/>
            <a:ext cx="2647310" cy="338554"/>
          </a:xfrm>
          <a:prstGeom prst="rect">
            <a:avLst/>
          </a:prstGeom>
          <a:noFill/>
        </p:spPr>
        <p:txBody>
          <a:bodyPr wrap="square" rtlCol="0">
            <a:spAutoFit/>
          </a:bodyPr>
          <a:lstStyle/>
          <a:p>
            <a:pPr algn="ctr"/>
            <a:r>
              <a:rPr lang="en-US" sz="1600" b="1" dirty="0" smtClean="0">
                <a:solidFill>
                  <a:srgbClr val="0070C0"/>
                </a:solidFill>
              </a:rPr>
              <a:t>Visualization and Analysis</a:t>
            </a:r>
            <a:endParaRPr lang="en-US" sz="1600" b="1" dirty="0">
              <a:solidFill>
                <a:srgbClr val="0070C0"/>
              </a:solidFill>
            </a:endParaRPr>
          </a:p>
        </p:txBody>
      </p:sp>
      <p:sp>
        <p:nvSpPr>
          <p:cNvPr id="59" name="Rectangle 58"/>
          <p:cNvSpPr/>
          <p:nvPr/>
        </p:nvSpPr>
        <p:spPr>
          <a:xfrm>
            <a:off x="352837" y="4351530"/>
            <a:ext cx="4371563" cy="1915917"/>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13962" y="5893356"/>
            <a:ext cx="3858038" cy="338554"/>
          </a:xfrm>
          <a:prstGeom prst="rect">
            <a:avLst/>
          </a:prstGeom>
          <a:noFill/>
        </p:spPr>
        <p:txBody>
          <a:bodyPr wrap="square" rtlCol="0">
            <a:spAutoFit/>
          </a:bodyPr>
          <a:lstStyle/>
          <a:p>
            <a:pPr algn="ctr"/>
            <a:r>
              <a:rPr lang="en-US" sz="1600" b="1" dirty="0" smtClean="0">
                <a:solidFill>
                  <a:srgbClr val="0070C0"/>
                </a:solidFill>
              </a:rPr>
              <a:t>Data Management and Administration</a:t>
            </a:r>
            <a:endParaRPr lang="en-US" sz="1600" b="1" dirty="0">
              <a:solidFill>
                <a:srgbClr val="0070C0"/>
              </a:solidFill>
            </a:endParaRPr>
          </a:p>
        </p:txBody>
      </p:sp>
      <p:sp>
        <p:nvSpPr>
          <p:cNvPr id="46" name="Rectangle 45"/>
          <p:cNvSpPr/>
          <p:nvPr/>
        </p:nvSpPr>
        <p:spPr>
          <a:xfrm>
            <a:off x="3880352" y="1508177"/>
            <a:ext cx="1556323" cy="369332"/>
          </a:xfrm>
          <a:prstGeom prst="rect">
            <a:avLst/>
          </a:prstGeom>
        </p:spPr>
        <p:txBody>
          <a:bodyPr wrap="none">
            <a:spAutoFit/>
          </a:bodyPr>
          <a:lstStyle/>
          <a:p>
            <a:r>
              <a:rPr lang="en-US" b="1" dirty="0" smtClean="0">
                <a:solidFill>
                  <a:schemeClr val="accent1">
                    <a:lumMod val="75000"/>
                  </a:schemeClr>
                </a:solidFill>
              </a:rPr>
              <a:t>Mobile Clients</a:t>
            </a:r>
            <a:endParaRPr lang="en-US" dirty="0"/>
          </a:p>
        </p:txBody>
      </p:sp>
      <p:sp>
        <p:nvSpPr>
          <p:cNvPr id="64" name="Rectangle 63"/>
          <p:cNvSpPr/>
          <p:nvPr/>
        </p:nvSpPr>
        <p:spPr>
          <a:xfrm>
            <a:off x="3781047" y="6276976"/>
            <a:ext cx="1857753" cy="369332"/>
          </a:xfrm>
          <a:prstGeom prst="rect">
            <a:avLst/>
          </a:prstGeom>
        </p:spPr>
        <p:txBody>
          <a:bodyPr wrap="none">
            <a:spAutoFit/>
          </a:bodyPr>
          <a:lstStyle/>
          <a:p>
            <a:r>
              <a:rPr lang="en-US" b="1" dirty="0" smtClean="0">
                <a:solidFill>
                  <a:schemeClr val="accent1">
                    <a:lumMod val="75000"/>
                  </a:schemeClr>
                </a:solidFill>
              </a:rPr>
              <a:t>Web Applications</a:t>
            </a:r>
            <a:endParaRPr lang="en-US" dirty="0"/>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48088" y="4466117"/>
            <a:ext cx="825706" cy="810732"/>
          </a:xfrm>
          <a:prstGeom prst="rect">
            <a:avLst/>
          </a:prstGeom>
        </p:spPr>
      </p:pic>
      <p:sp>
        <p:nvSpPr>
          <p:cNvPr id="66" name="TextBox 65"/>
          <p:cNvSpPr txBox="1"/>
          <p:nvPr/>
        </p:nvSpPr>
        <p:spPr>
          <a:xfrm>
            <a:off x="3519489" y="5312590"/>
            <a:ext cx="1219199" cy="584775"/>
          </a:xfrm>
          <a:prstGeom prst="rect">
            <a:avLst/>
          </a:prstGeom>
          <a:noFill/>
        </p:spPr>
        <p:txBody>
          <a:bodyPr wrap="square" rtlCol="0">
            <a:spAutoFit/>
          </a:bodyPr>
          <a:lstStyle/>
          <a:p>
            <a:pPr algn="ctr"/>
            <a:r>
              <a:rPr lang="en-US" sz="1600" dirty="0" smtClean="0"/>
              <a:t>Teacher</a:t>
            </a:r>
          </a:p>
          <a:p>
            <a:pPr algn="ctr"/>
            <a:r>
              <a:rPr lang="en-US" sz="1600" dirty="0" smtClean="0"/>
              <a:t>Tool</a:t>
            </a:r>
            <a:endParaRPr lang="en-US" sz="1600" dirty="0"/>
          </a:p>
        </p:txBody>
      </p:sp>
    </p:spTree>
    <p:extLst>
      <p:ext uri="{BB962C8B-B14F-4D97-AF65-F5344CB8AC3E}">
        <p14:creationId xmlns:p14="http://schemas.microsoft.com/office/powerpoint/2010/main" val="3009442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8" y="154632"/>
            <a:ext cx="8534400" cy="1143000"/>
          </a:xfrm>
        </p:spPr>
        <p:txBody>
          <a:bodyPr>
            <a:noAutofit/>
          </a:bodyPr>
          <a:lstStyle/>
          <a:p>
            <a:r>
              <a:rPr lang="en-US" b="1" dirty="0" smtClean="0">
                <a:latin typeface="Georgia" pitchFamily="18" charset="0"/>
              </a:rPr>
              <a:t>Data Analysis</a:t>
            </a:r>
            <a:endParaRPr lang="en-US" b="1" dirty="0">
              <a:latin typeface="Georgia" pitchFamily="18" charset="0"/>
            </a:endParaRPr>
          </a:p>
        </p:txBody>
      </p:sp>
      <p:pic>
        <p:nvPicPr>
          <p:cNvPr id="2050" name="Picture 2" descr="https://wiki.mobilizingcs.org/_media/rstudio/rstudioplotpa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4184075"/>
            <a:ext cx="3733799" cy="24838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50"/>
          <a:stretch/>
        </p:blipFill>
        <p:spPr bwMode="auto">
          <a:xfrm>
            <a:off x="4876800" y="1584617"/>
            <a:ext cx="3657600" cy="221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2056" y="4633912"/>
            <a:ext cx="1462088" cy="146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wiki.mobilizingcs.org/_media/app/web/exploredata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831" y="1987028"/>
            <a:ext cx="2781172" cy="1899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iki.mobilizingcs.org/_media/app/web/exploredata3.png?w=700&amp;tok=55bf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901" y="1606028"/>
            <a:ext cx="3060699" cy="20900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0486" y="4297978"/>
            <a:ext cx="3603914" cy="218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52400" y="3776246"/>
            <a:ext cx="4553712" cy="338554"/>
          </a:xfrm>
          <a:prstGeom prst="rect">
            <a:avLst/>
          </a:prstGeom>
          <a:noFill/>
        </p:spPr>
        <p:txBody>
          <a:bodyPr wrap="square" rtlCol="0">
            <a:spAutoFit/>
          </a:bodyPr>
          <a:lstStyle/>
          <a:p>
            <a:pPr algn="ctr"/>
            <a:r>
              <a:rPr lang="en-US" sz="1600" dirty="0" err="1" smtClean="0"/>
              <a:t>Ohmage</a:t>
            </a:r>
            <a:r>
              <a:rPr lang="en-US" sz="1600" dirty="0" smtClean="0"/>
              <a:t> Generic Data Exploration (all campaigns)</a:t>
            </a:r>
            <a:endParaRPr lang="en-US" sz="1600" dirty="0"/>
          </a:p>
        </p:txBody>
      </p:sp>
      <p:sp>
        <p:nvSpPr>
          <p:cNvPr id="13" name="TextBox 12"/>
          <p:cNvSpPr txBox="1"/>
          <p:nvPr/>
        </p:nvSpPr>
        <p:spPr>
          <a:xfrm>
            <a:off x="4724400" y="3764578"/>
            <a:ext cx="4038600" cy="483081"/>
          </a:xfrm>
          <a:prstGeom prst="rect">
            <a:avLst/>
          </a:prstGeom>
          <a:noFill/>
        </p:spPr>
        <p:txBody>
          <a:bodyPr wrap="square" rtlCol="0">
            <a:spAutoFit/>
          </a:bodyPr>
          <a:lstStyle/>
          <a:p>
            <a:pPr algn="ctr">
              <a:lnSpc>
                <a:spcPts val="1500"/>
              </a:lnSpc>
            </a:pPr>
            <a:r>
              <a:rPr lang="en-US" sz="1600" dirty="0" smtClean="0"/>
              <a:t>Customized Dashboards: snack, ads, trash</a:t>
            </a:r>
          </a:p>
          <a:p>
            <a:pPr algn="ctr">
              <a:lnSpc>
                <a:spcPts val="1500"/>
              </a:lnSpc>
            </a:pPr>
            <a:r>
              <a:rPr lang="en-US" sz="1600" dirty="0" smtClean="0"/>
              <a:t>(</a:t>
            </a:r>
            <a:r>
              <a:rPr lang="en-US" sz="1600" dirty="0" smtClean="0">
                <a:hlinkClick r:id="rId9"/>
              </a:rPr>
              <a:t>https://lausd.mobilizingcs.org/snackdemo</a:t>
            </a:r>
            <a:r>
              <a:rPr lang="en-US" sz="1600" dirty="0"/>
              <a:t>)</a:t>
            </a:r>
          </a:p>
        </p:txBody>
      </p:sp>
      <p:sp>
        <p:nvSpPr>
          <p:cNvPr id="14" name="TextBox 13"/>
          <p:cNvSpPr txBox="1"/>
          <p:nvPr/>
        </p:nvSpPr>
        <p:spPr>
          <a:xfrm>
            <a:off x="0" y="6519446"/>
            <a:ext cx="4419600" cy="338554"/>
          </a:xfrm>
          <a:prstGeom prst="rect">
            <a:avLst/>
          </a:prstGeom>
          <a:noFill/>
        </p:spPr>
        <p:txBody>
          <a:bodyPr wrap="square" rtlCol="0">
            <a:spAutoFit/>
          </a:bodyPr>
          <a:lstStyle/>
          <a:p>
            <a:pPr algn="ctr"/>
            <a:r>
              <a:rPr lang="en-US" sz="1600" dirty="0" err="1" smtClean="0"/>
              <a:t>RStudio</a:t>
            </a:r>
            <a:r>
              <a:rPr lang="en-US" sz="1600" dirty="0" smtClean="0"/>
              <a:t>: Script-based Data Analysis (all campaigns)</a:t>
            </a:r>
            <a:endParaRPr lang="en-US" sz="1600" dirty="0"/>
          </a:p>
        </p:txBody>
      </p:sp>
      <p:sp>
        <p:nvSpPr>
          <p:cNvPr id="15" name="TextBox 14"/>
          <p:cNvSpPr txBox="1"/>
          <p:nvPr/>
        </p:nvSpPr>
        <p:spPr>
          <a:xfrm>
            <a:off x="4572000" y="6507778"/>
            <a:ext cx="4343400" cy="338554"/>
          </a:xfrm>
          <a:prstGeom prst="rect">
            <a:avLst/>
          </a:prstGeom>
          <a:noFill/>
        </p:spPr>
        <p:txBody>
          <a:bodyPr wrap="square" rtlCol="0">
            <a:spAutoFit/>
          </a:bodyPr>
          <a:lstStyle/>
          <a:p>
            <a:pPr algn="ctr"/>
            <a:r>
              <a:rPr lang="en-US" sz="1600" dirty="0" smtClean="0"/>
              <a:t>Shiny: Customized GUI on </a:t>
            </a:r>
            <a:r>
              <a:rPr lang="en-US" sz="1600" dirty="0" err="1" smtClean="0"/>
              <a:t>RStudio</a:t>
            </a:r>
            <a:r>
              <a:rPr lang="en-US" sz="1600" dirty="0" smtClean="0"/>
              <a:t> (future)</a:t>
            </a:r>
            <a:endParaRPr lang="en-US" sz="1600" dirty="0"/>
          </a:p>
        </p:txBody>
      </p:sp>
      <p:sp>
        <p:nvSpPr>
          <p:cNvPr id="16" name="Rectangle 15"/>
          <p:cNvSpPr/>
          <p:nvPr/>
        </p:nvSpPr>
        <p:spPr>
          <a:xfrm>
            <a:off x="723900" y="1122952"/>
            <a:ext cx="7696199" cy="461665"/>
          </a:xfrm>
          <a:prstGeom prst="rect">
            <a:avLst/>
          </a:prstGeom>
        </p:spPr>
        <p:txBody>
          <a:bodyPr wrap="square">
            <a:spAutoFit/>
          </a:bodyPr>
          <a:lstStyle/>
          <a:p>
            <a:pPr algn="just">
              <a:defRPr/>
            </a:pPr>
            <a:r>
              <a:rPr lang="en-US" sz="2400" i="1" dirty="0" smtClean="0">
                <a:sym typeface="Trebuchet MS" charset="0"/>
              </a:rPr>
              <a:t>Different tools for different depths and learning objectives.</a:t>
            </a:r>
            <a:endParaRPr lang="en-US" sz="2400" i="1" dirty="0">
              <a:sym typeface="Trebuchet MS" charset="0"/>
            </a:endParaRPr>
          </a:p>
        </p:txBody>
      </p:sp>
      <p:pic>
        <p:nvPicPr>
          <p:cNvPr id="17" name="Picture 16"/>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0" y="1676400"/>
            <a:ext cx="246888" cy="292608"/>
          </a:xfrm>
          <a:prstGeom prst="rect">
            <a:avLst/>
          </a:prstGeom>
          <a:noFill/>
          <a:ln>
            <a:noFill/>
          </a:ln>
        </p:spPr>
      </p:pic>
    </p:spTree>
    <p:extLst>
      <p:ext uri="{BB962C8B-B14F-4D97-AF65-F5344CB8AC3E}">
        <p14:creationId xmlns:p14="http://schemas.microsoft.com/office/powerpoint/2010/main" val="2404690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UCLA Health Bruin Break</a:t>
            </a:r>
            <a:endParaRPr lang="en-US" b="1" dirty="0">
              <a:latin typeface="Georgia"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22114"/>
            <a:ext cx="7970711" cy="510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22115"/>
            <a:ext cx="8153400" cy="510861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54294" y="1676400"/>
            <a:ext cx="8161106" cy="4831207"/>
          </a:xfrm>
          <a:prstGeom prst="rect">
            <a:avLst/>
          </a:prstGeom>
          <a:noFill/>
          <a:ln>
            <a:noFill/>
          </a:ln>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50" y="1306898"/>
            <a:ext cx="8403900" cy="5254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672710" y="1291487"/>
            <a:ext cx="8270944" cy="5364607"/>
          </a:xfrm>
          <a:prstGeom prst="rect">
            <a:avLst/>
          </a:prstGeom>
          <a:noFill/>
          <a:ln>
            <a:noFill/>
          </a:ln>
        </p:spPr>
      </p:pic>
      <p:pic>
        <p:nvPicPr>
          <p:cNvPr id="9" name="Picture 8"/>
          <p:cNvPicPr/>
          <p:nvPr/>
        </p:nvPicPr>
        <p:blipFill>
          <a:blip r:embed="rId7">
            <a:extLst>
              <a:ext uri="{28A0092B-C50C-407E-A947-70E740481C1C}">
                <a14:useLocalDpi xmlns:a14="http://schemas.microsoft.com/office/drawing/2010/main" val="0"/>
              </a:ext>
            </a:extLst>
          </a:blip>
          <a:srcRect/>
          <a:stretch>
            <a:fillRect/>
          </a:stretch>
        </p:blipFill>
        <p:spPr bwMode="auto">
          <a:xfrm>
            <a:off x="672710" y="1409152"/>
            <a:ext cx="8242690" cy="5246942"/>
          </a:xfrm>
          <a:prstGeom prst="rect">
            <a:avLst/>
          </a:prstGeom>
          <a:noFill/>
          <a:ln>
            <a:noFill/>
          </a:ln>
        </p:spPr>
      </p:pic>
    </p:spTree>
    <p:extLst>
      <p:ext uri="{BB962C8B-B14F-4D97-AF65-F5344CB8AC3E}">
        <p14:creationId xmlns:p14="http://schemas.microsoft.com/office/powerpoint/2010/main" val="15857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1000" fill="hold"/>
                                        <p:tgtEl>
                                          <p:spTgt spid="2051"/>
                                        </p:tgtEl>
                                        <p:attrNameLst>
                                          <p:attrName>ppt_w</p:attrName>
                                        </p:attrNameLst>
                                      </p:cBhvr>
                                      <p:tavLst>
                                        <p:tav tm="0">
                                          <p:val>
                                            <p:fltVal val="0"/>
                                          </p:val>
                                        </p:tav>
                                        <p:tav tm="100000">
                                          <p:val>
                                            <p:strVal val="#ppt_w"/>
                                          </p:val>
                                        </p:tav>
                                      </p:tavLst>
                                    </p:anim>
                                    <p:anim calcmode="lin" valueType="num">
                                      <p:cBhvr>
                                        <p:cTn id="24" dur="1000" fill="hold"/>
                                        <p:tgtEl>
                                          <p:spTgt spid="2051"/>
                                        </p:tgtEl>
                                        <p:attrNameLst>
                                          <p:attrName>ppt_h</p:attrName>
                                        </p:attrNameLst>
                                      </p:cBhvr>
                                      <p:tavLst>
                                        <p:tav tm="0">
                                          <p:val>
                                            <p:fltVal val="0"/>
                                          </p:val>
                                        </p:tav>
                                        <p:tav tm="100000">
                                          <p:val>
                                            <p:strVal val="#ppt_h"/>
                                          </p:val>
                                        </p:tav>
                                      </p:tavLst>
                                    </p:anim>
                                    <p:anim calcmode="lin" valueType="num">
                                      <p:cBhvr>
                                        <p:cTn id="25" dur="1000" fill="hold"/>
                                        <p:tgtEl>
                                          <p:spTgt spid="2051"/>
                                        </p:tgtEl>
                                        <p:attrNameLst>
                                          <p:attrName>style.rotation</p:attrName>
                                        </p:attrNameLst>
                                      </p:cBhvr>
                                      <p:tavLst>
                                        <p:tav tm="0">
                                          <p:val>
                                            <p:fltVal val="90"/>
                                          </p:val>
                                        </p:tav>
                                        <p:tav tm="100000">
                                          <p:val>
                                            <p:fltVal val="0"/>
                                          </p:val>
                                        </p:tav>
                                      </p:tavLst>
                                    </p:anim>
                                    <p:animEffect transition="in" filter="fade">
                                      <p:cBhvr>
                                        <p:cTn id="26" dur="10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HIV Behavior Study</a:t>
            </a:r>
            <a:endParaRPr lang="en-US" b="1" dirty="0">
              <a:latin typeface="Georg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0200"/>
            <a:ext cx="6096000" cy="492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261" y="1614055"/>
            <a:ext cx="6141830" cy="482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33203"/>
            <a:ext cx="6676127" cy="518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1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1+#ppt_w/2"/>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anim calcmode="lin" valueType="num">
                                      <p:cBhvr additive="base">
                                        <p:cTn id="13" dur="500" fill="hold"/>
                                        <p:tgtEl>
                                          <p:spTgt spid="1029"/>
                                        </p:tgtEl>
                                        <p:attrNameLst>
                                          <p:attrName>ppt_x</p:attrName>
                                        </p:attrNameLst>
                                      </p:cBhvr>
                                      <p:tavLst>
                                        <p:tav tm="0">
                                          <p:val>
                                            <p:strVal val="1+#ppt_w/2"/>
                                          </p:val>
                                        </p:tav>
                                        <p:tav tm="100000">
                                          <p:val>
                                            <p:strVal val="#ppt_x"/>
                                          </p:val>
                                        </p:tav>
                                      </p:tavLst>
                                    </p:anim>
                                    <p:anim calcmode="lin" valueType="num">
                                      <p:cBhvr additive="base">
                                        <p:cTn id="14"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4830762"/>
          </a:xfrm>
        </p:spPr>
        <p:txBody>
          <a:bodyPr>
            <a:normAutofit/>
          </a:bodyPr>
          <a:lstStyle/>
          <a:p>
            <a:r>
              <a:rPr lang="en-US" sz="3200" dirty="0" smtClean="0"/>
              <a:t>(Follow-up Project – from Working Title) </a:t>
            </a:r>
            <a:r>
              <a:rPr lang="en-US" dirty="0" smtClean="0"/>
              <a:t/>
            </a:r>
            <a:br>
              <a:rPr lang="en-US" dirty="0" smtClean="0"/>
            </a:br>
            <a:r>
              <a:rPr lang="en-US" b="1" dirty="0" smtClean="0">
                <a:latin typeface="Georgia" pitchFamily="18" charset="0"/>
              </a:rPr>
              <a:t>How </a:t>
            </a:r>
            <a:r>
              <a:rPr lang="en-US" b="1" dirty="0">
                <a:latin typeface="Georgia" pitchFamily="18" charset="0"/>
              </a:rPr>
              <a:t>a strategy of Responsive Design and Mobile Apps compliment one another</a:t>
            </a:r>
            <a:r>
              <a:rPr lang="en-US" dirty="0"/>
              <a:t/>
            </a:r>
            <a:br>
              <a:rPr lang="en-US" dirty="0"/>
            </a:br>
            <a:endParaRPr lang="en-US" dirty="0"/>
          </a:p>
        </p:txBody>
      </p:sp>
    </p:spTree>
    <p:extLst>
      <p:ext uri="{BB962C8B-B14F-4D97-AF65-F5344CB8AC3E}">
        <p14:creationId xmlns:p14="http://schemas.microsoft.com/office/powerpoint/2010/main" val="3736500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Pending Project Tasks:</a:t>
            </a:r>
            <a:endParaRPr lang="en-US" b="1" dirty="0">
              <a:latin typeface="Georgia" pitchFamily="18" charset="0"/>
            </a:endParaRPr>
          </a:p>
        </p:txBody>
      </p:sp>
      <p:sp>
        <p:nvSpPr>
          <p:cNvPr id="3" name="Content Placeholder 2"/>
          <p:cNvSpPr>
            <a:spLocks noGrp="1"/>
          </p:cNvSpPr>
          <p:nvPr>
            <p:ph idx="1"/>
          </p:nvPr>
        </p:nvSpPr>
        <p:spPr/>
        <p:txBody>
          <a:bodyPr/>
          <a:lstStyle/>
          <a:p>
            <a:r>
              <a:rPr lang="en-US" dirty="0" smtClean="0"/>
              <a:t>Distill seminar content ( 3+ </a:t>
            </a:r>
            <a:r>
              <a:rPr lang="en-US" dirty="0" err="1" smtClean="0"/>
              <a:t>hrs</a:t>
            </a:r>
            <a:r>
              <a:rPr lang="en-US" dirty="0" smtClean="0"/>
              <a:t>)</a:t>
            </a:r>
          </a:p>
          <a:p>
            <a:r>
              <a:rPr lang="en-US" dirty="0" smtClean="0"/>
              <a:t>Strategic focus as opposed to deep tech</a:t>
            </a:r>
          </a:p>
          <a:p>
            <a:r>
              <a:rPr lang="en-US" dirty="0" smtClean="0"/>
              <a:t>Higher Ed Audience </a:t>
            </a:r>
            <a:endParaRPr lang="en-US" dirty="0"/>
          </a:p>
        </p:txBody>
      </p:sp>
    </p:spTree>
    <p:extLst>
      <p:ext uri="{BB962C8B-B14F-4D97-AF65-F5344CB8AC3E}">
        <p14:creationId xmlns:p14="http://schemas.microsoft.com/office/powerpoint/2010/main" val="1840259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2009</a:t>
            </a:r>
            <a:endParaRPr lang="en-US" sz="3300" dirty="0">
              <a:solidFill>
                <a:schemeClr val="bg1"/>
              </a:solidFill>
              <a:latin typeface="Goudy Old Style" pitchFamily="18" charset="0"/>
            </a:endParaRPr>
          </a:p>
        </p:txBody>
      </p:sp>
      <p:pic>
        <p:nvPicPr>
          <p:cNvPr id="2" name="Picture 1" descr="2009desk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4793068" cy="3733800"/>
          </a:xfrm>
          <a:prstGeom prst="rect">
            <a:avLst/>
          </a:prstGeom>
        </p:spPr>
      </p:pic>
      <p:pic>
        <p:nvPicPr>
          <p:cNvPr id="3" name="Picture 2" descr="2009lapt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69707"/>
            <a:ext cx="2972847" cy="2959293"/>
          </a:xfrm>
          <a:prstGeom prst="rect">
            <a:avLst/>
          </a:prstGeom>
        </p:spPr>
      </p:pic>
      <p:pic>
        <p:nvPicPr>
          <p:cNvPr id="5" name="Picture 4" descr="2009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452" y="3948506"/>
            <a:ext cx="2223748" cy="1233094"/>
          </a:xfrm>
          <a:prstGeom prst="rect">
            <a:avLst/>
          </a:prstGeom>
        </p:spPr>
      </p:pic>
    </p:spTree>
    <p:extLst>
      <p:ext uri="{BB962C8B-B14F-4D97-AF65-F5344CB8AC3E}">
        <p14:creationId xmlns:p14="http://schemas.microsoft.com/office/powerpoint/2010/main" val="239550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ECAR MSAD Mission</a:t>
            </a:r>
            <a:endParaRPr lang="en-US" b="1" dirty="0">
              <a:latin typeface="Georgia" pitchFamily="18" charset="0"/>
            </a:endParaRPr>
          </a:p>
        </p:txBody>
      </p:sp>
      <p:sp>
        <p:nvSpPr>
          <p:cNvPr id="3" name="Content Placeholder 2"/>
          <p:cNvSpPr>
            <a:spLocks noGrp="1"/>
          </p:cNvSpPr>
          <p:nvPr>
            <p:ph idx="1"/>
          </p:nvPr>
        </p:nvSpPr>
        <p:spPr>
          <a:xfrm>
            <a:off x="304800" y="1600200"/>
            <a:ext cx="8839200" cy="4525963"/>
          </a:xfrm>
        </p:spPr>
        <p:txBody>
          <a:bodyPr>
            <a:normAutofit/>
          </a:bodyPr>
          <a:lstStyle/>
          <a:p>
            <a:r>
              <a:rPr lang="en-US" sz="2800" dirty="0"/>
              <a:t>D</a:t>
            </a:r>
            <a:r>
              <a:rPr lang="en-US" sz="2800" dirty="0" smtClean="0"/>
              <a:t>evelop &amp; promote </a:t>
            </a:r>
            <a:r>
              <a:rPr lang="en-US" sz="2800" dirty="0"/>
              <a:t>collaborative mobile </a:t>
            </a:r>
            <a:r>
              <a:rPr lang="en-US" sz="2800" dirty="0" smtClean="0"/>
              <a:t>strategies</a:t>
            </a:r>
          </a:p>
          <a:p>
            <a:pPr lvl="2"/>
            <a:r>
              <a:rPr lang="en-US" dirty="0" smtClean="0">
                <a:solidFill>
                  <a:schemeClr val="accent1">
                    <a:lumMod val="75000"/>
                  </a:schemeClr>
                </a:solidFill>
              </a:rPr>
              <a:t>Focused on device-agnostic requirements</a:t>
            </a:r>
          </a:p>
          <a:p>
            <a:pPr lvl="2"/>
            <a:r>
              <a:rPr lang="en-US" dirty="0" smtClean="0">
                <a:solidFill>
                  <a:schemeClr val="accent1">
                    <a:lumMod val="75000"/>
                  </a:schemeClr>
                </a:solidFill>
              </a:rPr>
              <a:t>Leveraging mobility for faculty</a:t>
            </a:r>
            <a:r>
              <a:rPr lang="en-US" dirty="0">
                <a:solidFill>
                  <a:schemeClr val="accent1">
                    <a:lumMod val="75000"/>
                  </a:schemeClr>
                </a:solidFill>
              </a:rPr>
              <a:t>, </a:t>
            </a:r>
            <a:r>
              <a:rPr lang="en-US" dirty="0" smtClean="0">
                <a:solidFill>
                  <a:schemeClr val="accent1">
                    <a:lumMod val="75000"/>
                  </a:schemeClr>
                </a:solidFill>
              </a:rPr>
              <a:t>students</a:t>
            </a:r>
            <a:r>
              <a:rPr lang="en-US" dirty="0">
                <a:solidFill>
                  <a:schemeClr val="accent1">
                    <a:lumMod val="75000"/>
                  </a:schemeClr>
                </a:solidFill>
              </a:rPr>
              <a:t>, and </a:t>
            </a:r>
            <a:r>
              <a:rPr lang="en-US" dirty="0" smtClean="0">
                <a:solidFill>
                  <a:schemeClr val="accent1">
                    <a:lumMod val="75000"/>
                  </a:schemeClr>
                </a:solidFill>
              </a:rPr>
              <a:t>researchers</a:t>
            </a:r>
            <a:endParaRPr lang="en-US" dirty="0">
              <a:solidFill>
                <a:schemeClr val="accent1">
                  <a:lumMod val="75000"/>
                </a:schemeClr>
              </a:solidFill>
            </a:endParaRPr>
          </a:p>
          <a:p>
            <a:pPr lvl="2"/>
            <a:r>
              <a:rPr lang="en-US" dirty="0">
                <a:solidFill>
                  <a:schemeClr val="accent1">
                    <a:lumMod val="75000"/>
                  </a:schemeClr>
                </a:solidFill>
              </a:rPr>
              <a:t>Exploring methods to </a:t>
            </a:r>
            <a:r>
              <a:rPr lang="en-US" dirty="0" smtClean="0">
                <a:solidFill>
                  <a:schemeClr val="accent1">
                    <a:lumMod val="75000"/>
                  </a:schemeClr>
                </a:solidFill>
              </a:rPr>
              <a:t>share </a:t>
            </a:r>
            <a:r>
              <a:rPr lang="en-US" dirty="0">
                <a:solidFill>
                  <a:schemeClr val="accent1">
                    <a:lumMod val="75000"/>
                  </a:schemeClr>
                </a:solidFill>
              </a:rPr>
              <a:t>mobile tool development </a:t>
            </a:r>
          </a:p>
          <a:p>
            <a:r>
              <a:rPr lang="en-US" sz="2800" dirty="0"/>
              <a:t>P</a:t>
            </a:r>
            <a:r>
              <a:rPr lang="en-US" sz="2800" dirty="0" smtClean="0"/>
              <a:t>rojects will focus on the mobile space</a:t>
            </a:r>
            <a:r>
              <a:rPr lang="en-US" sz="2800" dirty="0"/>
              <a:t>:</a:t>
            </a:r>
          </a:p>
          <a:p>
            <a:pPr lvl="2"/>
            <a:r>
              <a:rPr lang="en-US" dirty="0">
                <a:solidFill>
                  <a:schemeClr val="accent1">
                    <a:lumMod val="75000"/>
                  </a:schemeClr>
                </a:solidFill>
              </a:rPr>
              <a:t>Mobile data collection and other related areas</a:t>
            </a:r>
          </a:p>
          <a:p>
            <a:pPr lvl="2"/>
            <a:r>
              <a:rPr lang="en-US" dirty="0">
                <a:solidFill>
                  <a:schemeClr val="accent1">
                    <a:lumMod val="75000"/>
                  </a:schemeClr>
                </a:solidFill>
              </a:rPr>
              <a:t>Responsive Web Design</a:t>
            </a:r>
          </a:p>
          <a:p>
            <a:pPr lvl="2"/>
            <a:r>
              <a:rPr lang="en-US" dirty="0">
                <a:solidFill>
                  <a:schemeClr val="accent1">
                    <a:lumMod val="75000"/>
                  </a:schemeClr>
                </a:solidFill>
              </a:rPr>
              <a:t>Mobile user experience and accessibility</a:t>
            </a:r>
          </a:p>
          <a:p>
            <a:pPr lvl="2"/>
            <a:r>
              <a:rPr lang="en-US" dirty="0">
                <a:solidFill>
                  <a:schemeClr val="accent1">
                    <a:lumMod val="75000"/>
                  </a:schemeClr>
                </a:solidFill>
              </a:rPr>
              <a:t>Mobile development frameworks</a:t>
            </a:r>
          </a:p>
          <a:p>
            <a:endParaRPr lang="en-US" dirty="0"/>
          </a:p>
        </p:txBody>
      </p:sp>
    </p:spTree>
    <p:extLst>
      <p:ext uri="{BB962C8B-B14F-4D97-AF65-F5344CB8AC3E}">
        <p14:creationId xmlns:p14="http://schemas.microsoft.com/office/powerpoint/2010/main" val="1059885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2010</a:t>
            </a:r>
            <a:endParaRPr lang="en-US" sz="3300" dirty="0">
              <a:solidFill>
                <a:schemeClr val="bg1"/>
              </a:solidFill>
              <a:latin typeface="Goudy Old Style" pitchFamily="18" charset="0"/>
            </a:endParaRPr>
          </a:p>
        </p:txBody>
      </p:sp>
      <p:pic>
        <p:nvPicPr>
          <p:cNvPr id="2" name="Picture 1" descr="2009desk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074" y="457200"/>
            <a:ext cx="4010526" cy="3124200"/>
          </a:xfrm>
          <a:prstGeom prst="rect">
            <a:avLst/>
          </a:prstGeom>
        </p:spPr>
      </p:pic>
      <p:pic>
        <p:nvPicPr>
          <p:cNvPr id="3" name="Picture 2" descr="2009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1000"/>
            <a:ext cx="2526117" cy="2514600"/>
          </a:xfrm>
          <a:prstGeom prst="rect">
            <a:avLst/>
          </a:prstGeom>
        </p:spPr>
      </p:pic>
      <p:pic>
        <p:nvPicPr>
          <p:cNvPr id="4" name="Picture 3" descr="2010_tabl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724" y="3098068"/>
            <a:ext cx="2978876" cy="2312132"/>
          </a:xfrm>
          <a:prstGeom prst="rect">
            <a:avLst/>
          </a:prstGeom>
        </p:spPr>
      </p:pic>
      <p:pic>
        <p:nvPicPr>
          <p:cNvPr id="6" name="Picture 5" descr="2010phon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3657600"/>
            <a:ext cx="898463" cy="1676400"/>
          </a:xfrm>
          <a:prstGeom prst="rect">
            <a:avLst/>
          </a:prstGeom>
        </p:spPr>
      </p:pic>
    </p:spTree>
    <p:extLst>
      <p:ext uri="{BB962C8B-B14F-4D97-AF65-F5344CB8AC3E}">
        <p14:creationId xmlns:p14="http://schemas.microsoft.com/office/powerpoint/2010/main" val="4054418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2011</a:t>
            </a:r>
            <a:endParaRPr lang="en-US" sz="3300" dirty="0">
              <a:solidFill>
                <a:schemeClr val="bg1"/>
              </a:solidFill>
              <a:latin typeface="Goudy Old Style" pitchFamily="18" charset="0"/>
            </a:endParaRPr>
          </a:p>
        </p:txBody>
      </p:sp>
      <p:pic>
        <p:nvPicPr>
          <p:cNvPr id="2" name="Picture 1" descr="2011desk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892" y="457200"/>
            <a:ext cx="3912708" cy="3048000"/>
          </a:xfrm>
          <a:prstGeom prst="rect">
            <a:avLst/>
          </a:prstGeom>
        </p:spPr>
      </p:pic>
      <p:pic>
        <p:nvPicPr>
          <p:cNvPr id="3" name="Picture 2" descr="2011lapt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990600"/>
            <a:ext cx="3870030" cy="2143030"/>
          </a:xfrm>
          <a:prstGeom prst="rect">
            <a:avLst/>
          </a:prstGeom>
        </p:spPr>
      </p:pic>
      <p:pic>
        <p:nvPicPr>
          <p:cNvPr id="4" name="Picture 3" descr="2011tabl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352800"/>
            <a:ext cx="2743200" cy="2129206"/>
          </a:xfrm>
          <a:prstGeom prst="rect">
            <a:avLst/>
          </a:prstGeom>
        </p:spPr>
      </p:pic>
      <p:pic>
        <p:nvPicPr>
          <p:cNvPr id="5" name="Picture 4" descr="2011phon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295400" y="3962400"/>
            <a:ext cx="664415" cy="1206500"/>
          </a:xfrm>
          <a:prstGeom prst="rect">
            <a:avLst/>
          </a:prstGeom>
        </p:spPr>
      </p:pic>
      <p:pic>
        <p:nvPicPr>
          <p:cNvPr id="6" name="Picture 5" descr="2011smalltabl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3597" y="3657600"/>
            <a:ext cx="1176403" cy="1752600"/>
          </a:xfrm>
          <a:prstGeom prst="rect">
            <a:avLst/>
          </a:prstGeom>
        </p:spPr>
      </p:pic>
    </p:spTree>
    <p:extLst>
      <p:ext uri="{BB962C8B-B14F-4D97-AF65-F5344CB8AC3E}">
        <p14:creationId xmlns:p14="http://schemas.microsoft.com/office/powerpoint/2010/main" val="1581665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2012</a:t>
            </a:r>
            <a:endParaRPr lang="en-US" sz="3300" dirty="0">
              <a:solidFill>
                <a:schemeClr val="bg1"/>
              </a:solidFill>
              <a:latin typeface="Goudy Old Style" pitchFamily="18" charset="0"/>
            </a:endParaRPr>
          </a:p>
        </p:txBody>
      </p:sp>
      <p:pic>
        <p:nvPicPr>
          <p:cNvPr id="3" name="Picture 2" descr="2012monit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352800"/>
            <a:ext cx="2543260" cy="1981200"/>
          </a:xfrm>
          <a:prstGeom prst="rect">
            <a:avLst/>
          </a:prstGeom>
        </p:spPr>
      </p:pic>
      <p:pic>
        <p:nvPicPr>
          <p:cNvPr id="4" name="Picture 3" descr="2012t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57200"/>
            <a:ext cx="3947886" cy="2590800"/>
          </a:xfrm>
          <a:prstGeom prst="rect">
            <a:avLst/>
          </a:prstGeom>
        </p:spPr>
      </p:pic>
      <p:pic>
        <p:nvPicPr>
          <p:cNvPr id="5" name="Picture 4" descr="2012lap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762000"/>
            <a:ext cx="3099878" cy="1905000"/>
          </a:xfrm>
          <a:prstGeom prst="rect">
            <a:avLst/>
          </a:prstGeom>
        </p:spPr>
      </p:pic>
      <p:pic>
        <p:nvPicPr>
          <p:cNvPr id="6" name="Picture 5" descr="2012ipa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3200400"/>
            <a:ext cx="2454340" cy="1905000"/>
          </a:xfrm>
          <a:prstGeom prst="rect">
            <a:avLst/>
          </a:prstGeom>
        </p:spPr>
      </p:pic>
      <p:pic>
        <p:nvPicPr>
          <p:cNvPr id="10" name="Picture 9" descr="2012smabl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0" y="3352800"/>
            <a:ext cx="1176403" cy="1752600"/>
          </a:xfrm>
          <a:prstGeom prst="rect">
            <a:avLst/>
          </a:prstGeom>
        </p:spPr>
      </p:pic>
      <p:pic>
        <p:nvPicPr>
          <p:cNvPr id="11" name="Picture 10" descr="2012androi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8119" y="3733800"/>
            <a:ext cx="770481" cy="1371600"/>
          </a:xfrm>
          <a:prstGeom prst="rect">
            <a:avLst/>
          </a:prstGeom>
        </p:spPr>
      </p:pic>
      <p:pic>
        <p:nvPicPr>
          <p:cNvPr id="12" name="Picture 11" descr="2012iphon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1000" y="3962400"/>
            <a:ext cx="551842" cy="1143000"/>
          </a:xfrm>
          <a:prstGeom prst="rect">
            <a:avLst/>
          </a:prstGeom>
        </p:spPr>
      </p:pic>
    </p:spTree>
    <p:extLst>
      <p:ext uri="{BB962C8B-B14F-4D97-AF65-F5344CB8AC3E}">
        <p14:creationId xmlns:p14="http://schemas.microsoft.com/office/powerpoint/2010/main" val="2263970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2013</a:t>
            </a:r>
            <a:endParaRPr lang="en-US" sz="3300" dirty="0">
              <a:solidFill>
                <a:schemeClr val="bg1"/>
              </a:solidFill>
              <a:latin typeface="Goudy Old Style" pitchFamily="18" charset="0"/>
            </a:endParaRPr>
          </a:p>
        </p:txBody>
      </p:sp>
      <p:pic>
        <p:nvPicPr>
          <p:cNvPr id="3" name="Picture 2" descr="2012monit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034" y="837364"/>
            <a:ext cx="2543260" cy="1981200"/>
          </a:xfrm>
          <a:prstGeom prst="rect">
            <a:avLst/>
          </a:prstGeom>
        </p:spPr>
      </p:pic>
      <p:pic>
        <p:nvPicPr>
          <p:cNvPr id="4" name="Picture 3" descr="2012tv.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34" y="761164"/>
            <a:ext cx="3135086" cy="2057400"/>
          </a:xfrm>
          <a:prstGeom prst="rect">
            <a:avLst/>
          </a:prstGeom>
        </p:spPr>
      </p:pic>
      <p:pic>
        <p:nvPicPr>
          <p:cNvPr id="5" name="Picture 4" descr="2012lap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199564"/>
            <a:ext cx="3225234" cy="1982036"/>
          </a:xfrm>
          <a:prstGeom prst="rect">
            <a:avLst/>
          </a:prstGeom>
        </p:spPr>
      </p:pic>
      <p:pic>
        <p:nvPicPr>
          <p:cNvPr id="6" name="Picture 5" descr="2012ipa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7483" y="3504364"/>
            <a:ext cx="1668951" cy="1295400"/>
          </a:xfrm>
          <a:prstGeom prst="rect">
            <a:avLst/>
          </a:prstGeom>
        </p:spPr>
      </p:pic>
      <p:pic>
        <p:nvPicPr>
          <p:cNvPr id="10" name="Picture 9" descr="2012smabl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034" y="3504364"/>
            <a:ext cx="947803" cy="1412033"/>
          </a:xfrm>
          <a:prstGeom prst="rect">
            <a:avLst/>
          </a:prstGeom>
        </p:spPr>
      </p:pic>
      <p:pic>
        <p:nvPicPr>
          <p:cNvPr id="11" name="Picture 10" descr="2012androi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4234" y="3809164"/>
            <a:ext cx="599263" cy="1066800"/>
          </a:xfrm>
          <a:prstGeom prst="rect">
            <a:avLst/>
          </a:prstGeom>
        </p:spPr>
      </p:pic>
      <p:pic>
        <p:nvPicPr>
          <p:cNvPr id="12" name="Picture 11" descr="2012iphon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8160" y="3961564"/>
            <a:ext cx="441474" cy="914400"/>
          </a:xfrm>
          <a:prstGeom prst="rect">
            <a:avLst/>
          </a:prstGeom>
        </p:spPr>
      </p:pic>
      <p:pic>
        <p:nvPicPr>
          <p:cNvPr id="2" name="Picture 1" descr="2013lenov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06234" y="837364"/>
            <a:ext cx="2521324" cy="1905000"/>
          </a:xfrm>
          <a:prstGeom prst="rect">
            <a:avLst/>
          </a:prstGeom>
        </p:spPr>
      </p:pic>
      <p:pic>
        <p:nvPicPr>
          <p:cNvPr id="9" name="Picture 8" descr="2013watch.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8234" y="4190164"/>
            <a:ext cx="265747" cy="457200"/>
          </a:xfrm>
          <a:prstGeom prst="rect">
            <a:avLst/>
          </a:prstGeom>
        </p:spPr>
      </p:pic>
    </p:spTree>
    <p:extLst>
      <p:ext uri="{BB962C8B-B14F-4D97-AF65-F5344CB8AC3E}">
        <p14:creationId xmlns:p14="http://schemas.microsoft.com/office/powerpoint/2010/main" val="835095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5715000"/>
            <a:ext cx="8610600" cy="914400"/>
          </a:xfrm>
          <a:prstGeom prst="rect">
            <a:avLst/>
          </a:prstGeom>
          <a:solidFill>
            <a:srgbClr val="970C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 y="5867400"/>
            <a:ext cx="8915400" cy="600164"/>
          </a:xfrm>
          <a:prstGeom prst="rect">
            <a:avLst/>
          </a:prstGeom>
          <a:noFill/>
        </p:spPr>
        <p:txBody>
          <a:bodyPr wrap="square" rtlCol="0">
            <a:spAutoFit/>
          </a:bodyPr>
          <a:lstStyle/>
          <a:p>
            <a:pPr algn="ctr"/>
            <a:r>
              <a:rPr lang="en-US" sz="3300" dirty="0" smtClean="0">
                <a:solidFill>
                  <a:schemeClr val="bg1"/>
                </a:solidFill>
                <a:latin typeface="Goudy Old Style" pitchFamily="18" charset="0"/>
              </a:rPr>
              <a:t>2014</a:t>
            </a:r>
            <a:endParaRPr lang="en-US" sz="3300" dirty="0">
              <a:solidFill>
                <a:schemeClr val="bg1"/>
              </a:solidFill>
              <a:latin typeface="Goudy Old Style" pitchFamily="18" charset="0"/>
            </a:endParaRPr>
          </a:p>
        </p:txBody>
      </p:sp>
      <p:pic>
        <p:nvPicPr>
          <p:cNvPr id="2" name="Picture 1" descr="nd_toas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85800"/>
            <a:ext cx="5387879" cy="4800600"/>
          </a:xfrm>
          <a:prstGeom prst="rect">
            <a:avLst/>
          </a:prstGeom>
        </p:spPr>
      </p:pic>
    </p:spTree>
    <p:extLst>
      <p:ext uri="{BB962C8B-B14F-4D97-AF65-F5344CB8AC3E}">
        <p14:creationId xmlns:p14="http://schemas.microsoft.com/office/powerpoint/2010/main" val="4092034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2014 MSAD Planning</a:t>
            </a:r>
            <a:endParaRPr lang="en-US" b="1" dirty="0">
              <a:latin typeface="Georgia" pitchFamily="18" charset="0"/>
            </a:endParaRPr>
          </a:p>
        </p:txBody>
      </p:sp>
      <p:sp>
        <p:nvSpPr>
          <p:cNvPr id="3" name="Content Placeholder 2"/>
          <p:cNvSpPr>
            <a:spLocks noGrp="1"/>
          </p:cNvSpPr>
          <p:nvPr>
            <p:ph idx="1"/>
          </p:nvPr>
        </p:nvSpPr>
        <p:spPr/>
        <p:txBody>
          <a:bodyPr/>
          <a:lstStyle/>
          <a:p>
            <a:pPr fontAlgn="base"/>
            <a:r>
              <a:rPr lang="en-US" dirty="0" smtClean="0"/>
              <a:t>Leveraging </a:t>
            </a:r>
            <a:r>
              <a:rPr lang="en-US" dirty="0"/>
              <a:t>Social Media to increase Campus Community </a:t>
            </a:r>
            <a:r>
              <a:rPr lang="en-US" dirty="0" smtClean="0"/>
              <a:t>Connectedness</a:t>
            </a:r>
          </a:p>
          <a:p>
            <a:pPr fontAlgn="base"/>
            <a:r>
              <a:rPr lang="en-US" dirty="0" smtClean="0"/>
              <a:t>Explore Better ways to share apps…</a:t>
            </a:r>
            <a:endParaRPr lang="en-US" dirty="0"/>
          </a:p>
          <a:p>
            <a:pPr fontAlgn="base"/>
            <a:r>
              <a:rPr lang="en-US" dirty="0" smtClean="0"/>
              <a:t>Potential </a:t>
            </a:r>
            <a:r>
              <a:rPr lang="en-US" dirty="0"/>
              <a:t>mobility review of LMS platforms</a:t>
            </a:r>
          </a:p>
          <a:p>
            <a:r>
              <a:rPr lang="en-US" dirty="0" smtClean="0"/>
              <a:t>Exploration of the “Internet of Things” and how it will impact higher </a:t>
            </a:r>
            <a:r>
              <a:rPr lang="en-US" dirty="0" err="1" smtClean="0"/>
              <a:t>ed</a:t>
            </a:r>
            <a:endParaRPr lang="en-US" dirty="0"/>
          </a:p>
        </p:txBody>
      </p:sp>
    </p:spTree>
    <p:extLst>
      <p:ext uri="{BB962C8B-B14F-4D97-AF65-F5344CB8AC3E}">
        <p14:creationId xmlns:p14="http://schemas.microsoft.com/office/powerpoint/2010/main" val="546040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Current Projects</a:t>
            </a:r>
            <a:endParaRPr lang="en-US" b="1" dirty="0">
              <a:latin typeface="Georgia" pitchFamily="18" charset="0"/>
            </a:endParaRPr>
          </a:p>
        </p:txBody>
      </p:sp>
      <p:sp>
        <p:nvSpPr>
          <p:cNvPr id="3" name="Content Placeholder 2"/>
          <p:cNvSpPr>
            <a:spLocks noGrp="1"/>
          </p:cNvSpPr>
          <p:nvPr>
            <p:ph idx="1"/>
          </p:nvPr>
        </p:nvSpPr>
        <p:spPr/>
        <p:txBody>
          <a:bodyPr/>
          <a:lstStyle/>
          <a:p>
            <a:r>
              <a:rPr lang="en-US" dirty="0" smtClean="0"/>
              <a:t>Exploration of BYOD Mobile Data Collection</a:t>
            </a:r>
          </a:p>
          <a:p>
            <a:pPr fontAlgn="base"/>
            <a:r>
              <a:rPr lang="en-US" dirty="0" smtClean="0"/>
              <a:t>How a </a:t>
            </a:r>
            <a:r>
              <a:rPr lang="en-US" dirty="0"/>
              <a:t>strategy of Responsive Design and Mobile Apps compliment one another</a:t>
            </a:r>
          </a:p>
          <a:p>
            <a:pPr lvl="2"/>
            <a:r>
              <a:rPr lang="en-US" dirty="0" smtClean="0"/>
              <a:t>Strategic Briefing</a:t>
            </a:r>
          </a:p>
          <a:p>
            <a:pPr lvl="2"/>
            <a:r>
              <a:rPr lang="en-US" dirty="0" smtClean="0"/>
              <a:t>Pre-conference seminar @ 2013 annual meeting</a:t>
            </a:r>
          </a:p>
          <a:p>
            <a:pPr lvl="2"/>
            <a:endParaRPr lang="en-US" dirty="0"/>
          </a:p>
        </p:txBody>
      </p:sp>
    </p:spTree>
    <p:extLst>
      <p:ext uri="{BB962C8B-B14F-4D97-AF65-F5344CB8AC3E}">
        <p14:creationId xmlns:p14="http://schemas.microsoft.com/office/powerpoint/2010/main" val="2370311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706562"/>
          </a:xfrm>
        </p:spPr>
        <p:txBody>
          <a:bodyPr/>
          <a:lstStyle/>
          <a:p>
            <a:r>
              <a:rPr lang="en-US" b="1" dirty="0" smtClean="0">
                <a:latin typeface="Georgia" pitchFamily="18" charset="0"/>
              </a:rPr>
              <a:t>Mobile Data Collection </a:t>
            </a:r>
            <a:br>
              <a:rPr lang="en-US" b="1" dirty="0" smtClean="0">
                <a:latin typeface="Georgia" pitchFamily="18" charset="0"/>
              </a:rPr>
            </a:br>
            <a:r>
              <a:rPr lang="en-US" b="1" dirty="0" smtClean="0">
                <a:latin typeface="Georgia" pitchFamily="18" charset="0"/>
              </a:rPr>
              <a:t>(MDC)</a:t>
            </a:r>
            <a:endParaRPr lang="en-US" b="1" dirty="0">
              <a:latin typeface="Georgia" pitchFamily="18" charset="0"/>
            </a:endParaRPr>
          </a:p>
        </p:txBody>
      </p:sp>
      <p:sp>
        <p:nvSpPr>
          <p:cNvPr id="3" name="Content Placeholder 2"/>
          <p:cNvSpPr>
            <a:spLocks noGrp="1"/>
          </p:cNvSpPr>
          <p:nvPr>
            <p:ph idx="1"/>
          </p:nvPr>
        </p:nvSpPr>
        <p:spPr>
          <a:xfrm>
            <a:off x="990600" y="2209800"/>
            <a:ext cx="7696200" cy="3763963"/>
          </a:xfrm>
        </p:spPr>
        <p:txBody>
          <a:bodyPr>
            <a:normAutofit/>
          </a:bodyPr>
          <a:lstStyle/>
          <a:p>
            <a:r>
              <a:rPr lang="en-US" dirty="0" smtClean="0"/>
              <a:t>Passive Mobile Data Collection</a:t>
            </a:r>
          </a:p>
          <a:p>
            <a:r>
              <a:rPr lang="en-US" dirty="0" smtClean="0"/>
              <a:t>Public Mobile Data Collection</a:t>
            </a:r>
          </a:p>
          <a:p>
            <a:r>
              <a:rPr lang="en-US" dirty="0" smtClean="0"/>
              <a:t>Crowd Sourced Mobile Data Collection</a:t>
            </a:r>
          </a:p>
          <a:p>
            <a:r>
              <a:rPr lang="en-US" dirty="0" smtClean="0"/>
              <a:t>Private Mobile Data Collection</a:t>
            </a:r>
          </a:p>
          <a:p>
            <a:r>
              <a:rPr lang="en-US" dirty="0" smtClean="0"/>
              <a:t>Future… Internet of things </a:t>
            </a:r>
            <a:endParaRPr lang="en-US" dirty="0"/>
          </a:p>
        </p:txBody>
      </p:sp>
    </p:spTree>
    <p:extLst>
      <p:ext uri="{BB962C8B-B14F-4D97-AF65-F5344CB8AC3E}">
        <p14:creationId xmlns:p14="http://schemas.microsoft.com/office/powerpoint/2010/main" val="2495810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304800"/>
            <a:ext cx="8915400" cy="1219200"/>
          </a:xfrm>
        </p:spPr>
        <p:txBody>
          <a:bodyPr>
            <a:normAutofit/>
          </a:bodyPr>
          <a:lstStyle/>
          <a:p>
            <a:r>
              <a:rPr lang="en-US" b="1" dirty="0" smtClean="0">
                <a:latin typeface="Georgia" pitchFamily="18" charset="0"/>
              </a:rPr>
              <a:t>Participatory Sensing</a:t>
            </a:r>
            <a:br>
              <a:rPr lang="en-US" b="1" dirty="0" smtClean="0">
                <a:latin typeface="Georgia" pitchFamily="18" charset="0"/>
              </a:rPr>
            </a:br>
            <a:r>
              <a:rPr lang="en-US" sz="2000" dirty="0" smtClean="0">
                <a:latin typeface="Georgia" pitchFamily="18" charset="0"/>
              </a:rPr>
              <a:t>(pioneered by Professor D. Estrin)</a:t>
            </a:r>
            <a:endParaRPr lang="en-US" sz="2000" dirty="0">
              <a:latin typeface="Georgia" pitchFamily="18" charset="0"/>
            </a:endParaRPr>
          </a:p>
        </p:txBody>
      </p:sp>
      <p:sp>
        <p:nvSpPr>
          <p:cNvPr id="5" name="Rectangle 4"/>
          <p:cNvSpPr>
            <a:spLocks/>
          </p:cNvSpPr>
          <p:nvPr/>
        </p:nvSpPr>
        <p:spPr bwMode="auto">
          <a:xfrm>
            <a:off x="228600" y="2133600"/>
            <a:ext cx="4733925" cy="368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a:lstStyle>
          <a:p>
            <a:r>
              <a:rPr lang="en-US" sz="2400" b="1" dirty="0">
                <a:solidFill>
                  <a:schemeClr val="accent1">
                    <a:lumMod val="75000"/>
                  </a:schemeClr>
                </a:solidFill>
                <a:latin typeface="Eras Medium ITC" pitchFamily="34" charset="0"/>
                <a:ea typeface="Trebuchet MS" charset="0"/>
                <a:cs typeface="Trebuchet MS" charset="0"/>
                <a:sym typeface="Trebuchet MS" charset="0"/>
              </a:rPr>
              <a:t>R</a:t>
            </a:r>
            <a:r>
              <a:rPr lang="en-US" sz="2400" b="1" dirty="0" smtClean="0">
                <a:solidFill>
                  <a:schemeClr val="accent1">
                    <a:lumMod val="75000"/>
                  </a:schemeClr>
                </a:solidFill>
                <a:latin typeface="Eras Medium ITC" pitchFamily="34" charset="0"/>
                <a:ea typeface="Trebuchet MS" charset="0"/>
                <a:cs typeface="Trebuchet MS" charset="0"/>
                <a:sym typeface="Trebuchet MS" charset="0"/>
              </a:rPr>
              <a:t>eal </a:t>
            </a:r>
            <a:r>
              <a:rPr lang="en-US" sz="2400" b="1" dirty="0">
                <a:solidFill>
                  <a:schemeClr val="accent1">
                    <a:lumMod val="75000"/>
                  </a:schemeClr>
                </a:solidFill>
                <a:latin typeface="Eras Medium ITC" pitchFamily="34" charset="0"/>
                <a:ea typeface="Trebuchet MS" charset="0"/>
                <a:cs typeface="Trebuchet MS" charset="0"/>
                <a:sym typeface="Trebuchet MS" charset="0"/>
              </a:rPr>
              <a:t>T</a:t>
            </a:r>
            <a:r>
              <a:rPr lang="en-US" sz="2400" b="1" dirty="0" smtClean="0">
                <a:solidFill>
                  <a:schemeClr val="accent1">
                    <a:lumMod val="75000"/>
                  </a:schemeClr>
                </a:solidFill>
                <a:latin typeface="Eras Medium ITC" pitchFamily="34" charset="0"/>
                <a:ea typeface="Trebuchet MS" charset="0"/>
                <a:cs typeface="Trebuchet MS" charset="0"/>
                <a:sym typeface="Trebuchet MS" charset="0"/>
              </a:rPr>
              <a:t>ime</a:t>
            </a:r>
            <a:r>
              <a:rPr lang="en-US" sz="2400" dirty="0" smtClean="0">
                <a:solidFill>
                  <a:schemeClr val="accent1">
                    <a:lumMod val="75000"/>
                  </a:schemeClr>
                </a:solidFill>
                <a:latin typeface="Eras Medium ITC" pitchFamily="34" charset="0"/>
                <a:ea typeface="Trebuchet MS" charset="0"/>
                <a:cs typeface="Trebuchet MS" charset="0"/>
                <a:sym typeface="Trebuchet MS" charset="0"/>
              </a:rPr>
              <a:t> </a:t>
            </a:r>
            <a:r>
              <a:rPr lang="en-US" sz="2400" dirty="0">
                <a:solidFill>
                  <a:schemeClr val="tx1"/>
                </a:solidFill>
                <a:latin typeface="+mn-lt"/>
                <a:ea typeface="Trebuchet MS" charset="0"/>
                <a:cs typeface="Trebuchet MS" charset="0"/>
                <a:sym typeface="Trebuchet MS" charset="0"/>
              </a:rPr>
              <a:t/>
            </a:r>
            <a:br>
              <a:rPr lang="en-US" sz="2400" dirty="0">
                <a:solidFill>
                  <a:schemeClr val="tx1"/>
                </a:solidFill>
                <a:latin typeface="+mn-lt"/>
                <a:ea typeface="Trebuchet MS" charset="0"/>
                <a:cs typeface="Trebuchet MS" charset="0"/>
                <a:sym typeface="Trebuchet MS" charset="0"/>
              </a:rPr>
            </a:br>
            <a:r>
              <a:rPr lang="en-US" sz="2000" dirty="0">
                <a:solidFill>
                  <a:schemeClr val="tx1"/>
                </a:solidFill>
                <a:latin typeface="+mn-lt"/>
                <a:ea typeface="Trebuchet MS" charset="0"/>
                <a:cs typeface="Trebuchet MS" charset="0"/>
                <a:sym typeface="Trebuchet MS" charset="0"/>
              </a:rPr>
              <a:t>(</a:t>
            </a:r>
            <a:r>
              <a:rPr lang="en-US" sz="2000" i="1" dirty="0">
                <a:solidFill>
                  <a:schemeClr val="tx1"/>
                </a:solidFill>
                <a:latin typeface="+mn-lt"/>
                <a:ea typeface="Trebuchet MS" charset="0"/>
                <a:cs typeface="Trebuchet MS" charset="0"/>
                <a:sym typeface="Trebuchet MS" charset="0"/>
              </a:rPr>
              <a:t>always on)</a:t>
            </a:r>
            <a:r>
              <a:rPr lang="en-US" sz="2000" dirty="0">
                <a:solidFill>
                  <a:schemeClr val="tx1"/>
                </a:solidFill>
                <a:latin typeface="+mn-lt"/>
                <a:ea typeface="Trebuchet MS" charset="0"/>
                <a:cs typeface="Trebuchet MS" charset="0"/>
                <a:sym typeface="Trebuchet MS" charset="0"/>
              </a:rPr>
              <a:t> </a:t>
            </a:r>
            <a:endParaRPr lang="en-US" sz="2000" dirty="0" smtClean="0">
              <a:solidFill>
                <a:schemeClr val="tx1"/>
              </a:solidFill>
              <a:latin typeface="+mn-lt"/>
              <a:ea typeface="Trebuchet MS" charset="0"/>
              <a:cs typeface="Trebuchet MS" charset="0"/>
              <a:sym typeface="Trebuchet MS" charset="0"/>
            </a:endParaRPr>
          </a:p>
          <a:p>
            <a:endParaRPr lang="en-US" sz="1050" dirty="0">
              <a:solidFill>
                <a:schemeClr val="accent1">
                  <a:lumMod val="75000"/>
                </a:schemeClr>
              </a:solidFill>
              <a:latin typeface="+mn-lt"/>
              <a:ea typeface="Trebuchet MS" charset="0"/>
              <a:cs typeface="Trebuchet MS" charset="0"/>
              <a:sym typeface="Trebuchet MS" charset="0"/>
            </a:endParaRPr>
          </a:p>
          <a:p>
            <a:r>
              <a:rPr lang="en-US" sz="2400" b="1" dirty="0" smtClean="0">
                <a:solidFill>
                  <a:schemeClr val="accent1">
                    <a:lumMod val="75000"/>
                  </a:schemeClr>
                </a:solidFill>
                <a:latin typeface="Eras Medium ITC" pitchFamily="34" charset="0"/>
                <a:ea typeface="Trebuchet MS" charset="0"/>
                <a:cs typeface="Trebuchet MS" charset="0"/>
                <a:sym typeface="Trebuchet MS" charset="0"/>
              </a:rPr>
              <a:t>Real Place</a:t>
            </a:r>
            <a:r>
              <a:rPr lang="en-US" sz="2400" dirty="0" smtClean="0">
                <a:solidFill>
                  <a:schemeClr val="accent1">
                    <a:lumMod val="75000"/>
                  </a:schemeClr>
                </a:solidFill>
                <a:latin typeface="Eras Medium ITC" pitchFamily="34" charset="0"/>
                <a:ea typeface="Trebuchet MS" charset="0"/>
                <a:cs typeface="Trebuchet MS" charset="0"/>
                <a:sym typeface="Trebuchet MS" charset="0"/>
              </a:rPr>
              <a:t> </a:t>
            </a:r>
            <a:r>
              <a:rPr lang="en-US" sz="2400" dirty="0">
                <a:solidFill>
                  <a:schemeClr val="tx1"/>
                </a:solidFill>
                <a:latin typeface="+mn-lt"/>
                <a:ea typeface="Trebuchet MS" charset="0"/>
                <a:cs typeface="Trebuchet MS" charset="0"/>
                <a:sym typeface="Trebuchet MS" charset="0"/>
              </a:rPr>
              <a:t/>
            </a:r>
            <a:br>
              <a:rPr lang="en-US" sz="2400" dirty="0">
                <a:solidFill>
                  <a:schemeClr val="tx1"/>
                </a:solidFill>
                <a:latin typeface="+mn-lt"/>
                <a:ea typeface="Trebuchet MS" charset="0"/>
                <a:cs typeface="Trebuchet MS" charset="0"/>
                <a:sym typeface="Trebuchet MS" charset="0"/>
              </a:rPr>
            </a:br>
            <a:r>
              <a:rPr lang="en-US" sz="2000" dirty="0">
                <a:solidFill>
                  <a:schemeClr val="tx1"/>
                </a:solidFill>
                <a:latin typeface="+mn-lt"/>
                <a:ea typeface="Trebuchet MS" charset="0"/>
                <a:cs typeface="Trebuchet MS" charset="0"/>
                <a:sym typeface="Trebuchet MS" charset="0"/>
              </a:rPr>
              <a:t>(</a:t>
            </a:r>
            <a:r>
              <a:rPr lang="en-US" sz="2000" i="1" dirty="0">
                <a:solidFill>
                  <a:schemeClr val="tx1"/>
                </a:solidFill>
                <a:latin typeface="+mn-lt"/>
                <a:ea typeface="Trebuchet MS" charset="0"/>
                <a:cs typeface="Trebuchet MS" charset="0"/>
                <a:sym typeface="Trebuchet MS" charset="0"/>
              </a:rPr>
              <a:t>always carried</a:t>
            </a:r>
            <a:r>
              <a:rPr lang="en-US" sz="2000" i="1" dirty="0" smtClean="0">
                <a:solidFill>
                  <a:schemeClr val="tx1"/>
                </a:solidFill>
                <a:latin typeface="+mn-lt"/>
                <a:ea typeface="Trebuchet MS" charset="0"/>
                <a:cs typeface="Trebuchet MS" charset="0"/>
                <a:sym typeface="Trebuchet MS" charset="0"/>
              </a:rPr>
              <a:t>)</a:t>
            </a:r>
          </a:p>
          <a:p>
            <a:endParaRPr lang="en-US" sz="1050" dirty="0">
              <a:solidFill>
                <a:schemeClr val="tx1"/>
              </a:solidFill>
              <a:latin typeface="+mn-lt"/>
              <a:ea typeface="Lucida Grande" charset="0"/>
              <a:cs typeface="Lucida Grande" charset="0"/>
              <a:sym typeface="Trebuchet MS" charset="0"/>
            </a:endParaRPr>
          </a:p>
          <a:p>
            <a:r>
              <a:rPr lang="en-US" sz="2400" b="1" dirty="0" smtClean="0">
                <a:solidFill>
                  <a:schemeClr val="accent1">
                    <a:lumMod val="75000"/>
                  </a:schemeClr>
                </a:solidFill>
                <a:latin typeface="Eras Medium ITC" pitchFamily="34" charset="0"/>
                <a:ea typeface="Trebuchet MS" charset="0"/>
                <a:cs typeface="Trebuchet MS" charset="0"/>
                <a:sym typeface="Trebuchet MS" charset="0"/>
              </a:rPr>
              <a:t>Real Context </a:t>
            </a:r>
            <a:r>
              <a:rPr lang="en-US" sz="2400" dirty="0" smtClean="0">
                <a:solidFill>
                  <a:schemeClr val="accent1">
                    <a:lumMod val="75000"/>
                  </a:schemeClr>
                </a:solidFill>
                <a:latin typeface="Eras Medium ITC" pitchFamily="34" charset="0"/>
                <a:ea typeface="Trebuchet MS" charset="0"/>
                <a:cs typeface="Trebuchet MS" charset="0"/>
                <a:sym typeface="Trebuchet MS" charset="0"/>
              </a:rPr>
              <a:t> </a:t>
            </a:r>
            <a:r>
              <a:rPr lang="en-US" sz="2400" dirty="0">
                <a:solidFill>
                  <a:schemeClr val="tx1"/>
                </a:solidFill>
                <a:latin typeface="+mn-lt"/>
                <a:ea typeface="Trebuchet MS" charset="0"/>
                <a:cs typeface="Trebuchet MS" charset="0"/>
                <a:sym typeface="Trebuchet MS" charset="0"/>
              </a:rPr>
              <a:t/>
            </a:r>
            <a:br>
              <a:rPr lang="en-US" sz="2400" dirty="0">
                <a:solidFill>
                  <a:schemeClr val="tx1"/>
                </a:solidFill>
                <a:latin typeface="+mn-lt"/>
                <a:ea typeface="Trebuchet MS" charset="0"/>
                <a:cs typeface="Trebuchet MS" charset="0"/>
                <a:sym typeface="Trebuchet MS" charset="0"/>
              </a:rPr>
            </a:br>
            <a:r>
              <a:rPr lang="en-US" sz="2000" dirty="0">
                <a:solidFill>
                  <a:schemeClr val="tx1"/>
                </a:solidFill>
                <a:latin typeface="+mn-lt"/>
                <a:ea typeface="Trebuchet MS" charset="0"/>
                <a:cs typeface="Trebuchet MS" charset="0"/>
                <a:sym typeface="Trebuchet MS" charset="0"/>
              </a:rPr>
              <a:t>(</a:t>
            </a:r>
            <a:r>
              <a:rPr lang="en-US" sz="2000" i="1" dirty="0">
                <a:solidFill>
                  <a:schemeClr val="tx1"/>
                </a:solidFill>
                <a:latin typeface="+mn-lt"/>
                <a:ea typeface="Trebuchet MS" charset="0"/>
                <a:cs typeface="Trebuchet MS" charset="0"/>
                <a:sym typeface="Trebuchet MS" charset="0"/>
              </a:rPr>
              <a:t>historical, </a:t>
            </a:r>
            <a:r>
              <a:rPr lang="en-US" sz="2000" i="1" dirty="0" smtClean="0">
                <a:solidFill>
                  <a:schemeClr val="tx1"/>
                </a:solidFill>
                <a:latin typeface="Calibri"/>
                <a:ea typeface="Trebuchet MS" charset="0"/>
                <a:cs typeface="Calibri"/>
                <a:sym typeface="Trebuchet MS" charset="0"/>
              </a:rPr>
              <a:t>spatial,</a:t>
            </a:r>
            <a:r>
              <a:rPr lang="en-US" sz="2000" i="1" dirty="0" smtClean="0">
                <a:solidFill>
                  <a:schemeClr val="tx1"/>
                </a:solidFill>
                <a:ea typeface="Trebuchet MS" charset="0"/>
                <a:cs typeface="Trebuchet MS" charset="0"/>
                <a:sym typeface="Trebuchet MS" charset="0"/>
              </a:rPr>
              <a:t> </a:t>
            </a:r>
            <a:r>
              <a:rPr lang="en-US" sz="2000" i="1" dirty="0" smtClean="0">
                <a:solidFill>
                  <a:schemeClr val="tx1"/>
                </a:solidFill>
                <a:latin typeface="+mn-lt"/>
                <a:ea typeface="Trebuchet MS" charset="0"/>
                <a:cs typeface="Trebuchet MS" charset="0"/>
                <a:sym typeface="Trebuchet MS" charset="0"/>
              </a:rPr>
              <a:t>environmental, </a:t>
            </a:r>
            <a:r>
              <a:rPr lang="en-US" sz="2000" i="1" dirty="0">
                <a:solidFill>
                  <a:schemeClr val="tx1"/>
                </a:solidFill>
                <a:latin typeface="+mn-lt"/>
                <a:ea typeface="Trebuchet MS" charset="0"/>
                <a:cs typeface="Trebuchet MS" charset="0"/>
                <a:sym typeface="Trebuchet MS" charset="0"/>
              </a:rPr>
              <a:t>social</a:t>
            </a:r>
            <a:r>
              <a:rPr lang="en-US" sz="2000" dirty="0" smtClean="0">
                <a:solidFill>
                  <a:schemeClr val="tx1"/>
                </a:solidFill>
                <a:latin typeface="+mn-lt"/>
                <a:ea typeface="Trebuchet MS" charset="0"/>
                <a:cs typeface="Trebuchet MS" charset="0"/>
                <a:sym typeface="Trebuchet MS" charset="0"/>
              </a:rPr>
              <a:t>)</a:t>
            </a:r>
          </a:p>
          <a:p>
            <a:endParaRPr lang="en-US" sz="1050" dirty="0">
              <a:solidFill>
                <a:schemeClr val="tx1"/>
              </a:solidFill>
              <a:latin typeface="+mn-lt"/>
              <a:ea typeface="Trebuchet MS" charset="0"/>
              <a:cs typeface="Trebuchet MS" charset="0"/>
              <a:sym typeface="Trebuchet MS" charset="0"/>
            </a:endParaRPr>
          </a:p>
          <a:p>
            <a:r>
              <a:rPr lang="en-US" sz="2400" b="1" dirty="0" smtClean="0">
                <a:solidFill>
                  <a:schemeClr val="accent1">
                    <a:lumMod val="75000"/>
                  </a:schemeClr>
                </a:solidFill>
                <a:latin typeface="Eras Medium ITC" pitchFamily="34" charset="0"/>
                <a:ea typeface="Trebuchet MS" charset="0"/>
                <a:cs typeface="Trebuchet MS" charset="0"/>
                <a:sym typeface="Trebuchet MS" charset="0"/>
              </a:rPr>
              <a:t>Real Applications </a:t>
            </a:r>
            <a:r>
              <a:rPr lang="en-US" sz="2400" b="1" dirty="0">
                <a:solidFill>
                  <a:schemeClr val="tx1"/>
                </a:solidFill>
                <a:latin typeface="+mn-lt"/>
                <a:ea typeface="Trebuchet MS" charset="0"/>
                <a:cs typeface="Trebuchet MS" charset="0"/>
                <a:sym typeface="Trebuchet MS" charset="0"/>
              </a:rPr>
              <a:t/>
            </a:r>
            <a:br>
              <a:rPr lang="en-US" sz="2400" b="1" dirty="0">
                <a:solidFill>
                  <a:schemeClr val="tx1"/>
                </a:solidFill>
                <a:latin typeface="+mn-lt"/>
                <a:ea typeface="Trebuchet MS" charset="0"/>
                <a:cs typeface="Trebuchet MS" charset="0"/>
                <a:sym typeface="Trebuchet MS" charset="0"/>
              </a:rPr>
            </a:br>
            <a:r>
              <a:rPr lang="en-US" sz="2000" dirty="0">
                <a:solidFill>
                  <a:schemeClr val="tx1"/>
                </a:solidFill>
                <a:latin typeface="+mn-lt"/>
                <a:ea typeface="Trebuchet MS" charset="0"/>
                <a:cs typeface="Trebuchet MS" charset="0"/>
                <a:sym typeface="Trebuchet MS" charset="0"/>
              </a:rPr>
              <a:t>(</a:t>
            </a:r>
            <a:r>
              <a:rPr lang="en-US" sz="2000" i="1" dirty="0">
                <a:solidFill>
                  <a:schemeClr val="tx1"/>
                </a:solidFill>
                <a:latin typeface="+mn-lt"/>
                <a:ea typeface="Trebuchet MS" charset="0"/>
                <a:cs typeface="Trebuchet MS" charset="0"/>
                <a:sym typeface="Trebuchet MS" charset="0"/>
              </a:rPr>
              <a:t>civic and environmental data, transportation, health, education</a:t>
            </a:r>
            <a:r>
              <a:rPr lang="en-US" sz="2000" dirty="0">
                <a:solidFill>
                  <a:schemeClr val="tx1"/>
                </a:solidFill>
                <a:latin typeface="+mn-lt"/>
                <a:ea typeface="Trebuchet MS" charset="0"/>
                <a:cs typeface="Trebuchet MS" charset="0"/>
                <a:sym typeface="Trebuchet MS" charset="0"/>
              </a:rPr>
              <a: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81200"/>
            <a:ext cx="2973257" cy="444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7932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Passive Data Collection</a:t>
            </a:r>
            <a:endParaRPr lang="en-US" b="1" dirty="0">
              <a:latin typeface="Georgia"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3505200" cy="514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43200" y="2209800"/>
            <a:ext cx="6019800" cy="4265295"/>
          </a:xfrm>
          <a:prstGeom prst="rect">
            <a:avLst/>
          </a:prstGeom>
        </p:spPr>
      </p:pic>
    </p:spTree>
    <p:extLst>
      <p:ext uri="{BB962C8B-B14F-4D97-AF65-F5344CB8AC3E}">
        <p14:creationId xmlns:p14="http://schemas.microsoft.com/office/powerpoint/2010/main" val="4257016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Public Data Collection</a:t>
            </a:r>
            <a:endParaRPr lang="en-US" b="1" dirty="0">
              <a:latin typeface="Georgia" pitchFamily="18" charset="0"/>
            </a:endParaRPr>
          </a:p>
        </p:txBody>
      </p:sp>
      <p:pic>
        <p:nvPicPr>
          <p:cNvPr id="4" name="image06.png"/>
          <p:cNvPicPr/>
          <p:nvPr/>
        </p:nvPicPr>
        <p:blipFill>
          <a:blip r:embed="rId2"/>
          <a:stretch>
            <a:fillRect/>
          </a:stretch>
        </p:blipFill>
        <p:spPr>
          <a:xfrm>
            <a:off x="762000" y="1447800"/>
            <a:ext cx="7772400" cy="4927600"/>
          </a:xfrm>
          <a:prstGeom prst="rect">
            <a:avLst/>
          </a:prstGeom>
        </p:spPr>
      </p:pic>
    </p:spTree>
    <p:extLst>
      <p:ext uri="{BB962C8B-B14F-4D97-AF65-F5344CB8AC3E}">
        <p14:creationId xmlns:p14="http://schemas.microsoft.com/office/powerpoint/2010/main" val="3559457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Crowd Sourced MDC</a:t>
            </a:r>
            <a:endParaRPr lang="en-US" b="1" dirty="0">
              <a:latin typeface="Georgia"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501669" cy="522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19200" y="6400800"/>
            <a:ext cx="3352800" cy="195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782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eorgia" pitchFamily="18" charset="0"/>
              </a:rPr>
              <a:t>Private MDC</a:t>
            </a:r>
            <a:endParaRPr lang="en-US" b="1" dirty="0">
              <a:latin typeface="Georgia"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56297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599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6876162</TotalTime>
  <Words>577</Words>
  <Application>Microsoft Office PowerPoint</Application>
  <PresentationFormat>On-screen Show (4:3)</PresentationFormat>
  <Paragraphs>116</Paragraphs>
  <Slides>25</Slides>
  <Notes>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ECAR MSAD Mission</vt:lpstr>
      <vt:lpstr>Current Projects</vt:lpstr>
      <vt:lpstr>Mobile Data Collection  (MDC)</vt:lpstr>
      <vt:lpstr>Participatory Sensing (pioneered by Professor D. Estrin)</vt:lpstr>
      <vt:lpstr>Passive Data Collection</vt:lpstr>
      <vt:lpstr>Public Data Collection</vt:lpstr>
      <vt:lpstr>Crowd Sourced MDC</vt:lpstr>
      <vt:lpstr>Private MDC</vt:lpstr>
      <vt:lpstr>Demo MDC Visualization</vt:lpstr>
      <vt:lpstr>Private MDC Process</vt:lpstr>
      <vt:lpstr>(Example) Private Mobile Data Collection </vt:lpstr>
      <vt:lpstr>Ohmage Mobile-to-Web Platform</vt:lpstr>
      <vt:lpstr>Data Analysis</vt:lpstr>
      <vt:lpstr>UCLA Health Bruin Break</vt:lpstr>
      <vt:lpstr>HIV Behavior Study</vt:lpstr>
      <vt:lpstr>(Follow-up Project – from Working Title)  How a strategy of Responsive Design and Mobile Apps compliment one another </vt:lpstr>
      <vt:lpstr>Pending Project Tasks:</vt:lpstr>
      <vt:lpstr>PowerPoint Presentation</vt:lpstr>
      <vt:lpstr>PowerPoint Presentation</vt:lpstr>
      <vt:lpstr>PowerPoint Presentation</vt:lpstr>
      <vt:lpstr>PowerPoint Presentation</vt:lpstr>
      <vt:lpstr>PowerPoint Presentation</vt:lpstr>
      <vt:lpstr>PowerPoint Presentation</vt:lpstr>
      <vt:lpstr>2014 MSAD Planning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Meets Mobile: Implications and Opportunities</dc:title>
  <dc:creator>Rose Rocchio</dc:creator>
  <cp:lastModifiedBy>Rose Rocchio</cp:lastModifiedBy>
  <cp:revision>67</cp:revision>
  <dcterms:created xsi:type="dcterms:W3CDTF">2014-01-27T15:34:36Z</dcterms:created>
  <dcterms:modified xsi:type="dcterms:W3CDTF">2014-01-28T16:27:42Z</dcterms:modified>
</cp:coreProperties>
</file>