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67" r:id="rId4"/>
    <p:sldId id="258" r:id="rId5"/>
    <p:sldId id="259" r:id="rId6"/>
    <p:sldId id="265" r:id="rId7"/>
    <p:sldId id="266" r:id="rId8"/>
    <p:sldId id="268" r:id="rId9"/>
    <p:sldId id="269" r:id="rId10"/>
    <p:sldId id="270" r:id="rId11"/>
    <p:sldId id="271" r:id="rId12"/>
    <p:sldId id="272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86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8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Tuesday, January 28,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Tuesday, January 28,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Tuesday, January 28,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Tuesday, January 28,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Tuesday, January 28,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Tuesday, January 28, 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Tuesday, January 28, 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Tuesday, January 28, 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Tuesday, January 28, 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Tuesday, January 28, 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Tuesday, January 28, 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Tuesday, January 28, 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educause.edu/ecar/ecar-working-groups/campus-cyberinfrastructure-working-group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small" dirty="0" smtClean="0"/>
              <a:t>Campus Cyberinfrastructure</a:t>
            </a:r>
            <a:endParaRPr lang="en-US" cap="sm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Guy </a:t>
            </a:r>
            <a:r>
              <a:rPr lang="en-US" dirty="0" err="1"/>
              <a:t>Almes</a:t>
            </a:r>
            <a:r>
              <a:rPr lang="en-US" dirty="0"/>
              <a:t>, </a:t>
            </a:r>
            <a:r>
              <a:rPr lang="en-US" dirty="0" smtClean="0"/>
              <a:t>ECAR</a:t>
            </a:r>
            <a:r>
              <a:rPr lang="en-US" dirty="0"/>
              <a:t>-CCI </a:t>
            </a:r>
            <a:r>
              <a:rPr lang="en-US" dirty="0" smtClean="0"/>
              <a:t>Working Group Chair</a:t>
            </a:r>
          </a:p>
          <a:p>
            <a:pPr lvl="1"/>
            <a:r>
              <a:rPr lang="en-US" dirty="0" smtClean="0"/>
              <a:t>Director</a:t>
            </a:r>
            <a:r>
              <a:rPr lang="en-US" dirty="0"/>
              <a:t>, Academy for </a:t>
            </a:r>
            <a:r>
              <a:rPr lang="en-US" dirty="0" smtClean="0"/>
              <a:t>Advanced Telecommunications </a:t>
            </a:r>
            <a:r>
              <a:rPr lang="en-US" dirty="0"/>
              <a:t>and Learning Technologies, Texas A&amp;M </a:t>
            </a:r>
            <a:r>
              <a:rPr lang="en-US" dirty="0" smtClean="0"/>
              <a:t>University</a:t>
            </a:r>
            <a:endParaRPr lang="en-US" dirty="0"/>
          </a:p>
          <a:p>
            <a:r>
              <a:rPr lang="en-US" dirty="0" smtClean="0"/>
              <a:t>ECAR Annual Meeting</a:t>
            </a:r>
            <a:endParaRPr lang="en-US" dirty="0" smtClean="0"/>
          </a:p>
          <a:p>
            <a:r>
              <a:rPr lang="en-US" dirty="0" smtClean="0"/>
              <a:t>28 January </a:t>
            </a:r>
            <a:r>
              <a:rPr lang="en-US" dirty="0" smtClean="0"/>
              <a:t>2014 • </a:t>
            </a:r>
            <a:r>
              <a:rPr lang="en-US" dirty="0" smtClean="0"/>
              <a:t>Tempe, AZ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8179" y="6447935"/>
            <a:ext cx="87720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rgbClr val="8786AD"/>
                </a:solidFill>
                <a:hlinkClick r:id="rId2"/>
              </a:rPr>
              <a:t>http://</a:t>
            </a:r>
            <a:r>
              <a:rPr lang="en-US" sz="1600" dirty="0" err="1">
                <a:solidFill>
                  <a:srgbClr val="8786AD"/>
                </a:solidFill>
                <a:hlinkClick r:id="rId2"/>
              </a:rPr>
              <a:t>www.educause.edu</a:t>
            </a:r>
            <a:r>
              <a:rPr lang="en-US" sz="1600" dirty="0">
                <a:solidFill>
                  <a:srgbClr val="8786AD"/>
                </a:solidFill>
                <a:hlinkClick r:id="rId2"/>
              </a:rPr>
              <a:t>/</a:t>
            </a:r>
            <a:r>
              <a:rPr lang="en-US" sz="1600" dirty="0" err="1">
                <a:solidFill>
                  <a:srgbClr val="8786AD"/>
                </a:solidFill>
                <a:hlinkClick r:id="rId2"/>
              </a:rPr>
              <a:t>ecar</a:t>
            </a:r>
            <a:r>
              <a:rPr lang="en-US" sz="1600" dirty="0">
                <a:solidFill>
                  <a:srgbClr val="8786AD"/>
                </a:solidFill>
                <a:hlinkClick r:id="rId2"/>
              </a:rPr>
              <a:t>/</a:t>
            </a:r>
            <a:r>
              <a:rPr lang="en-US" sz="1600" dirty="0" err="1">
                <a:solidFill>
                  <a:srgbClr val="8786AD"/>
                </a:solidFill>
                <a:hlinkClick r:id="rId2"/>
              </a:rPr>
              <a:t>ecar</a:t>
            </a:r>
            <a:r>
              <a:rPr lang="en-US" sz="1600" dirty="0">
                <a:solidFill>
                  <a:srgbClr val="8786AD"/>
                </a:solidFill>
                <a:hlinkClick r:id="rId2"/>
              </a:rPr>
              <a:t>-working-groups/campus-cyberinfrastructure-working-group</a:t>
            </a:r>
            <a:endParaRPr lang="en-US" sz="1600" dirty="0">
              <a:solidFill>
                <a:srgbClr val="8786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346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to InCommon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Controlled sharing of datasets is a broad theme</a:t>
            </a:r>
          </a:p>
          <a:p>
            <a:r>
              <a:rPr lang="en-US" dirty="0" smtClean="0"/>
              <a:t>At least notionally, consider the use of “Access Control Lists” to name the individuals/groups who may read or write a given dataset</a:t>
            </a:r>
          </a:p>
          <a:p>
            <a:r>
              <a:rPr lang="en-US" dirty="0" smtClean="0"/>
              <a:t>Emerging technologies from InCommon could support nationwide approaches to naming such individuals/groups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56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Challenges to the Internet2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Moving big data is increasingly hard. For example, the time required to move $100 worth of storage across the country is increasing over time.</a:t>
            </a:r>
          </a:p>
          <a:p>
            <a:r>
              <a:rPr lang="en-US" dirty="0" smtClean="0"/>
              <a:t>Emerging technologies, including 100-Gb/s wide-area networks (both Internet2 backbone and RONs) and the </a:t>
            </a:r>
            <a:r>
              <a:rPr lang="en-US" dirty="0" err="1" smtClean="0"/>
              <a:t>ScienceDMZ</a:t>
            </a:r>
            <a:r>
              <a:rPr lang="en-US" dirty="0" smtClean="0"/>
              <a:t> structure on our campuses, are helping us address this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825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to ourselves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CCI WG has participants from (at least) two groups on campus:</a:t>
            </a:r>
          </a:p>
          <a:p>
            <a:pPr lvl="1"/>
            <a:r>
              <a:rPr lang="en-US" dirty="0" smtClean="0"/>
              <a:t>HPC computing groups, experienced at supporting computing and, increasingly, highly capable parallel file systems</a:t>
            </a:r>
          </a:p>
          <a:p>
            <a:pPr lvl="1"/>
            <a:r>
              <a:rPr lang="en-US" dirty="0" smtClean="0"/>
              <a:t>Library groups, experienced at organizing data in the increasingly digital university setting</a:t>
            </a:r>
          </a:p>
          <a:p>
            <a:r>
              <a:rPr lang="en-US" dirty="0" smtClean="0"/>
              <a:t>How can we, together, support our researchers to address the data management challenges resulting from big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085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 CCI emphases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Enabling campus CI as an enabler of research by faculty, students, and staff</a:t>
            </a:r>
          </a:p>
          <a:p>
            <a:r>
              <a:rPr lang="en-US" dirty="0" smtClean="0"/>
              <a:t>Whatever, of a conceptual, technical, or practical nature, inhibits this enabling is an enemy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697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Work: NSF CACI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From early 2011 through May 2012, we studied all six of the Task Force Reports to NSF’s Advisory Committee for Cyberinfrastructure.</a:t>
            </a:r>
          </a:p>
          <a:p>
            <a:pPr lvl="1"/>
            <a:r>
              <a:rPr lang="en-US" dirty="0"/>
              <a:t>Grand Challenges</a:t>
            </a:r>
          </a:p>
          <a:p>
            <a:pPr lvl="1"/>
            <a:r>
              <a:rPr lang="en-US" dirty="0"/>
              <a:t>HPC</a:t>
            </a:r>
          </a:p>
          <a:p>
            <a:pPr lvl="1"/>
            <a:r>
              <a:rPr lang="en-US" dirty="0"/>
              <a:t>Data and Visualization</a:t>
            </a:r>
          </a:p>
          <a:p>
            <a:pPr lvl="1"/>
            <a:r>
              <a:rPr lang="en-US" dirty="0"/>
              <a:t>Software</a:t>
            </a:r>
          </a:p>
          <a:p>
            <a:pPr lvl="1"/>
            <a:r>
              <a:rPr lang="en-US" dirty="0"/>
              <a:t>Learning and Workforce</a:t>
            </a:r>
          </a:p>
          <a:p>
            <a:pPr lvl="1"/>
            <a:r>
              <a:rPr lang="en-US" dirty="0"/>
              <a:t>Campus Bridging</a:t>
            </a:r>
          </a:p>
          <a:p>
            <a:r>
              <a:rPr lang="en-US" dirty="0"/>
              <a:t>and wrote a white paper that, for each Report, summarized, reinforced, critiqued, and offered applications to ourselves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792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Work: Transitioning to IPv6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/>
              <a:t>October 2013, we issued a focused report on “Transitioning to IPv6”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</a:t>
            </a:r>
            <a:r>
              <a:rPr lang="en-US" dirty="0"/>
              <a:t>complements the technical leadership of (e.g.) the Internet2 IPv6 Working Group</a:t>
            </a:r>
            <a:r>
              <a:rPr lang="en-US" dirty="0" smtClean="0"/>
              <a:t>.</a:t>
            </a:r>
          </a:p>
          <a:p>
            <a:r>
              <a:rPr lang="en-US" dirty="0" smtClean="0"/>
              <a:t>Key claim: There is a strong “value proposition” for each campus to transition to (include) IPv6 as a normative part of their network</a:t>
            </a:r>
          </a:p>
          <a:p>
            <a:r>
              <a:rPr lang="en-US" dirty="0" smtClean="0"/>
              <a:t>Very short aspect: “Staying with classic IPv4” is not an option</a:t>
            </a:r>
          </a:p>
          <a:p>
            <a:r>
              <a:rPr lang="en-US" dirty="0" smtClean="0"/>
              <a:t>Also, this led to an interesting twist on ECAR rules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08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Work: Big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are now moving toward the completion of a study of how the phenomena of “big data” impacts research campus cyberinfrastructure.</a:t>
            </a:r>
          </a:p>
          <a:p>
            <a:r>
              <a:rPr lang="en-US" dirty="0" smtClean="0"/>
              <a:t>Think of “big” as suggesting “some aspects of the bigness is a key challenge in getting things done”.</a:t>
            </a:r>
          </a:p>
          <a:p>
            <a:r>
              <a:rPr lang="en-US" dirty="0" smtClean="0"/>
              <a:t>Aspects:</a:t>
            </a:r>
          </a:p>
          <a:p>
            <a:pPr lvl="1"/>
            <a:r>
              <a:rPr lang="en-US" dirty="0" smtClean="0"/>
              <a:t>Volume</a:t>
            </a:r>
          </a:p>
          <a:p>
            <a:pPr lvl="1"/>
            <a:r>
              <a:rPr lang="en-US" dirty="0" smtClean="0"/>
              <a:t>Velocity</a:t>
            </a:r>
          </a:p>
          <a:p>
            <a:pPr lvl="1"/>
            <a:r>
              <a:rPr lang="en-US" dirty="0" smtClean="0"/>
              <a:t>Variety</a:t>
            </a:r>
          </a:p>
          <a:p>
            <a:pPr lvl="1"/>
            <a:r>
              <a:rPr lang="en-US" dirty="0" smtClean="0"/>
              <a:t>Veracity</a:t>
            </a:r>
          </a:p>
        </p:txBody>
      </p:sp>
    </p:spTree>
    <p:extLst>
      <p:ext uri="{BB962C8B-B14F-4D97-AF65-F5344CB8AC3E}">
        <p14:creationId xmlns:p14="http://schemas.microsoft.com/office/powerpoint/2010/main" val="910180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due to Volume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news: 3 </a:t>
            </a:r>
            <a:r>
              <a:rPr lang="en-US" dirty="0" err="1" smtClean="0"/>
              <a:t>TByte</a:t>
            </a:r>
            <a:r>
              <a:rPr lang="en-US" dirty="0" smtClean="0"/>
              <a:t> drives are inexpensive.</a:t>
            </a:r>
          </a:p>
          <a:p>
            <a:r>
              <a:rPr lang="en-US" dirty="0" smtClean="0"/>
              <a:t>Bad news: the value to users of large datasets is growing even faster, so creating and operating file systems in the petabyte range</a:t>
            </a:r>
          </a:p>
          <a:p>
            <a:r>
              <a:rPr lang="en-US" dirty="0" smtClean="0"/>
              <a:t>So funding, highly expert staffing are important.</a:t>
            </a:r>
          </a:p>
          <a:p>
            <a:r>
              <a:rPr lang="en-US" dirty="0" smtClean="0"/>
              <a:t>Comment on Jevons Paradox</a:t>
            </a:r>
          </a:p>
          <a:p>
            <a:r>
              <a:rPr lang="en-US" dirty="0" smtClean="0"/>
              <a:t>Also, Volume drives the difficulty of moving data across the country</a:t>
            </a:r>
          </a:p>
        </p:txBody>
      </p:sp>
    </p:spTree>
    <p:extLst>
      <p:ext uri="{BB962C8B-B14F-4D97-AF65-F5344CB8AC3E}">
        <p14:creationId xmlns:p14="http://schemas.microsoft.com/office/powerpoint/2010/main" val="1361305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due to Velocity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Rate of production of new data</a:t>
            </a:r>
          </a:p>
          <a:p>
            <a:r>
              <a:rPr lang="en-US" dirty="0" smtClean="0"/>
              <a:t>What to discard; what to keep?</a:t>
            </a:r>
          </a:p>
          <a:p>
            <a:r>
              <a:rPr lang="en-US" dirty="0" smtClean="0"/>
              <a:t>Large Hadron Collider as an example</a:t>
            </a:r>
          </a:p>
        </p:txBody>
      </p:sp>
    </p:spTree>
    <p:extLst>
      <p:ext uri="{BB962C8B-B14F-4D97-AF65-F5344CB8AC3E}">
        <p14:creationId xmlns:p14="http://schemas.microsoft.com/office/powerpoint/2010/main" val="1915950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Challenges due to Variety and Veracity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Deeper challenges of scientific data management</a:t>
            </a:r>
          </a:p>
          <a:p>
            <a:r>
              <a:rPr lang="en-US" dirty="0" smtClean="0"/>
              <a:t>Metadata needs for searching</a:t>
            </a:r>
          </a:p>
          <a:p>
            <a:pPr lvl="1"/>
            <a:r>
              <a:rPr lang="en-US" dirty="0" smtClean="0"/>
              <a:t>Unfortunately, more discipline-specific than we’d like</a:t>
            </a:r>
          </a:p>
          <a:p>
            <a:r>
              <a:rPr lang="en-US" dirty="0" smtClean="0"/>
              <a:t>Issues relating to provenance</a:t>
            </a:r>
          </a:p>
          <a:p>
            <a:pPr lvl="1"/>
            <a:r>
              <a:rPr lang="en-US" dirty="0" smtClean="0"/>
              <a:t>Documenting the data, where did it come from</a:t>
            </a:r>
          </a:p>
          <a:p>
            <a:r>
              <a:rPr lang="en-US" dirty="0" smtClean="0"/>
              <a:t>Issues relating to reproducibility</a:t>
            </a:r>
          </a:p>
          <a:p>
            <a:pPr lvl="1"/>
            <a:r>
              <a:rPr lang="en-US" dirty="0" smtClean="0"/>
              <a:t>Could you repeat an experiment 10 years from now?</a:t>
            </a:r>
          </a:p>
          <a:p>
            <a:pPr lvl="1"/>
            <a:r>
              <a:rPr lang="en-US" dirty="0" smtClean="0"/>
              <a:t>Example from genomics</a:t>
            </a:r>
          </a:p>
        </p:txBody>
      </p:sp>
    </p:spTree>
    <p:extLst>
      <p:ext uri="{BB962C8B-B14F-4D97-AF65-F5344CB8AC3E}">
        <p14:creationId xmlns:p14="http://schemas.microsoft.com/office/powerpoint/2010/main" val="244765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a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 new faculty member</a:t>
            </a:r>
          </a:p>
          <a:p>
            <a:r>
              <a:rPr lang="en-US" dirty="0" smtClean="0"/>
              <a:t>Over a period of, say, 30 years, they will gather data, crunch, produce data, evolve their codes, share with colleagues</a:t>
            </a:r>
          </a:p>
          <a:p>
            <a:r>
              <a:rPr lang="en-US" dirty="0" smtClean="0"/>
              <a:t>How could that faculty member organize their data and codes so that, e.g., a student 15 years from now could work from a recently </a:t>
            </a:r>
            <a:r>
              <a:rPr lang="en-US" smtClean="0"/>
              <a:t>completed project?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337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to funding agencies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NSF and other funding agencies are requiring data management plans, but this is often perceived as a hassle</a:t>
            </a:r>
          </a:p>
          <a:p>
            <a:r>
              <a:rPr lang="en-US" dirty="0" smtClean="0"/>
              <a:t>These funding agencies could identify emerging best practices from the best of these plans</a:t>
            </a:r>
          </a:p>
          <a:p>
            <a:r>
              <a:rPr lang="en-US" dirty="0" smtClean="0"/>
              <a:t>They could then identify/fund the creation of tools needed to make adopting such best practices relatively easy</a:t>
            </a:r>
          </a:p>
          <a:p>
            <a:r>
              <a:rPr lang="en-US" dirty="0" smtClean="0"/>
              <a:t>Then they could encourage adoption of these best practices by PIs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8391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1337</TotalTime>
  <Words>766</Words>
  <Application>Microsoft Macintosh PowerPoint</Application>
  <PresentationFormat>On-screen Show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Clarity</vt:lpstr>
      <vt:lpstr>Campus Cyberinfrastructure</vt:lpstr>
      <vt:lpstr>Past Work: NSF CACI Reports</vt:lpstr>
      <vt:lpstr>Past Work: Transitioning to IPv6</vt:lpstr>
      <vt:lpstr>Current Work: Big Data</vt:lpstr>
      <vt:lpstr>Challenges due to Volume</vt:lpstr>
      <vt:lpstr>Challenges due to Velocity</vt:lpstr>
      <vt:lpstr>Challenges due to Variety and Veracity</vt:lpstr>
      <vt:lpstr>Elements of a Vision</vt:lpstr>
      <vt:lpstr>Challenges to funding agencies</vt:lpstr>
      <vt:lpstr>Challenges to InCommon</vt:lpstr>
      <vt:lpstr>Challenges to the Internet2 community</vt:lpstr>
      <vt:lpstr>Challenges to ourselves</vt:lpstr>
      <vt:lpstr>Broad CCI emphases</vt:lpstr>
    </vt:vector>
  </TitlesOfParts>
  <Company>Texas A&amp;M Univ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Campus Cyberinfrastructure</dc:title>
  <dc:creator>Guy Almes</dc:creator>
  <cp:lastModifiedBy>Karen Wetzel</cp:lastModifiedBy>
  <cp:revision>18</cp:revision>
  <dcterms:created xsi:type="dcterms:W3CDTF">2012-11-06T16:00:51Z</dcterms:created>
  <dcterms:modified xsi:type="dcterms:W3CDTF">2014-01-28T18:37:56Z</dcterms:modified>
</cp:coreProperties>
</file>