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56" r:id="rId5"/>
    <p:sldId id="259" r:id="rId6"/>
    <p:sldId id="291" r:id="rId7"/>
    <p:sldId id="258" r:id="rId8"/>
    <p:sldId id="260" r:id="rId9"/>
    <p:sldId id="262" r:id="rId10"/>
    <p:sldId id="269" r:id="rId11"/>
    <p:sldId id="287" r:id="rId12"/>
    <p:sldId id="271" r:id="rId13"/>
    <p:sldId id="270" r:id="rId14"/>
    <p:sldId id="264" r:id="rId15"/>
    <p:sldId id="272" r:id="rId16"/>
    <p:sldId id="267" r:id="rId17"/>
    <p:sldId id="282" r:id="rId18"/>
    <p:sldId id="279" r:id="rId19"/>
    <p:sldId id="278" r:id="rId20"/>
    <p:sldId id="265" r:id="rId21"/>
    <p:sldId id="266" r:id="rId22"/>
    <p:sldId id="273" r:id="rId23"/>
    <p:sldId id="274" r:id="rId24"/>
    <p:sldId id="275" r:id="rId25"/>
    <p:sldId id="277" r:id="rId26"/>
    <p:sldId id="276" r:id="rId27"/>
    <p:sldId id="286" r:id="rId28"/>
    <p:sldId id="285" r:id="rId29"/>
    <p:sldId id="290" r:id="rId30"/>
    <p:sldId id="26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5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notesMaster" Target="notesMasters/notes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E50828-7965-4A4D-A85B-060B21C57CCA}" type="datetimeFigureOut">
              <a:rPr lang="en-US" smtClean="0"/>
              <a:t>5/1/14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9E7313-5EC6-8842-895D-67814C1C2690}" type="slidenum">
              <a:rPr lang="en-US" smtClean="0"/>
              <a:t>‹#›</a:t>
            </a:fld>
            <a:endParaRPr lang="en-US"/>
          </a:p>
        </p:txBody>
      </p:sp>
    </p:spTree>
    <p:extLst>
      <p:ext uri="{BB962C8B-B14F-4D97-AF65-F5344CB8AC3E}">
        <p14:creationId xmlns:p14="http://schemas.microsoft.com/office/powerpoint/2010/main" val="1945910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19C37-77BD-254E-B9FF-76C31B36BA4D}" type="datetimeFigureOut">
              <a:rPr lang="en-US" smtClean="0"/>
              <a:t>5/1/14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757B5-9E66-104B-A5BA-7217649FB245}" type="slidenum">
              <a:rPr lang="en-US" smtClean="0"/>
              <a:t>‹#›</a:t>
            </a:fld>
            <a:endParaRPr lang="en-US"/>
          </a:p>
        </p:txBody>
      </p:sp>
    </p:spTree>
    <p:extLst>
      <p:ext uri="{BB962C8B-B14F-4D97-AF65-F5344CB8AC3E}">
        <p14:creationId xmlns:p14="http://schemas.microsoft.com/office/powerpoint/2010/main" val="1940060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1</a:t>
            </a:fld>
            <a:endParaRPr lang="en-US"/>
          </a:p>
        </p:txBody>
      </p:sp>
    </p:spTree>
    <p:extLst>
      <p:ext uri="{BB962C8B-B14F-4D97-AF65-F5344CB8AC3E}">
        <p14:creationId xmlns:p14="http://schemas.microsoft.com/office/powerpoint/2010/main" val="619610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Roger Connors created</a:t>
            </a:r>
            <a:r>
              <a:rPr lang="en-US" baseline="0" dirty="0" smtClean="0"/>
              <a:t> the Steps to Accountability Chart – describes this concept in his NY best seller, “The Oz Principle”.   </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24</a:t>
            </a:fld>
            <a:endParaRPr lang="en-US"/>
          </a:p>
        </p:txBody>
      </p:sp>
    </p:spTree>
    <p:extLst>
      <p:ext uri="{BB962C8B-B14F-4D97-AF65-F5344CB8AC3E}">
        <p14:creationId xmlns:p14="http://schemas.microsoft.com/office/powerpoint/2010/main" val="383815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26</a:t>
            </a:fld>
            <a:endParaRPr lang="en-US"/>
          </a:p>
        </p:txBody>
      </p:sp>
    </p:spTree>
    <p:extLst>
      <p:ext uri="{BB962C8B-B14F-4D97-AF65-F5344CB8AC3E}">
        <p14:creationId xmlns:p14="http://schemas.microsoft.com/office/powerpoint/2010/main" val="79851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LCI (Formerly Frye Leadership Institute) – Opportunity</a:t>
            </a:r>
            <a:r>
              <a:rPr lang="en-US" baseline="0" dirty="0" smtClean="0"/>
              <a:t> to focus on challenges that face higher education.  Goal is to prepare and develop next generation leaders of libraries and information services to inspire, advocate, and advance change to benefit higher education.  Heard from leaders such as the CEO for </a:t>
            </a:r>
            <a:r>
              <a:rPr lang="en-US" baseline="0" dirty="0" err="1" smtClean="0"/>
              <a:t>Educause</a:t>
            </a:r>
            <a:r>
              <a:rPr lang="en-US" baseline="0" dirty="0" smtClean="0"/>
              <a:t>, Molly Brand, President American Council on Education, Judith Eaton, President for Council for Higher Education Accreditation, Richard </a:t>
            </a:r>
            <a:r>
              <a:rPr lang="en-US" baseline="0" dirty="0" err="1" smtClean="0"/>
              <a:t>Culatta</a:t>
            </a:r>
            <a:r>
              <a:rPr lang="en-US" baseline="0" dirty="0" smtClean="0"/>
              <a:t>, Deputy Director for the US Office of Educational Technology.</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a:t>
            </a:fld>
            <a:endParaRPr lang="en-US"/>
          </a:p>
        </p:txBody>
      </p:sp>
    </p:spTree>
    <p:extLst>
      <p:ext uri="{BB962C8B-B14F-4D97-AF65-F5344CB8AC3E}">
        <p14:creationId xmlns:p14="http://schemas.microsoft.com/office/powerpoint/2010/main" val="122538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3</a:t>
            </a:fld>
            <a:endParaRPr lang="en-US"/>
          </a:p>
        </p:txBody>
      </p:sp>
    </p:spTree>
    <p:extLst>
      <p:ext uri="{BB962C8B-B14F-4D97-AF65-F5344CB8AC3E}">
        <p14:creationId xmlns:p14="http://schemas.microsoft.com/office/powerpoint/2010/main" val="79851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 6 min.</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5</a:t>
            </a:fld>
            <a:endParaRPr lang="en-US"/>
          </a:p>
        </p:txBody>
      </p:sp>
    </p:spTree>
    <p:extLst>
      <p:ext uri="{BB962C8B-B14F-4D97-AF65-F5344CB8AC3E}">
        <p14:creationId xmlns:p14="http://schemas.microsoft.com/office/powerpoint/2010/main" val="55237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Repeatedly</a:t>
            </a:r>
            <a:r>
              <a:rPr lang="en-US" baseline="0" dirty="0" smtClean="0"/>
              <a:t> name in the top 50 most powerful women in the world.</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6</a:t>
            </a:fld>
            <a:endParaRPr lang="en-US"/>
          </a:p>
        </p:txBody>
      </p:sp>
    </p:spTree>
    <p:extLst>
      <p:ext uri="{BB962C8B-B14F-4D97-AF65-F5344CB8AC3E}">
        <p14:creationId xmlns:p14="http://schemas.microsoft.com/office/powerpoint/2010/main" val="396871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2:26 – total now</a:t>
            </a:r>
            <a:r>
              <a:rPr lang="en-US" baseline="0" dirty="0" smtClean="0"/>
              <a:t> = say 33 minutes.  </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16</a:t>
            </a:fld>
            <a:endParaRPr lang="en-US"/>
          </a:p>
        </p:txBody>
      </p:sp>
    </p:spTree>
    <p:extLst>
      <p:ext uri="{BB962C8B-B14F-4D97-AF65-F5344CB8AC3E}">
        <p14:creationId xmlns:p14="http://schemas.microsoft.com/office/powerpoint/2010/main" val="1234261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begin to explore leadership today, I encourage</a:t>
            </a:r>
            <a:r>
              <a:rPr lang="en-US" baseline="0" dirty="0" smtClean="0"/>
              <a:t> you to focus on </a:t>
            </a:r>
            <a:r>
              <a:rPr lang="en-US" baseline="0" dirty="0" smtClean="0">
                <a:solidFill>
                  <a:srgbClr val="FF0000"/>
                </a:solidFill>
              </a:rPr>
              <a:t>How you can Increase Your Influence.  </a:t>
            </a:r>
            <a:r>
              <a:rPr lang="en-US" baseline="0" dirty="0" smtClean="0"/>
              <a:t>So much about leadership boils down to this overarching theme and the importance of relationship building.</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17</a:t>
            </a:fld>
            <a:endParaRPr lang="en-US"/>
          </a:p>
        </p:txBody>
      </p:sp>
    </p:spTree>
    <p:extLst>
      <p:ext uri="{BB962C8B-B14F-4D97-AF65-F5344CB8AC3E}">
        <p14:creationId xmlns:p14="http://schemas.microsoft.com/office/powerpoint/2010/main" val="115802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10:30.   </a:t>
            </a:r>
          </a:p>
          <a:p>
            <a:pPr marL="228600" indent="-228600">
              <a:buAutoNum type="arabicPeriod"/>
            </a:pPr>
            <a:endParaRPr lang="en-US" dirty="0" smtClean="0"/>
          </a:p>
          <a:p>
            <a:pPr marL="0" indent="0">
              <a:buNone/>
            </a:pPr>
            <a:r>
              <a:rPr lang="en-US" dirty="0" smtClean="0"/>
              <a:t>1.  </a:t>
            </a:r>
            <a:r>
              <a:rPr lang="en-US" baseline="0" dirty="0" smtClean="0"/>
              <a:t> How do we avoid letting personality differences keep us from dealing with a </a:t>
            </a:r>
            <a:r>
              <a:rPr lang="en-US" baseline="0" dirty="0" err="1" smtClean="0"/>
              <a:t>problem?</a:t>
            </a:r>
            <a:r>
              <a:rPr lang="en-US" dirty="0" err="1" smtClean="0"/>
              <a:t>We</a:t>
            </a:r>
            <a:r>
              <a:rPr lang="en-US" dirty="0" smtClean="0"/>
              <a:t> should broaden</a:t>
            </a:r>
            <a:r>
              <a:rPr lang="en-US" baseline="0" dirty="0" smtClean="0"/>
              <a:t> our perspective.  </a:t>
            </a:r>
            <a:r>
              <a:rPr lang="en-US" dirty="0" smtClean="0"/>
              <a:t>In order to increase your influence, it is important</a:t>
            </a:r>
            <a:r>
              <a:rPr lang="en-US" baseline="0" dirty="0" smtClean="0"/>
              <a:t> to remain objective. As a leader, you should also avoid putting others on the defensive. We can also benefit by concentrating on the big picture and considering others’ points of view with an open mind. </a:t>
            </a:r>
          </a:p>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23D757B5-9E66-104B-A5BA-7217649FB245}" type="slidenum">
              <a:rPr lang="en-US" smtClean="0"/>
              <a:t>18</a:t>
            </a:fld>
            <a:endParaRPr lang="en-US"/>
          </a:p>
        </p:txBody>
      </p:sp>
    </p:spTree>
    <p:extLst>
      <p:ext uri="{BB962C8B-B14F-4D97-AF65-F5344CB8AC3E}">
        <p14:creationId xmlns:p14="http://schemas.microsoft.com/office/powerpoint/2010/main" val="270837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10:55 – 30 minutes total is goal!</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22</a:t>
            </a:fld>
            <a:endParaRPr lang="en-US"/>
          </a:p>
        </p:txBody>
      </p:sp>
    </p:spTree>
    <p:extLst>
      <p:ext uri="{BB962C8B-B14F-4D97-AF65-F5344CB8AC3E}">
        <p14:creationId xmlns:p14="http://schemas.microsoft.com/office/powerpoint/2010/main" val="109288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HC_PowerPoint_CoverGraphic.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994064"/>
            <a:ext cx="7772400" cy="1470025"/>
          </a:xfrm>
        </p:spPr>
        <p:txBody>
          <a:bodyPr>
            <a:normAutofit/>
          </a:bodyPr>
          <a:lstStyle>
            <a:lvl1pPr algn="ctr">
              <a:defRPr sz="2800" b="1" i="0">
                <a:solidFill>
                  <a:schemeClr val="bg1"/>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17005"/>
            <a:ext cx="6400800" cy="887147"/>
          </a:xfrm>
        </p:spPr>
        <p:txBody>
          <a:bodyPr>
            <a:normAutofit/>
          </a:bodyPr>
          <a:lstStyle>
            <a:lvl1pPr marL="0" indent="0" algn="ctr">
              <a:buNone/>
              <a:defRPr sz="2000" b="0" i="0">
                <a:solidFill>
                  <a:schemeClr val="bg1"/>
                </a:solidFill>
                <a:latin typeface="Myriad Pro Semibold"/>
                <a:cs typeface="Myriad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505200" y="4104152"/>
            <a:ext cx="2133600" cy="365125"/>
          </a:xfrm>
        </p:spPr>
        <p:txBody>
          <a:bodyPr/>
          <a:lstStyle>
            <a:lvl1pPr algn="ctr">
              <a:defRPr sz="1400" b="0" i="0">
                <a:solidFill>
                  <a:schemeClr val="bg1"/>
                </a:solidFill>
                <a:latin typeface="Myriad Pro"/>
                <a:cs typeface="Myriad Pro"/>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8414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HC_PowerPoint_PageGraphic.jpg"/>
          <p:cNvPicPr>
            <a:picLocks noChangeAspect="1"/>
          </p:cNvPicPr>
          <p:nvPr/>
        </p:nvPicPr>
        <p:blipFill>
          <a:blip r:embed="rId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45311"/>
            <a:ext cx="8229600" cy="85488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l" defTabSz="457200" rtl="0" eaLnBrk="1" latinLnBrk="0" hangingPunct="1">
        <a:spcBef>
          <a:spcPct val="0"/>
        </a:spcBef>
        <a:buNone/>
        <a:defRPr sz="3000" b="0" i="0" kern="1200">
          <a:solidFill>
            <a:schemeClr val="tx1"/>
          </a:solidFill>
          <a:latin typeface="Myriad Pro Semibold"/>
          <a:ea typeface="+mj-ea"/>
          <a:cs typeface="Myriad Pro Semibold"/>
        </a:defRPr>
      </a:lvl1pPr>
    </p:titleStyle>
    <p:body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ozprinciple.com/speakers/facilitators/roger-connors/" TargetMode="External"/><Relationship Id="rId5" Type="http://schemas.openxmlformats.org/officeDocument/2006/relationships/hyperlink" Target="http://www.ozprinciple.com/self/steps-to-accountability/"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mailto:Sherri.parker@harrison.edu"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hyperlink" Target="http://blogs.hbr.org/kanter/2009/11/power-to-the-connectors.html" TargetMode="External"/><Relationship Id="rId4" Type="http://schemas.openxmlformats.org/officeDocument/2006/relationships/hyperlink" Target="http://www.hbs.edu/faculty/Pages/profile.aspx?facId=6486" TargetMode="External"/><Relationship Id="rId5" Type="http://schemas.openxmlformats.org/officeDocument/2006/relationships/hyperlink" Target="http://www.ozprinciple.com/self/steps-to-accountability/" TargetMode="External"/><Relationship Id="rId6" Type="http://schemas.openxmlformats.org/officeDocument/2006/relationships/hyperlink" Target="http://farm8.staticflickr.com/7003/6704337077_ef78832961_b.jpg" TargetMode="External"/><Relationship Id="rId1" Type="http://schemas.openxmlformats.org/officeDocument/2006/relationships/slideLayout" Target="../slideLayouts/slideLayout2.xml"/><Relationship Id="rId2" Type="http://schemas.openxmlformats.org/officeDocument/2006/relationships/hyperlink" Target="http://us.123rf.com/400wm/400/400/costa1980/costa19800609/costa1980060900029/547570-people-hierarchy.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hyperlink" Target="http://www.hbs.edu/faculty/Pages/profile.aspx?facId=6486" TargetMode="External"/><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hyperlink" Target="http://www.123rf.com/photo_547570_people-hierarchy.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Leading Change Culture That Works</a:t>
            </a:r>
            <a:endParaRPr lang="en-US" dirty="0"/>
          </a:p>
        </p:txBody>
      </p:sp>
      <p:sp>
        <p:nvSpPr>
          <p:cNvPr id="3" name="Subtitle 2"/>
          <p:cNvSpPr>
            <a:spLocks noGrp="1"/>
          </p:cNvSpPr>
          <p:nvPr>
            <p:ph type="subTitle" idx="1"/>
          </p:nvPr>
        </p:nvSpPr>
        <p:spPr>
          <a:xfrm>
            <a:off x="1371600" y="3217005"/>
            <a:ext cx="6400800" cy="2121447"/>
          </a:xfrm>
        </p:spPr>
        <p:txBody>
          <a:bodyPr>
            <a:normAutofit fontScale="62500" lnSpcReduction="20000"/>
          </a:bodyPr>
          <a:lstStyle/>
          <a:p>
            <a:r>
              <a:rPr lang="en-US" dirty="0" smtClean="0"/>
              <a:t>Sherri Parker </a:t>
            </a:r>
          </a:p>
          <a:p>
            <a:r>
              <a:rPr lang="en-US" dirty="0" smtClean="0"/>
              <a:t>Dean of Instructional and Learning Resources</a:t>
            </a:r>
          </a:p>
          <a:p>
            <a:endParaRPr lang="en-US" dirty="0" smtClean="0"/>
          </a:p>
          <a:p>
            <a:r>
              <a:rPr lang="en-US" dirty="0"/>
              <a:t>@</a:t>
            </a:r>
            <a:r>
              <a:rPr lang="en-US" dirty="0" err="1" smtClean="0"/>
              <a:t>sherri_parker</a:t>
            </a:r>
            <a:endParaRPr lang="en-US" dirty="0" smtClean="0"/>
          </a:p>
          <a:p>
            <a:endParaRPr lang="en-US" dirty="0"/>
          </a:p>
          <a:p>
            <a:r>
              <a:rPr lang="en-US" dirty="0"/>
              <a:t>Copyright </a:t>
            </a:r>
            <a:r>
              <a:rPr lang="en-US" dirty="0" smtClean="0"/>
              <a:t>Sherri Parker 2014. </a:t>
            </a:r>
            <a:r>
              <a:rPr lang="en-US" dirty="0"/>
              <a:t>This work is the intellectual property of the author.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s of peo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898" y="1451343"/>
            <a:ext cx="7212382" cy="5409287"/>
          </a:xfrm>
          <a:prstGeom prst="rect">
            <a:avLst/>
          </a:prstGeom>
        </p:spPr>
      </p:pic>
      <p:sp>
        <p:nvSpPr>
          <p:cNvPr id="5" name="Content Placeholder 2"/>
          <p:cNvSpPr txBox="1">
            <a:spLocks/>
          </p:cNvSpPr>
          <p:nvPr/>
        </p:nvSpPr>
        <p:spPr>
          <a:xfrm>
            <a:off x="347760" y="1587393"/>
            <a:ext cx="2661179" cy="1073413"/>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Replace chains of command</a:t>
            </a:r>
            <a:endParaRPr lang="en-US" dirty="0"/>
          </a:p>
        </p:txBody>
      </p:sp>
      <p:sp>
        <p:nvSpPr>
          <p:cNvPr id="7" name="Oval 6"/>
          <p:cNvSpPr/>
          <p:nvPr/>
        </p:nvSpPr>
        <p:spPr>
          <a:xfrm>
            <a:off x="5590716" y="1897586"/>
            <a:ext cx="2226470" cy="206338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114247" y="3546690"/>
            <a:ext cx="2497446" cy="231917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17168" y="4846855"/>
            <a:ext cx="1705524" cy="174468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88640" y="5962546"/>
            <a:ext cx="2293495" cy="74074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21st Century</a:t>
            </a:r>
          </a:p>
          <a:p>
            <a:pPr marL="0" indent="0">
              <a:buFont typeface="Arial"/>
              <a:buNone/>
            </a:pPr>
            <a:endParaRPr lang="en-US" sz="3200" dirty="0" smtClean="0"/>
          </a:p>
          <a:p>
            <a:pPr marL="0" indent="0">
              <a:buFont typeface="Arial"/>
              <a:buNone/>
            </a:pPr>
            <a:endParaRPr lang="en-US" sz="3200" dirty="0"/>
          </a:p>
        </p:txBody>
      </p:sp>
      <p:sp>
        <p:nvSpPr>
          <p:cNvPr id="13" name="Title 1"/>
          <p:cNvSpPr>
            <a:spLocks noGrp="1"/>
          </p:cNvSpPr>
          <p:nvPr>
            <p:ph type="title"/>
          </p:nvPr>
        </p:nvSpPr>
        <p:spPr>
          <a:xfrm>
            <a:off x="4823375" y="616091"/>
            <a:ext cx="4180945" cy="854889"/>
          </a:xfrm>
        </p:spPr>
        <p:txBody>
          <a:bodyPr>
            <a:normAutofit/>
          </a:bodyPr>
          <a:lstStyle/>
          <a:p>
            <a:r>
              <a:rPr lang="en-US" b="1" dirty="0" smtClean="0">
                <a:solidFill>
                  <a:srgbClr val="4A749A"/>
                </a:solidFill>
              </a:rPr>
              <a:t>Circles of Influence</a:t>
            </a:r>
            <a:endParaRPr lang="en-US" b="1" dirty="0">
              <a:solidFill>
                <a:srgbClr val="4A749A"/>
              </a:solidFill>
            </a:endParaRPr>
          </a:p>
        </p:txBody>
      </p:sp>
      <p:sp>
        <p:nvSpPr>
          <p:cNvPr id="2" name="TextBox 1"/>
          <p:cNvSpPr txBox="1"/>
          <p:nvPr/>
        </p:nvSpPr>
        <p:spPr>
          <a:xfrm>
            <a:off x="463062" y="2996481"/>
            <a:ext cx="1361731" cy="1569660"/>
          </a:xfrm>
          <a:prstGeom prst="rect">
            <a:avLst/>
          </a:prstGeom>
          <a:noFill/>
        </p:spPr>
        <p:txBody>
          <a:bodyPr wrap="square" rtlCol="0">
            <a:spAutoFit/>
          </a:bodyPr>
          <a:lstStyle/>
          <a:p>
            <a:r>
              <a:rPr lang="en-US" sz="2400" dirty="0" smtClean="0"/>
              <a:t>Changes nature of career success</a:t>
            </a:r>
            <a:endParaRPr lang="en-US" sz="2400" dirty="0"/>
          </a:p>
        </p:txBody>
      </p:sp>
    </p:spTree>
    <p:extLst>
      <p:ext uri="{BB962C8B-B14F-4D97-AF65-F5344CB8AC3E}">
        <p14:creationId xmlns:p14="http://schemas.microsoft.com/office/powerpoint/2010/main" val="6097558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R. </a:t>
            </a:r>
            <a:r>
              <a:rPr lang="en-US" b="1" dirty="0" err="1" smtClean="0">
                <a:solidFill>
                  <a:srgbClr val="4A749A"/>
                </a:solidFill>
              </a:rPr>
              <a:t>Kanter</a:t>
            </a:r>
            <a:r>
              <a:rPr lang="en-US" b="1" dirty="0" smtClean="0">
                <a:solidFill>
                  <a:srgbClr val="4A749A"/>
                </a:solidFill>
              </a:rPr>
              <a:t> – Defines Distributed Leadership</a:t>
            </a:r>
            <a:endParaRPr lang="en-US" b="1" dirty="0">
              <a:solidFill>
                <a:srgbClr val="4A749A"/>
              </a:solidFill>
            </a:endParaRPr>
          </a:p>
        </p:txBody>
      </p:sp>
      <p:sp>
        <p:nvSpPr>
          <p:cNvPr id="4" name="Content Placeholder 2"/>
          <p:cNvSpPr>
            <a:spLocks noGrp="1"/>
          </p:cNvSpPr>
          <p:nvPr>
            <p:ph idx="1"/>
          </p:nvPr>
        </p:nvSpPr>
        <p:spPr>
          <a:xfrm>
            <a:off x="759606" y="1947918"/>
            <a:ext cx="8116009" cy="1846753"/>
          </a:xfrm>
        </p:spPr>
        <p:txBody>
          <a:bodyPr>
            <a:noAutofit/>
          </a:bodyPr>
          <a:lstStyle/>
          <a:p>
            <a:pPr marL="0" indent="0">
              <a:buNone/>
            </a:pPr>
            <a:r>
              <a:rPr lang="en-US" sz="3600" b="1" dirty="0" smtClean="0">
                <a:solidFill>
                  <a:schemeClr val="bg2">
                    <a:lumMod val="50000"/>
                  </a:schemeClr>
                </a:solidFill>
              </a:rPr>
              <a:t>Power goes to the “connectors”</a:t>
            </a:r>
            <a:endParaRPr lang="en-US" sz="3600" b="1" dirty="0">
              <a:solidFill>
                <a:schemeClr val="bg2">
                  <a:lumMod val="50000"/>
                </a:schemeClr>
              </a:solidFill>
            </a:endParaRPr>
          </a:p>
        </p:txBody>
      </p:sp>
      <p:sp>
        <p:nvSpPr>
          <p:cNvPr id="6" name="Content Placeholder 2"/>
          <p:cNvSpPr txBox="1">
            <a:spLocks/>
          </p:cNvSpPr>
          <p:nvPr/>
        </p:nvSpPr>
        <p:spPr>
          <a:xfrm>
            <a:off x="1077125" y="3038869"/>
            <a:ext cx="6891272" cy="28665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solidFill>
                  <a:schemeClr val="bg2">
                    <a:lumMod val="50000"/>
                  </a:schemeClr>
                </a:solidFill>
              </a:rPr>
              <a:t>t</a:t>
            </a:r>
            <a:r>
              <a:rPr lang="en-US" sz="3600" dirty="0" smtClean="0">
                <a:solidFill>
                  <a:schemeClr val="bg2">
                    <a:lumMod val="50000"/>
                  </a:schemeClr>
                </a:solidFill>
              </a:rPr>
              <a:t>hose who actively seek relationships</a:t>
            </a:r>
          </a:p>
          <a:p>
            <a:pPr marL="0" indent="0">
              <a:buNone/>
            </a:pPr>
            <a:endParaRPr lang="en-US" sz="3600" dirty="0" smtClean="0">
              <a:solidFill>
                <a:schemeClr val="bg2">
                  <a:lumMod val="50000"/>
                </a:schemeClr>
              </a:solidFill>
            </a:endParaRPr>
          </a:p>
          <a:p>
            <a:r>
              <a:rPr lang="en-US" sz="3600" dirty="0">
                <a:solidFill>
                  <a:schemeClr val="bg2">
                    <a:lumMod val="50000"/>
                  </a:schemeClr>
                </a:solidFill>
              </a:rPr>
              <a:t>and then serve as bridges between and among groups.</a:t>
            </a:r>
          </a:p>
          <a:p>
            <a:endParaRPr lang="en-US" sz="3600" dirty="0" smtClean="0">
              <a:solidFill>
                <a:schemeClr val="bg2">
                  <a:lumMod val="50000"/>
                </a:schemeClr>
              </a:solidFill>
            </a:endParaRPr>
          </a:p>
        </p:txBody>
      </p:sp>
    </p:spTree>
    <p:extLst>
      <p:ext uri="{BB962C8B-B14F-4D97-AF65-F5344CB8AC3E}">
        <p14:creationId xmlns:p14="http://schemas.microsoft.com/office/powerpoint/2010/main" val="27681094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R. </a:t>
            </a:r>
            <a:r>
              <a:rPr lang="en-US" b="1" dirty="0" err="1" smtClean="0">
                <a:solidFill>
                  <a:srgbClr val="4A749A"/>
                </a:solidFill>
              </a:rPr>
              <a:t>Kanter</a:t>
            </a:r>
            <a:endParaRPr lang="en-US" b="1" dirty="0">
              <a:solidFill>
                <a:srgbClr val="4A749A"/>
              </a:solidFill>
            </a:endParaRPr>
          </a:p>
        </p:txBody>
      </p:sp>
      <p:sp>
        <p:nvSpPr>
          <p:cNvPr id="3" name="Content Placeholder 2"/>
          <p:cNvSpPr>
            <a:spLocks noGrp="1"/>
          </p:cNvSpPr>
          <p:nvPr>
            <p:ph idx="1"/>
          </p:nvPr>
        </p:nvSpPr>
        <p:spPr>
          <a:xfrm>
            <a:off x="2120426" y="1658345"/>
            <a:ext cx="6346941" cy="1937460"/>
          </a:xfrm>
        </p:spPr>
        <p:txBody>
          <a:bodyPr>
            <a:noAutofit/>
          </a:bodyPr>
          <a:lstStyle/>
          <a:p>
            <a:pPr marL="0" indent="0">
              <a:buNone/>
            </a:pPr>
            <a:r>
              <a:rPr lang="en-US" sz="3600" dirty="0" smtClean="0">
                <a:solidFill>
                  <a:schemeClr val="bg2">
                    <a:lumMod val="50000"/>
                  </a:schemeClr>
                </a:solidFill>
              </a:rPr>
              <a:t>Increased emphasis on horizontal relationships as the center of action</a:t>
            </a:r>
            <a:endParaRPr lang="en-US" sz="3600" dirty="0">
              <a:solidFill>
                <a:schemeClr val="bg2">
                  <a:lumMod val="50000"/>
                </a:schemeClr>
              </a:solidFill>
            </a:endParaRPr>
          </a:p>
        </p:txBody>
      </p:sp>
      <p:sp>
        <p:nvSpPr>
          <p:cNvPr id="4" name="Content Placeholder 2"/>
          <p:cNvSpPr txBox="1">
            <a:spLocks/>
          </p:cNvSpPr>
          <p:nvPr/>
        </p:nvSpPr>
        <p:spPr>
          <a:xfrm>
            <a:off x="2362351" y="4270563"/>
            <a:ext cx="6105016" cy="15129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smtClean="0">
                <a:solidFill>
                  <a:schemeClr val="bg2">
                    <a:lumMod val="50000"/>
                  </a:schemeClr>
                </a:solidFill>
              </a:rPr>
              <a:t>Result = increased focus on </a:t>
            </a:r>
            <a:r>
              <a:rPr lang="en-US" sz="3600" b="1" i="1" dirty="0" smtClean="0">
                <a:solidFill>
                  <a:schemeClr val="bg2">
                    <a:lumMod val="50000"/>
                  </a:schemeClr>
                </a:solidFill>
              </a:rPr>
              <a:t>serving customers</a:t>
            </a:r>
            <a:r>
              <a:rPr lang="en-US" sz="3600" b="1" dirty="0" smtClean="0">
                <a:solidFill>
                  <a:schemeClr val="bg2">
                    <a:lumMod val="50000"/>
                  </a:schemeClr>
                </a:solidFill>
              </a:rPr>
              <a:t>.</a:t>
            </a:r>
          </a:p>
        </p:txBody>
      </p:sp>
      <p:pic>
        <p:nvPicPr>
          <p:cNvPr id="5" name="Picture 4" descr="200387787-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22" y="2248686"/>
            <a:ext cx="1679504" cy="3551038"/>
          </a:xfrm>
          <a:prstGeom prst="rect">
            <a:avLst/>
          </a:prstGeom>
        </p:spPr>
      </p:pic>
    </p:spTree>
    <p:extLst>
      <p:ext uri="{BB962C8B-B14F-4D97-AF65-F5344CB8AC3E}">
        <p14:creationId xmlns:p14="http://schemas.microsoft.com/office/powerpoint/2010/main" val="30120900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Society of Networks</a:t>
            </a:r>
            <a:endParaRPr lang="en-US" b="1" dirty="0">
              <a:solidFill>
                <a:srgbClr val="4A749A"/>
              </a:solidFill>
            </a:endParaRPr>
          </a:p>
        </p:txBody>
      </p:sp>
      <p:sp>
        <p:nvSpPr>
          <p:cNvPr id="3" name="Content Placeholder 2"/>
          <p:cNvSpPr>
            <a:spLocks noGrp="1"/>
          </p:cNvSpPr>
          <p:nvPr>
            <p:ph idx="1"/>
          </p:nvPr>
        </p:nvSpPr>
        <p:spPr>
          <a:xfrm>
            <a:off x="1077125" y="1917685"/>
            <a:ext cx="6891272" cy="1937460"/>
          </a:xfrm>
        </p:spPr>
        <p:txBody>
          <a:bodyPr>
            <a:noAutofit/>
          </a:bodyPr>
          <a:lstStyle/>
          <a:p>
            <a:pPr marL="0" indent="0">
              <a:buNone/>
            </a:pPr>
            <a:r>
              <a:rPr lang="en-US" sz="3600" dirty="0" smtClean="0">
                <a:solidFill>
                  <a:schemeClr val="bg2">
                    <a:lumMod val="50000"/>
                  </a:schemeClr>
                </a:solidFill>
              </a:rPr>
              <a:t>Fewer people act as power holders monopolizing information or decision-making</a:t>
            </a:r>
            <a:endParaRPr lang="en-US" sz="3600" dirty="0">
              <a:solidFill>
                <a:schemeClr val="bg2">
                  <a:lumMod val="50000"/>
                </a:schemeClr>
              </a:solidFill>
            </a:endParaRPr>
          </a:p>
        </p:txBody>
      </p:sp>
    </p:spTree>
    <p:extLst>
      <p:ext uri="{BB962C8B-B14F-4D97-AF65-F5344CB8AC3E}">
        <p14:creationId xmlns:p14="http://schemas.microsoft.com/office/powerpoint/2010/main" val="35432421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R. </a:t>
            </a:r>
            <a:r>
              <a:rPr lang="en-US" b="1" dirty="0" err="1" smtClean="0">
                <a:solidFill>
                  <a:srgbClr val="4A749A"/>
                </a:solidFill>
              </a:rPr>
              <a:t>Kanter</a:t>
            </a:r>
            <a:r>
              <a:rPr lang="en-US" b="1" dirty="0" smtClean="0">
                <a:solidFill>
                  <a:srgbClr val="4A749A"/>
                </a:solidFill>
              </a:rPr>
              <a:t> - Distributed Leadership</a:t>
            </a:r>
            <a:endParaRPr lang="en-US" b="1" dirty="0">
              <a:solidFill>
                <a:srgbClr val="4A749A"/>
              </a:solidFill>
            </a:endParaRPr>
          </a:p>
        </p:txBody>
      </p:sp>
      <p:sp>
        <p:nvSpPr>
          <p:cNvPr id="4" name="Content Placeholder 2"/>
          <p:cNvSpPr>
            <a:spLocks noGrp="1"/>
          </p:cNvSpPr>
          <p:nvPr>
            <p:ph idx="1"/>
          </p:nvPr>
        </p:nvSpPr>
        <p:spPr>
          <a:xfrm>
            <a:off x="1818027" y="1751385"/>
            <a:ext cx="4895385" cy="848952"/>
          </a:xfrm>
        </p:spPr>
        <p:txBody>
          <a:bodyPr>
            <a:noAutofit/>
          </a:bodyPr>
          <a:lstStyle/>
          <a:p>
            <a:pPr marL="0" indent="0">
              <a:buNone/>
            </a:pPr>
            <a:r>
              <a:rPr lang="en-US" sz="3600" dirty="0" smtClean="0">
                <a:solidFill>
                  <a:schemeClr val="bg2">
                    <a:lumMod val="50000"/>
                  </a:schemeClr>
                </a:solidFill>
              </a:rPr>
              <a:t>Spanning boundaries </a:t>
            </a:r>
            <a:endParaRPr lang="en-US" sz="3600" dirty="0">
              <a:solidFill>
                <a:schemeClr val="bg2">
                  <a:lumMod val="50000"/>
                </a:schemeClr>
              </a:solidFill>
            </a:endParaRPr>
          </a:p>
        </p:txBody>
      </p:sp>
      <p:sp>
        <p:nvSpPr>
          <p:cNvPr id="6" name="Content Placeholder 2"/>
          <p:cNvSpPr txBox="1">
            <a:spLocks/>
          </p:cNvSpPr>
          <p:nvPr/>
        </p:nvSpPr>
        <p:spPr>
          <a:xfrm>
            <a:off x="1818027" y="3235403"/>
            <a:ext cx="5031475"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chemeClr val="bg2">
                    <a:lumMod val="50000"/>
                  </a:schemeClr>
                </a:solidFill>
              </a:rPr>
              <a:t>g</a:t>
            </a:r>
            <a:r>
              <a:rPr lang="en-US" sz="3600" b="1" dirty="0" smtClean="0">
                <a:solidFill>
                  <a:schemeClr val="bg2">
                    <a:lumMod val="50000"/>
                  </a:schemeClr>
                </a:solidFill>
              </a:rPr>
              <a:t>rows relationships</a:t>
            </a:r>
          </a:p>
        </p:txBody>
      </p:sp>
      <p:sp>
        <p:nvSpPr>
          <p:cNvPr id="7" name="Content Placeholder 2"/>
          <p:cNvSpPr txBox="1">
            <a:spLocks/>
          </p:cNvSpPr>
          <p:nvPr/>
        </p:nvSpPr>
        <p:spPr>
          <a:xfrm>
            <a:off x="1562181" y="4850713"/>
            <a:ext cx="5680441" cy="923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solidFill>
                  <a:schemeClr val="bg2">
                    <a:lumMod val="50000"/>
                  </a:schemeClr>
                </a:solidFill>
              </a:rPr>
              <a:t>Increasing one’s influence.</a:t>
            </a:r>
            <a:endParaRPr lang="en-US" sz="3600" dirty="0">
              <a:solidFill>
                <a:schemeClr val="bg2">
                  <a:lumMod val="50000"/>
                </a:schemeClr>
              </a:solidFill>
            </a:endParaRPr>
          </a:p>
        </p:txBody>
      </p:sp>
      <p:pic>
        <p:nvPicPr>
          <p:cNvPr id="3" name="Picture 2" descr="ls012786.png"/>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2560196" y="2480881"/>
            <a:ext cx="3121256" cy="2264740"/>
          </a:xfrm>
          <a:prstGeom prst="rect">
            <a:avLst/>
          </a:prstGeom>
        </p:spPr>
      </p:pic>
    </p:spTree>
    <p:extLst>
      <p:ext uri="{BB962C8B-B14F-4D97-AF65-F5344CB8AC3E}">
        <p14:creationId xmlns:p14="http://schemas.microsoft.com/office/powerpoint/2010/main" val="27815308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4A749A"/>
                </a:solidFill>
              </a:rPr>
              <a:t>Competency-based Performance Assessment</a:t>
            </a:r>
            <a:endParaRPr lang="en-US" b="1" dirty="0">
              <a:solidFill>
                <a:srgbClr val="4A749A"/>
              </a:solidFill>
            </a:endParaRPr>
          </a:p>
        </p:txBody>
      </p:sp>
      <p:sp>
        <p:nvSpPr>
          <p:cNvPr id="4" name="Content Placeholder 2"/>
          <p:cNvSpPr>
            <a:spLocks noGrp="1"/>
          </p:cNvSpPr>
          <p:nvPr>
            <p:ph idx="1"/>
          </p:nvPr>
        </p:nvSpPr>
        <p:spPr>
          <a:xfrm>
            <a:off x="1273686" y="1947918"/>
            <a:ext cx="6694701" cy="924543"/>
          </a:xfrm>
        </p:spPr>
        <p:txBody>
          <a:bodyPr>
            <a:noAutofit/>
          </a:bodyPr>
          <a:lstStyle/>
          <a:p>
            <a:pPr marL="0" indent="0">
              <a:buNone/>
            </a:pPr>
            <a:r>
              <a:rPr lang="en-US" sz="3600" dirty="0" smtClean="0">
                <a:solidFill>
                  <a:schemeClr val="bg2">
                    <a:lumMod val="50000"/>
                  </a:schemeClr>
                </a:solidFill>
              </a:rPr>
              <a:t>10 competencies – choose 5</a:t>
            </a:r>
            <a:endParaRPr lang="en-US" sz="3600" dirty="0">
              <a:solidFill>
                <a:schemeClr val="bg2">
                  <a:lumMod val="50000"/>
                </a:schemeClr>
              </a:solidFill>
            </a:endParaRPr>
          </a:p>
        </p:txBody>
      </p:sp>
      <p:sp>
        <p:nvSpPr>
          <p:cNvPr id="5" name="Content Placeholder 2"/>
          <p:cNvSpPr txBox="1">
            <a:spLocks/>
          </p:cNvSpPr>
          <p:nvPr/>
        </p:nvSpPr>
        <p:spPr>
          <a:xfrm>
            <a:off x="1198075" y="4656518"/>
            <a:ext cx="6891272"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2">
                    <a:lumMod val="50000"/>
                  </a:schemeClr>
                </a:solidFill>
              </a:rPr>
              <a:t>o</a:t>
            </a:r>
            <a:r>
              <a:rPr lang="en-US" sz="3600" dirty="0" smtClean="0">
                <a:solidFill>
                  <a:schemeClr val="bg2">
                    <a:lumMod val="50000"/>
                  </a:schemeClr>
                </a:solidFill>
              </a:rPr>
              <a:t>ne shared by </a:t>
            </a:r>
            <a:r>
              <a:rPr lang="en-US" sz="3600" b="1" i="1" dirty="0" smtClean="0">
                <a:solidFill>
                  <a:schemeClr val="bg2">
                    <a:lumMod val="50000"/>
                  </a:schemeClr>
                </a:solidFill>
              </a:rPr>
              <a:t>every employee</a:t>
            </a:r>
          </a:p>
        </p:txBody>
      </p:sp>
      <p:sp>
        <p:nvSpPr>
          <p:cNvPr id="6" name="Content Placeholder 2"/>
          <p:cNvSpPr txBox="1">
            <a:spLocks/>
          </p:cNvSpPr>
          <p:nvPr/>
        </p:nvSpPr>
        <p:spPr>
          <a:xfrm>
            <a:off x="1470246" y="3213287"/>
            <a:ext cx="5727009"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b="1" dirty="0" smtClean="0">
                <a:solidFill>
                  <a:schemeClr val="bg2">
                    <a:lumMod val="50000"/>
                  </a:schemeClr>
                </a:solidFill>
              </a:rPr>
              <a:t>Leadership</a:t>
            </a:r>
          </a:p>
        </p:txBody>
      </p:sp>
    </p:spTree>
    <p:extLst>
      <p:ext uri="{BB962C8B-B14F-4D97-AF65-F5344CB8AC3E}">
        <p14:creationId xmlns:p14="http://schemas.microsoft.com/office/powerpoint/2010/main" val="384283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10 Competencies at Harrison College</a:t>
            </a:r>
            <a:endParaRPr lang="en-US" b="1" dirty="0">
              <a:solidFill>
                <a:srgbClr val="4A749A"/>
              </a:solidFill>
            </a:endParaRPr>
          </a:p>
        </p:txBody>
      </p:sp>
      <p:sp>
        <p:nvSpPr>
          <p:cNvPr id="4" name="Content Placeholder 2"/>
          <p:cNvSpPr>
            <a:spLocks noGrp="1"/>
          </p:cNvSpPr>
          <p:nvPr>
            <p:ph idx="1"/>
          </p:nvPr>
        </p:nvSpPr>
        <p:spPr>
          <a:xfrm>
            <a:off x="759606" y="1781620"/>
            <a:ext cx="8116009" cy="5066929"/>
          </a:xfrm>
        </p:spPr>
        <p:txBody>
          <a:bodyPr>
            <a:noAutofit/>
          </a:bodyPr>
          <a:lstStyle/>
          <a:p>
            <a:r>
              <a:rPr lang="en-US" sz="2400" dirty="0" smtClean="0"/>
              <a:t>Leadership (all)</a:t>
            </a:r>
          </a:p>
          <a:p>
            <a:r>
              <a:rPr lang="en-US" sz="2400" dirty="0" smtClean="0"/>
              <a:t>Adaptability (management)</a:t>
            </a:r>
          </a:p>
          <a:p>
            <a:r>
              <a:rPr lang="en-US" sz="2400" dirty="0" smtClean="0"/>
              <a:t>Talent Development (management)</a:t>
            </a:r>
          </a:p>
          <a:p>
            <a:r>
              <a:rPr lang="en-US" sz="2400" dirty="0" smtClean="0"/>
              <a:t>Alignment</a:t>
            </a:r>
            <a:endParaRPr lang="en-US" sz="2400" dirty="0"/>
          </a:p>
          <a:p>
            <a:r>
              <a:rPr lang="en-US" sz="2400" dirty="0" smtClean="0"/>
              <a:t>Collaboration</a:t>
            </a:r>
          </a:p>
          <a:p>
            <a:r>
              <a:rPr lang="en-US" sz="2400" dirty="0" smtClean="0"/>
              <a:t>Communication</a:t>
            </a:r>
          </a:p>
          <a:p>
            <a:r>
              <a:rPr lang="en-US" sz="2400" dirty="0" smtClean="0"/>
              <a:t>Professional and Technical Expertise</a:t>
            </a:r>
          </a:p>
          <a:p>
            <a:r>
              <a:rPr lang="en-US" sz="2400" dirty="0" smtClean="0"/>
              <a:t>Results Orientation</a:t>
            </a:r>
          </a:p>
          <a:p>
            <a:r>
              <a:rPr lang="en-US" sz="2400" dirty="0" smtClean="0"/>
              <a:t>Service Orientation/Client Focus</a:t>
            </a:r>
          </a:p>
          <a:p>
            <a:r>
              <a:rPr lang="en-US" sz="2400" dirty="0" smtClean="0"/>
              <a:t>Resilience</a:t>
            </a:r>
          </a:p>
          <a:p>
            <a:endParaRPr lang="en-US" sz="2800" dirty="0" smtClean="0"/>
          </a:p>
        </p:txBody>
      </p:sp>
      <p:pic>
        <p:nvPicPr>
          <p:cNvPr id="3" name="Picture 2" descr="714505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905" y="2083988"/>
            <a:ext cx="1455268" cy="3803868"/>
          </a:xfrm>
          <a:prstGeom prst="rect">
            <a:avLst/>
          </a:prstGeom>
        </p:spPr>
      </p:pic>
    </p:spTree>
    <p:extLst>
      <p:ext uri="{BB962C8B-B14F-4D97-AF65-F5344CB8AC3E}">
        <p14:creationId xmlns:p14="http://schemas.microsoft.com/office/powerpoint/2010/main" val="553391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bm2_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183" y="1419811"/>
            <a:ext cx="4005064" cy="4899160"/>
          </a:xfrm>
          <a:prstGeom prst="rect">
            <a:avLst/>
          </a:prstGeom>
        </p:spPr>
      </p:pic>
      <p:sp>
        <p:nvSpPr>
          <p:cNvPr id="2" name="Title 1"/>
          <p:cNvSpPr>
            <a:spLocks noGrp="1"/>
          </p:cNvSpPr>
          <p:nvPr>
            <p:ph type="title"/>
          </p:nvPr>
        </p:nvSpPr>
        <p:spPr/>
        <p:txBody>
          <a:bodyPr/>
          <a:lstStyle/>
          <a:p>
            <a:r>
              <a:rPr lang="en-US" b="1" dirty="0" smtClean="0">
                <a:solidFill>
                  <a:srgbClr val="4A749A"/>
                </a:solidFill>
              </a:rPr>
              <a:t>Explore Principles</a:t>
            </a:r>
            <a:endParaRPr lang="en-US" b="1" dirty="0">
              <a:solidFill>
                <a:srgbClr val="4A749A"/>
              </a:solidFill>
            </a:endParaRPr>
          </a:p>
        </p:txBody>
      </p:sp>
      <p:sp>
        <p:nvSpPr>
          <p:cNvPr id="3" name="Content Placeholder 2"/>
          <p:cNvSpPr>
            <a:spLocks noGrp="1"/>
          </p:cNvSpPr>
          <p:nvPr>
            <p:ph idx="1"/>
          </p:nvPr>
        </p:nvSpPr>
        <p:spPr>
          <a:xfrm>
            <a:off x="4509413" y="4654137"/>
            <a:ext cx="1841090" cy="1516478"/>
          </a:xfrm>
        </p:spPr>
        <p:txBody>
          <a:bodyPr>
            <a:normAutofit lnSpcReduction="10000"/>
          </a:bodyPr>
          <a:lstStyle/>
          <a:p>
            <a:pPr marL="0" indent="0" algn="ctr">
              <a:buNone/>
            </a:pPr>
            <a:r>
              <a:rPr lang="en-US" sz="3200" dirty="0" smtClean="0">
                <a:solidFill>
                  <a:schemeClr val="bg1"/>
                </a:solidFill>
              </a:rPr>
              <a:t>Increase your Influence</a:t>
            </a:r>
          </a:p>
          <a:p>
            <a:endParaRPr lang="en-US" dirty="0">
              <a:solidFill>
                <a:schemeClr val="bg1"/>
              </a:solidFill>
            </a:endParaRPr>
          </a:p>
        </p:txBody>
      </p:sp>
      <p:sp>
        <p:nvSpPr>
          <p:cNvPr id="7" name="Content Placeholder 2"/>
          <p:cNvSpPr txBox="1">
            <a:spLocks/>
          </p:cNvSpPr>
          <p:nvPr/>
        </p:nvSpPr>
        <p:spPr>
          <a:xfrm>
            <a:off x="4464028" y="1902560"/>
            <a:ext cx="1992315" cy="6372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solidFill>
                  <a:schemeClr val="bg1"/>
                </a:solidFill>
              </a:rPr>
              <a:t>Leadership</a:t>
            </a:r>
          </a:p>
          <a:p>
            <a:endParaRPr lang="en-US" dirty="0">
              <a:solidFill>
                <a:schemeClr val="bg1"/>
              </a:solidFill>
            </a:endParaRPr>
          </a:p>
        </p:txBody>
      </p:sp>
      <p:sp>
        <p:nvSpPr>
          <p:cNvPr id="8" name="Down Arrow 7"/>
          <p:cNvSpPr/>
          <p:nvPr/>
        </p:nvSpPr>
        <p:spPr>
          <a:xfrm>
            <a:off x="5231621" y="2872459"/>
            <a:ext cx="423368" cy="158741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804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7" grpId="0"/>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5 Principles of Leadership</a:t>
            </a:r>
            <a:endParaRPr lang="en-US" b="1" dirty="0">
              <a:solidFill>
                <a:srgbClr val="4A749A"/>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Focus on the situation, issue, or behavior, not on the person</a:t>
            </a:r>
          </a:p>
          <a:p>
            <a:pPr marL="514350" indent="-514350">
              <a:buFont typeface="+mj-lt"/>
              <a:buAutoNum type="arabicPeriod"/>
            </a:pPr>
            <a:r>
              <a:rPr lang="en-US" dirty="0" smtClean="0"/>
              <a:t>Maintain the self-confidence and self-esteem of others</a:t>
            </a:r>
          </a:p>
          <a:p>
            <a:pPr marL="514350" indent="-514350">
              <a:buFont typeface="+mj-lt"/>
              <a:buAutoNum type="arabicPeriod"/>
            </a:pPr>
            <a:r>
              <a:rPr lang="en-US" dirty="0" smtClean="0"/>
              <a:t>Maintain constructive relationships</a:t>
            </a:r>
          </a:p>
          <a:p>
            <a:pPr marL="514350" indent="-514350">
              <a:buFont typeface="+mj-lt"/>
              <a:buAutoNum type="arabicPeriod"/>
            </a:pPr>
            <a:r>
              <a:rPr lang="en-US" dirty="0" smtClean="0"/>
              <a:t>Take initiative to make things better</a:t>
            </a:r>
          </a:p>
          <a:p>
            <a:pPr marL="514350" indent="-514350">
              <a:buFont typeface="+mj-lt"/>
              <a:buAutoNum type="arabicPeriod"/>
            </a:pPr>
            <a:r>
              <a:rPr lang="en-US" dirty="0" smtClean="0"/>
              <a:t>Lead by example</a:t>
            </a:r>
            <a:endParaRPr lang="en-US" dirty="0"/>
          </a:p>
        </p:txBody>
      </p:sp>
    </p:spTree>
    <p:extLst>
      <p:ext uri="{BB962C8B-B14F-4D97-AF65-F5344CB8AC3E}">
        <p14:creationId xmlns:p14="http://schemas.microsoft.com/office/powerpoint/2010/main" val="2561847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759606" y="1947918"/>
            <a:ext cx="8116009" cy="4356377"/>
          </a:xfrm>
        </p:spPr>
        <p:txBody>
          <a:bodyPr>
            <a:noAutofit/>
          </a:bodyPr>
          <a:lstStyle/>
          <a:p>
            <a:pPr marL="0" indent="0">
              <a:buNone/>
            </a:pPr>
            <a:r>
              <a:rPr lang="en-US" sz="3600" dirty="0"/>
              <a:t>The ability to make things happen by encouraging and channeling the contributions of others; </a:t>
            </a:r>
          </a:p>
        </p:txBody>
      </p:sp>
      <p:pic>
        <p:nvPicPr>
          <p:cNvPr id="3" name="Picture 2" descr="rbrb_2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630" y="3356244"/>
            <a:ext cx="2779090" cy="3205061"/>
          </a:xfrm>
          <a:prstGeom prst="rect">
            <a:avLst/>
          </a:prstGeom>
        </p:spPr>
      </p:pic>
    </p:spTree>
    <p:extLst>
      <p:ext uri="{BB962C8B-B14F-4D97-AF65-F5344CB8AC3E}">
        <p14:creationId xmlns:p14="http://schemas.microsoft.com/office/powerpoint/2010/main" val="2824205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197" y="3644747"/>
            <a:ext cx="2224362" cy="2675924"/>
          </a:xfrm>
          <a:prstGeom prst="rect">
            <a:avLst/>
          </a:prstGeom>
        </p:spPr>
      </p:pic>
      <p:sp>
        <p:nvSpPr>
          <p:cNvPr id="2" name="Title 1"/>
          <p:cNvSpPr>
            <a:spLocks noGrp="1"/>
          </p:cNvSpPr>
          <p:nvPr>
            <p:ph type="title"/>
          </p:nvPr>
        </p:nvSpPr>
        <p:spPr>
          <a:xfrm>
            <a:off x="457199" y="563895"/>
            <a:ext cx="4387303" cy="854889"/>
          </a:xfrm>
        </p:spPr>
        <p:txBody>
          <a:bodyPr>
            <a:normAutofit fontScale="90000"/>
          </a:bodyPr>
          <a:lstStyle/>
          <a:p>
            <a:r>
              <a:rPr lang="en-US" b="1" dirty="0" smtClean="0">
                <a:solidFill>
                  <a:srgbClr val="4A749A"/>
                </a:solidFill>
              </a:rPr>
              <a:t>Subject Matter Expertise</a:t>
            </a:r>
            <a:endParaRPr lang="en-US" b="1" dirty="0">
              <a:solidFill>
                <a:srgbClr val="4A749A"/>
              </a:solidFill>
            </a:endParaRPr>
          </a:p>
        </p:txBody>
      </p:sp>
      <p:sp>
        <p:nvSpPr>
          <p:cNvPr id="3" name="Content Placeholder 2"/>
          <p:cNvSpPr>
            <a:spLocks noGrp="1"/>
          </p:cNvSpPr>
          <p:nvPr>
            <p:ph idx="1"/>
          </p:nvPr>
        </p:nvSpPr>
        <p:spPr>
          <a:xfrm>
            <a:off x="457199" y="1479256"/>
            <a:ext cx="8325359" cy="4841415"/>
          </a:xfrm>
        </p:spPr>
        <p:txBody>
          <a:bodyPr>
            <a:normAutofit/>
          </a:bodyPr>
          <a:lstStyle/>
          <a:p>
            <a:r>
              <a:rPr lang="en-US" dirty="0" smtClean="0"/>
              <a:t>Dean </a:t>
            </a:r>
            <a:r>
              <a:rPr lang="en-US" dirty="0"/>
              <a:t>of Instructional &amp; Learning Resources</a:t>
            </a:r>
          </a:p>
          <a:p>
            <a:pPr lvl="1"/>
            <a:r>
              <a:rPr lang="en-US" dirty="0" smtClean="0"/>
              <a:t>Libraries </a:t>
            </a:r>
            <a:r>
              <a:rPr lang="en-US" dirty="0"/>
              <a:t>+ Instructional </a:t>
            </a:r>
            <a:r>
              <a:rPr lang="en-US" dirty="0" smtClean="0"/>
              <a:t>Development + Ed Tech Teams</a:t>
            </a:r>
            <a:endParaRPr lang="en-US" dirty="0"/>
          </a:p>
          <a:p>
            <a:pPr marL="457200" lvl="1" indent="0">
              <a:buNone/>
            </a:pPr>
            <a:endParaRPr lang="en-US" dirty="0"/>
          </a:p>
          <a:p>
            <a:r>
              <a:rPr lang="en-US" dirty="0" smtClean="0"/>
              <a:t>20 years </a:t>
            </a:r>
            <a:r>
              <a:rPr lang="en-US" dirty="0"/>
              <a:t>in H</a:t>
            </a:r>
            <a:r>
              <a:rPr lang="en-US" dirty="0" smtClean="0"/>
              <a:t>igher Ed – 18 years managing</a:t>
            </a:r>
          </a:p>
          <a:p>
            <a:pPr marL="0" indent="0">
              <a:buNone/>
            </a:pPr>
            <a:endParaRPr lang="en-US" dirty="0" smtClean="0"/>
          </a:p>
          <a:p>
            <a:r>
              <a:rPr lang="en-US" dirty="0" smtClean="0"/>
              <a:t>2013 EDUCAUSE Leading Change </a:t>
            </a:r>
            <a:r>
              <a:rPr lang="en-US" dirty="0"/>
              <a:t> </a:t>
            </a:r>
            <a:r>
              <a:rPr lang="en-US" dirty="0" smtClean="0"/>
              <a:t>                Institute Fellow</a:t>
            </a:r>
          </a:p>
          <a:p>
            <a:pPr marL="457200" lvl="1" indent="0">
              <a:buNone/>
            </a:pPr>
            <a:endParaRPr lang="en-US" dirty="0"/>
          </a:p>
          <a:p>
            <a:r>
              <a:rPr lang="en-US" sz="2400" dirty="0" smtClean="0"/>
              <a:t>DePauw University 1994-2012</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8370853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759606" y="1947919"/>
            <a:ext cx="7118069" cy="1317616"/>
          </a:xfrm>
        </p:spPr>
        <p:txBody>
          <a:bodyPr>
            <a:noAutofit/>
          </a:bodyPr>
          <a:lstStyle/>
          <a:p>
            <a:pPr marL="0" indent="0">
              <a:buNone/>
            </a:pPr>
            <a:r>
              <a:rPr lang="en-US" sz="3600" dirty="0"/>
              <a:t>taking a stand on and addressing important issues; </a:t>
            </a:r>
          </a:p>
        </p:txBody>
      </p:sp>
      <p:pic>
        <p:nvPicPr>
          <p:cNvPr id="3" name="Picture 2" descr="rbm2_6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196" y="3018441"/>
            <a:ext cx="2834735" cy="3285854"/>
          </a:xfrm>
          <a:prstGeom prst="rect">
            <a:avLst/>
          </a:prstGeom>
        </p:spPr>
      </p:pic>
      <p:sp>
        <p:nvSpPr>
          <p:cNvPr id="5" name="Content Placeholder 2"/>
          <p:cNvSpPr txBox="1">
            <a:spLocks/>
          </p:cNvSpPr>
          <p:nvPr/>
        </p:nvSpPr>
        <p:spPr>
          <a:xfrm rot="914554">
            <a:off x="4800473" y="3745269"/>
            <a:ext cx="2777201" cy="13176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FFFFF"/>
                </a:solidFill>
              </a:rPr>
              <a:t>Houston, we have a problem</a:t>
            </a:r>
            <a:endParaRPr lang="en-US" sz="2400" dirty="0">
              <a:solidFill>
                <a:srgbClr val="FFFFFF"/>
              </a:solidFill>
            </a:endParaRPr>
          </a:p>
        </p:txBody>
      </p:sp>
    </p:spTree>
    <p:extLst>
      <p:ext uri="{BB962C8B-B14F-4D97-AF65-F5344CB8AC3E}">
        <p14:creationId xmlns:p14="http://schemas.microsoft.com/office/powerpoint/2010/main" val="960434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3045229" y="1945586"/>
            <a:ext cx="5621160" cy="3252747"/>
          </a:xfrm>
        </p:spPr>
        <p:txBody>
          <a:bodyPr>
            <a:noAutofit/>
          </a:bodyPr>
          <a:lstStyle/>
          <a:p>
            <a:pPr marL="0" indent="0">
              <a:buNone/>
            </a:pPr>
            <a:r>
              <a:rPr lang="en-US" sz="3600" dirty="0"/>
              <a:t>acting as a catalyst for change and continuous improvement; </a:t>
            </a:r>
          </a:p>
        </p:txBody>
      </p:sp>
      <p:pic>
        <p:nvPicPr>
          <p:cNvPr id="7" name="Picture 6" descr="AA053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46" y="2669255"/>
            <a:ext cx="1917256" cy="3468740"/>
          </a:xfrm>
          <a:prstGeom prst="rect">
            <a:avLst/>
          </a:prstGeom>
        </p:spPr>
      </p:pic>
    </p:spTree>
    <p:extLst>
      <p:ext uri="{BB962C8B-B14F-4D97-AF65-F5344CB8AC3E}">
        <p14:creationId xmlns:p14="http://schemas.microsoft.com/office/powerpoint/2010/main" val="35833188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759606" y="1751384"/>
            <a:ext cx="8116009" cy="1294455"/>
          </a:xfrm>
        </p:spPr>
        <p:txBody>
          <a:bodyPr>
            <a:noAutofit/>
          </a:bodyPr>
          <a:lstStyle/>
          <a:p>
            <a:pPr marL="0" indent="0">
              <a:buNone/>
            </a:pPr>
            <a:r>
              <a:rPr lang="en-US" sz="3600" dirty="0"/>
              <a:t>developing viable partnerships and networks of </a:t>
            </a:r>
            <a:r>
              <a:rPr lang="en-US" sz="3600" dirty="0" smtClean="0"/>
              <a:t>people. </a:t>
            </a:r>
            <a:endParaRPr lang="en-US" sz="3600" dirty="0"/>
          </a:p>
        </p:txBody>
      </p:sp>
      <p:pic>
        <p:nvPicPr>
          <p:cNvPr id="5" name="Picture 4" descr="74590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943" y="3151665"/>
            <a:ext cx="1905644" cy="3198447"/>
          </a:xfrm>
          <a:prstGeom prst="rect">
            <a:avLst/>
          </a:prstGeom>
        </p:spPr>
      </p:pic>
      <p:pic>
        <p:nvPicPr>
          <p:cNvPr id="6" name="Picture 5" descr="md0006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058" y="3228393"/>
            <a:ext cx="1298491" cy="3121256"/>
          </a:xfrm>
          <a:prstGeom prst="rect">
            <a:avLst/>
          </a:prstGeom>
        </p:spPr>
      </p:pic>
      <p:pic>
        <p:nvPicPr>
          <p:cNvPr id="7" name="Picture 6" descr="fd00267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67" y="3197715"/>
            <a:ext cx="1697793" cy="3121256"/>
          </a:xfrm>
          <a:prstGeom prst="rect">
            <a:avLst/>
          </a:prstGeom>
        </p:spPr>
      </p:pic>
      <p:pic>
        <p:nvPicPr>
          <p:cNvPr id="8" name="Picture 7" descr="200387759-0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6608" y="3242373"/>
            <a:ext cx="1157860" cy="3076598"/>
          </a:xfrm>
          <a:prstGeom prst="rect">
            <a:avLst/>
          </a:prstGeom>
        </p:spPr>
      </p:pic>
    </p:spTree>
    <p:extLst>
      <p:ext uri="{BB962C8B-B14F-4D97-AF65-F5344CB8AC3E}">
        <p14:creationId xmlns:p14="http://schemas.microsoft.com/office/powerpoint/2010/main" val="23285704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32" y="745311"/>
            <a:ext cx="6956425" cy="854889"/>
          </a:xfrm>
        </p:spPr>
        <p:txBody>
          <a:bodyPr>
            <a:normAutofit/>
          </a:bodyPr>
          <a:lstStyle/>
          <a:p>
            <a:r>
              <a:rPr lang="en-US" b="1" dirty="0" smtClean="0">
                <a:solidFill>
                  <a:srgbClr val="4A749A"/>
                </a:solidFill>
              </a:rPr>
              <a:t>Interactive Brainstorm Session</a:t>
            </a:r>
            <a:endParaRPr lang="en-US" dirty="0"/>
          </a:p>
        </p:txBody>
      </p:sp>
      <p:sp>
        <p:nvSpPr>
          <p:cNvPr id="3" name="Content Placeholder 2"/>
          <p:cNvSpPr>
            <a:spLocks noGrp="1"/>
          </p:cNvSpPr>
          <p:nvPr>
            <p:ph idx="1"/>
          </p:nvPr>
        </p:nvSpPr>
        <p:spPr>
          <a:xfrm>
            <a:off x="236897" y="1600200"/>
            <a:ext cx="8229600" cy="4841415"/>
          </a:xfrm>
        </p:spPr>
        <p:txBody>
          <a:bodyPr/>
          <a:lstStyle/>
          <a:p>
            <a:pPr marL="0" indent="0">
              <a:buNone/>
            </a:pPr>
            <a:r>
              <a:rPr lang="en-US" dirty="0" smtClean="0"/>
              <a:t>In 8 minutes, each group must:</a:t>
            </a:r>
          </a:p>
          <a:p>
            <a:pPr marL="0" indent="0">
              <a:buNone/>
            </a:pPr>
            <a:endParaRPr lang="en-US" dirty="0" smtClean="0"/>
          </a:p>
          <a:p>
            <a:pPr lvl="2"/>
            <a:r>
              <a:rPr lang="en-US" sz="2800" dirty="0" smtClean="0"/>
              <a:t>Review group assignment</a:t>
            </a:r>
          </a:p>
          <a:p>
            <a:pPr lvl="2"/>
            <a:r>
              <a:rPr lang="en-US" sz="2800" dirty="0" smtClean="0"/>
              <a:t>Brainstorm / discuss</a:t>
            </a:r>
          </a:p>
          <a:p>
            <a:pPr lvl="2"/>
            <a:r>
              <a:rPr lang="en-US" sz="2800" dirty="0" smtClean="0"/>
              <a:t>Identify scribe</a:t>
            </a:r>
          </a:p>
          <a:p>
            <a:pPr lvl="2"/>
            <a:r>
              <a:rPr lang="en-US" sz="2800" dirty="0" smtClean="0"/>
              <a:t>Identify facilitator(s) to share group results with larger group</a:t>
            </a:r>
          </a:p>
          <a:p>
            <a:pPr lvl="2"/>
            <a:r>
              <a:rPr lang="en-US" sz="2800" dirty="0" smtClean="0"/>
              <a:t>Provide a </a:t>
            </a:r>
            <a:r>
              <a:rPr lang="en-US" sz="2800" b="1" dirty="0" smtClean="0"/>
              <a:t>3-minute presentation </a:t>
            </a:r>
            <a:r>
              <a:rPr lang="en-US" sz="2800" dirty="0" smtClean="0"/>
              <a:t>to share findings</a:t>
            </a:r>
          </a:p>
        </p:txBody>
      </p:sp>
      <p:pic>
        <p:nvPicPr>
          <p:cNvPr id="4" name="Picture 3" descr="SP002895.png"/>
          <p:cNvPicPr>
            <a:picLocks noChangeAspect="1"/>
          </p:cNvPicPr>
          <p:nvPr/>
        </p:nvPicPr>
        <p:blipFill>
          <a:blip r:embed="rId2">
            <a:alphaModFix amt="21000"/>
            <a:extLst>
              <a:ext uri="{28A0092B-C50C-407E-A947-70E740481C1C}">
                <a14:useLocalDpi xmlns:a14="http://schemas.microsoft.com/office/drawing/2010/main" val="0"/>
              </a:ext>
            </a:extLst>
          </a:blip>
          <a:stretch>
            <a:fillRect/>
          </a:stretch>
        </p:blipFill>
        <p:spPr>
          <a:xfrm>
            <a:off x="6915451" y="582827"/>
            <a:ext cx="1771349" cy="2447856"/>
          </a:xfrm>
          <a:prstGeom prst="rect">
            <a:avLst/>
          </a:prstGeom>
        </p:spPr>
      </p:pic>
    </p:spTree>
    <p:extLst>
      <p:ext uri="{BB962C8B-B14F-4D97-AF65-F5344CB8AC3E}">
        <p14:creationId xmlns:p14="http://schemas.microsoft.com/office/powerpoint/2010/main" val="2321436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47296" y="589610"/>
            <a:ext cx="5405869" cy="6223035"/>
          </a:xfrm>
          <a:prstGeom prst="rect">
            <a:avLst/>
          </a:prstGeom>
        </p:spPr>
      </p:pic>
      <p:sp>
        <p:nvSpPr>
          <p:cNvPr id="5" name="Rectangle 4"/>
          <p:cNvSpPr/>
          <p:nvPr/>
        </p:nvSpPr>
        <p:spPr>
          <a:xfrm>
            <a:off x="365266" y="2209891"/>
            <a:ext cx="2945623" cy="2585323"/>
          </a:xfrm>
          <a:prstGeom prst="rect">
            <a:avLst/>
          </a:prstGeom>
        </p:spPr>
        <p:txBody>
          <a:bodyPr wrap="square">
            <a:spAutoFit/>
          </a:bodyPr>
          <a:lstStyle/>
          <a:p>
            <a:endParaRPr lang="en-US" dirty="0" smtClean="0"/>
          </a:p>
          <a:p>
            <a:r>
              <a:rPr lang="en-US" dirty="0" smtClean="0"/>
              <a:t>Roger </a:t>
            </a:r>
            <a:r>
              <a:rPr lang="en-US" dirty="0"/>
              <a:t>Connors, </a:t>
            </a:r>
            <a:r>
              <a:rPr lang="en-US" dirty="0" smtClean="0"/>
              <a:t>CEO, Partners of Leadership</a:t>
            </a:r>
            <a:endParaRPr lang="en-US" dirty="0"/>
          </a:p>
          <a:p>
            <a:endParaRPr lang="en-US" i="1" dirty="0" smtClean="0"/>
          </a:p>
          <a:p>
            <a:r>
              <a:rPr lang="en-US" i="1" dirty="0" smtClean="0"/>
              <a:t>The </a:t>
            </a:r>
            <a:r>
              <a:rPr lang="en-US" i="1" dirty="0"/>
              <a:t>Oz </a:t>
            </a:r>
            <a:r>
              <a:rPr lang="en-US" i="1" dirty="0" smtClean="0"/>
              <a:t>Principle</a:t>
            </a:r>
            <a:endParaRPr lang="en-US" dirty="0" smtClean="0"/>
          </a:p>
          <a:p>
            <a:endParaRPr lang="en-US" i="1" dirty="0">
              <a:hlinkClick r:id="rId4"/>
            </a:endParaRPr>
          </a:p>
          <a:p>
            <a:r>
              <a:rPr lang="en-US" dirty="0">
                <a:hlinkClick r:id="rId5"/>
              </a:rPr>
              <a:t>http://www.ozprinciple.com/self/steps-to-accountability</a:t>
            </a:r>
            <a:r>
              <a:rPr lang="en-US" dirty="0" smtClean="0">
                <a:hlinkClick r:id="rId5"/>
              </a:rPr>
              <a:t>/</a:t>
            </a:r>
            <a:endParaRPr lang="en-US" dirty="0" smtClean="0"/>
          </a:p>
          <a:p>
            <a:endParaRPr lang="en-US" dirty="0"/>
          </a:p>
        </p:txBody>
      </p:sp>
      <p:sp>
        <p:nvSpPr>
          <p:cNvPr id="6" name="Rectangle 5"/>
          <p:cNvSpPr/>
          <p:nvPr/>
        </p:nvSpPr>
        <p:spPr>
          <a:xfrm>
            <a:off x="365266" y="1811402"/>
            <a:ext cx="2890535" cy="369332"/>
          </a:xfrm>
          <a:prstGeom prst="rect">
            <a:avLst/>
          </a:prstGeom>
        </p:spPr>
        <p:txBody>
          <a:bodyPr wrap="none">
            <a:spAutoFit/>
          </a:bodyPr>
          <a:lstStyle/>
          <a:p>
            <a:r>
              <a:rPr lang="en-US" b="1" dirty="0"/>
              <a:t>STEPS TO ACCOUNTABILITY</a:t>
            </a:r>
            <a:r>
              <a:rPr lang="en-US" b="1" baseline="30000" dirty="0" smtClean="0"/>
              <a:t>®</a:t>
            </a:r>
            <a:endParaRPr lang="en-US" dirty="0"/>
          </a:p>
        </p:txBody>
      </p:sp>
      <p:sp>
        <p:nvSpPr>
          <p:cNvPr id="9" name="Title 1"/>
          <p:cNvSpPr>
            <a:spLocks noGrp="1"/>
          </p:cNvSpPr>
          <p:nvPr>
            <p:ph type="title"/>
          </p:nvPr>
        </p:nvSpPr>
        <p:spPr>
          <a:xfrm>
            <a:off x="229640" y="602436"/>
            <a:ext cx="5596674" cy="854889"/>
          </a:xfrm>
        </p:spPr>
        <p:txBody>
          <a:bodyPr>
            <a:normAutofit/>
          </a:bodyPr>
          <a:lstStyle/>
          <a:p>
            <a:r>
              <a:rPr lang="en-US" b="1" dirty="0" smtClean="0">
                <a:solidFill>
                  <a:srgbClr val="4A749A"/>
                </a:solidFill>
              </a:rPr>
              <a:t>Item for Your Tool Belt</a:t>
            </a:r>
            <a:endParaRPr lang="en-US" dirty="0"/>
          </a:p>
        </p:txBody>
      </p:sp>
    </p:spTree>
    <p:extLst>
      <p:ext uri="{BB962C8B-B14F-4D97-AF65-F5344CB8AC3E}">
        <p14:creationId xmlns:p14="http://schemas.microsoft.com/office/powerpoint/2010/main" val="34459519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60" y="602436"/>
            <a:ext cx="5596674" cy="854889"/>
          </a:xfrm>
        </p:spPr>
        <p:txBody>
          <a:bodyPr>
            <a:normAutofit/>
          </a:bodyPr>
          <a:lstStyle/>
          <a:p>
            <a:r>
              <a:rPr lang="en-US" b="1" dirty="0" smtClean="0">
                <a:solidFill>
                  <a:srgbClr val="4A749A"/>
                </a:solidFill>
              </a:rPr>
              <a:t>Item for Your Tool Belt</a:t>
            </a:r>
            <a:endParaRPr lang="en-US" dirty="0"/>
          </a:p>
        </p:txBody>
      </p:sp>
      <p:sp>
        <p:nvSpPr>
          <p:cNvPr id="3" name="Content Placeholder 2"/>
          <p:cNvSpPr>
            <a:spLocks noGrp="1"/>
          </p:cNvSpPr>
          <p:nvPr>
            <p:ph idx="1"/>
          </p:nvPr>
        </p:nvSpPr>
        <p:spPr>
          <a:xfrm>
            <a:off x="321570" y="1473201"/>
            <a:ext cx="6988175" cy="4752164"/>
          </a:xfrm>
        </p:spPr>
        <p:txBody>
          <a:bodyPr>
            <a:normAutofit/>
          </a:bodyPr>
          <a:lstStyle/>
          <a:p>
            <a:pPr marL="0" indent="0">
              <a:buNone/>
            </a:pPr>
            <a:r>
              <a:rPr lang="en-US" dirty="0" smtClean="0"/>
              <a:t>15Five – great alignment/communication tool</a:t>
            </a:r>
          </a:p>
          <a:p>
            <a:pPr marL="0" indent="0">
              <a:buNone/>
            </a:pPr>
            <a:endParaRPr lang="en-US" dirty="0">
              <a:solidFill>
                <a:schemeClr val="bg2">
                  <a:lumMod val="75000"/>
                </a:schemeClr>
              </a:solidFill>
            </a:endParaRPr>
          </a:p>
          <a:p>
            <a:pPr lvl="1"/>
            <a:r>
              <a:rPr lang="en-US" dirty="0" smtClean="0">
                <a:solidFill>
                  <a:schemeClr val="bg2">
                    <a:lumMod val="75000"/>
                  </a:schemeClr>
                </a:solidFill>
              </a:rPr>
              <a:t>What’s going well in your role?  Any big wins this week? </a:t>
            </a:r>
          </a:p>
          <a:p>
            <a:pPr lvl="1"/>
            <a:r>
              <a:rPr lang="en-US" dirty="0" smtClean="0">
                <a:solidFill>
                  <a:schemeClr val="bg2">
                    <a:lumMod val="75000"/>
                  </a:schemeClr>
                </a:solidFill>
              </a:rPr>
              <a:t>What challenges are you facing?  How are you going to fix and where do you need help?</a:t>
            </a:r>
          </a:p>
          <a:p>
            <a:pPr lvl="1"/>
            <a:r>
              <a:rPr lang="en-US" dirty="0" smtClean="0">
                <a:solidFill>
                  <a:schemeClr val="bg2">
                    <a:lumMod val="75000"/>
                  </a:schemeClr>
                </a:solidFill>
              </a:rPr>
              <a:t>How are you feeling?  What are you doing to build morale and performance?</a:t>
            </a:r>
          </a:p>
          <a:p>
            <a:pPr lvl="1"/>
            <a:r>
              <a:rPr lang="en-US" dirty="0" smtClean="0">
                <a:solidFill>
                  <a:schemeClr val="bg2">
                    <a:lumMod val="75000"/>
                  </a:schemeClr>
                </a:solidFill>
              </a:rPr>
              <a:t>Good idea - what one thing will make the biggest improvement in your job, your team, or the organization?</a:t>
            </a:r>
          </a:p>
        </p:txBody>
      </p:sp>
      <p:pic>
        <p:nvPicPr>
          <p:cNvPr id="4" name="Picture 3" descr="bu0013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838" y="2548186"/>
            <a:ext cx="1773951" cy="3677178"/>
          </a:xfrm>
          <a:prstGeom prst="rect">
            <a:avLst/>
          </a:prstGeom>
        </p:spPr>
      </p:pic>
    </p:spTree>
    <p:extLst>
      <p:ext uri="{BB962C8B-B14F-4D97-AF65-F5344CB8AC3E}">
        <p14:creationId xmlns:p14="http://schemas.microsoft.com/office/powerpoint/2010/main" val="35670220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9000"/>
          </a:blip>
          <a:stretch>
            <a:fillRect/>
          </a:stretch>
        </p:blipFill>
        <p:spPr>
          <a:xfrm>
            <a:off x="1934376" y="1688280"/>
            <a:ext cx="4663193" cy="4663193"/>
          </a:xfrm>
          <a:prstGeom prst="rect">
            <a:avLst/>
          </a:prstGeom>
        </p:spPr>
      </p:pic>
      <p:sp>
        <p:nvSpPr>
          <p:cNvPr id="2" name="Title 1"/>
          <p:cNvSpPr>
            <a:spLocks noGrp="1"/>
          </p:cNvSpPr>
          <p:nvPr>
            <p:ph type="title"/>
          </p:nvPr>
        </p:nvSpPr>
        <p:spPr/>
        <p:txBody>
          <a:bodyPr/>
          <a:lstStyle/>
          <a:p>
            <a:r>
              <a:rPr lang="en-US" b="1" dirty="0" smtClean="0">
                <a:solidFill>
                  <a:srgbClr val="4A749A"/>
                </a:solidFill>
              </a:rPr>
              <a:t>A Leading Change Culture that Works</a:t>
            </a:r>
            <a:endParaRPr lang="en-US" b="1" dirty="0">
              <a:solidFill>
                <a:srgbClr val="4A749A"/>
              </a:solidFill>
            </a:endParaRPr>
          </a:p>
        </p:txBody>
      </p:sp>
      <p:sp>
        <p:nvSpPr>
          <p:cNvPr id="4" name="Content Placeholder 2"/>
          <p:cNvSpPr>
            <a:spLocks noGrp="1"/>
          </p:cNvSpPr>
          <p:nvPr>
            <p:ph idx="1"/>
          </p:nvPr>
        </p:nvSpPr>
        <p:spPr>
          <a:xfrm>
            <a:off x="457200" y="2265401"/>
            <a:ext cx="7949685" cy="3701830"/>
          </a:xfrm>
        </p:spPr>
        <p:txBody>
          <a:bodyPr>
            <a:noAutofit/>
          </a:bodyPr>
          <a:lstStyle/>
          <a:p>
            <a:pPr marL="0" indent="0" algn="ctr">
              <a:buNone/>
            </a:pPr>
            <a:r>
              <a:rPr lang="en-US" sz="3200" dirty="0" smtClean="0">
                <a:solidFill>
                  <a:schemeClr val="bg2">
                    <a:lumMod val="50000"/>
                  </a:schemeClr>
                </a:solidFill>
              </a:rPr>
              <a:t>THANK YOU!</a:t>
            </a:r>
          </a:p>
          <a:p>
            <a:pPr marL="0" indent="0" algn="ctr">
              <a:buNone/>
            </a:pPr>
            <a:endParaRPr lang="en-US" sz="3200" dirty="0" smtClean="0">
              <a:solidFill>
                <a:schemeClr val="bg2">
                  <a:lumMod val="50000"/>
                </a:schemeClr>
              </a:solidFill>
            </a:endParaRPr>
          </a:p>
          <a:p>
            <a:pPr marL="0" indent="0" algn="ctr">
              <a:buNone/>
            </a:pPr>
            <a:r>
              <a:rPr lang="en-US" sz="3200" dirty="0" smtClean="0">
                <a:solidFill>
                  <a:schemeClr val="bg2">
                    <a:lumMod val="50000"/>
                  </a:schemeClr>
                </a:solidFill>
              </a:rPr>
              <a:t>Questions?</a:t>
            </a:r>
            <a:endParaRPr lang="en-US" sz="3200" dirty="0">
              <a:solidFill>
                <a:schemeClr val="bg2">
                  <a:lumMod val="50000"/>
                </a:schemeClr>
              </a:solidFill>
            </a:endParaRPr>
          </a:p>
        </p:txBody>
      </p:sp>
      <p:sp>
        <p:nvSpPr>
          <p:cNvPr id="7" name="Content Placeholder 2"/>
          <p:cNvSpPr txBox="1">
            <a:spLocks/>
          </p:cNvSpPr>
          <p:nvPr/>
        </p:nvSpPr>
        <p:spPr>
          <a:xfrm>
            <a:off x="1281439" y="3913336"/>
            <a:ext cx="6898636" cy="10756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3600" dirty="0">
              <a:solidFill>
                <a:schemeClr val="bg2">
                  <a:lumMod val="50000"/>
                </a:schemeClr>
              </a:solidFill>
            </a:endParaRPr>
          </a:p>
        </p:txBody>
      </p:sp>
      <p:sp>
        <p:nvSpPr>
          <p:cNvPr id="3" name="TextBox 2"/>
          <p:cNvSpPr txBox="1"/>
          <p:nvPr/>
        </p:nvSpPr>
        <p:spPr>
          <a:xfrm>
            <a:off x="1171319" y="4512410"/>
            <a:ext cx="6140181" cy="1569660"/>
          </a:xfrm>
          <a:prstGeom prst="rect">
            <a:avLst/>
          </a:prstGeom>
          <a:noFill/>
        </p:spPr>
        <p:txBody>
          <a:bodyPr wrap="square" rtlCol="0">
            <a:spAutoFit/>
          </a:bodyPr>
          <a:lstStyle/>
          <a:p>
            <a:r>
              <a:rPr lang="en-US" sz="2400" dirty="0" smtClean="0"/>
              <a:t>Sherri Parker</a:t>
            </a:r>
          </a:p>
          <a:p>
            <a:r>
              <a:rPr lang="en-US" sz="2400" dirty="0" smtClean="0"/>
              <a:t>Dean of Instructional and Learning Resources</a:t>
            </a:r>
          </a:p>
          <a:p>
            <a:r>
              <a:rPr lang="en-US" sz="2400" dirty="0" smtClean="0"/>
              <a:t>Harrison College</a:t>
            </a:r>
          </a:p>
          <a:p>
            <a:r>
              <a:rPr lang="en-US" sz="2400" dirty="0">
                <a:hlinkClick r:id="rId4"/>
              </a:rPr>
              <a:t>s</a:t>
            </a:r>
            <a:r>
              <a:rPr lang="en-US" sz="2400" dirty="0" smtClean="0">
                <a:hlinkClick r:id="rId4"/>
              </a:rPr>
              <a:t>herri.parker@harrison.edu</a:t>
            </a:r>
            <a:r>
              <a:rPr lang="en-US" sz="2400" dirty="0" smtClean="0"/>
              <a:t>       317-447-6085</a:t>
            </a:r>
            <a:endParaRPr lang="en-US" sz="2400" dirty="0"/>
          </a:p>
        </p:txBody>
      </p:sp>
    </p:spTree>
    <p:extLst>
      <p:ext uri="{BB962C8B-B14F-4D97-AF65-F5344CB8AC3E}">
        <p14:creationId xmlns:p14="http://schemas.microsoft.com/office/powerpoint/2010/main" val="31958641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311"/>
            <a:ext cx="3067050" cy="854889"/>
          </a:xfrm>
        </p:spPr>
        <p:txBody>
          <a:bodyPr/>
          <a:lstStyle/>
          <a:p>
            <a:r>
              <a:rPr lang="en-US" b="1" dirty="0" smtClean="0">
                <a:solidFill>
                  <a:srgbClr val="4A749A"/>
                </a:solidFill>
              </a:rPr>
              <a:t>Cited Sources</a:t>
            </a:r>
            <a:endParaRPr lang="en-US" b="1" dirty="0">
              <a:solidFill>
                <a:srgbClr val="4A749A"/>
              </a:solidFill>
            </a:endParaRPr>
          </a:p>
        </p:txBody>
      </p:sp>
      <p:sp>
        <p:nvSpPr>
          <p:cNvPr id="3" name="Content Placeholder 2"/>
          <p:cNvSpPr>
            <a:spLocks noGrp="1"/>
          </p:cNvSpPr>
          <p:nvPr>
            <p:ph idx="1"/>
          </p:nvPr>
        </p:nvSpPr>
        <p:spPr/>
        <p:txBody>
          <a:bodyPr>
            <a:normAutofit fontScale="92500" lnSpcReduction="10000"/>
          </a:bodyPr>
          <a:lstStyle/>
          <a:p>
            <a:r>
              <a:rPr lang="en-US" sz="1400" dirty="0"/>
              <a:t>123RF Royalty Free Stock Photos.  (3 August 2013).  Retrieved from </a:t>
            </a:r>
            <a:r>
              <a:rPr lang="en-US" sz="1400" dirty="0">
                <a:hlinkClick r:id="rId2"/>
              </a:rPr>
              <a:t>http://us.123rf.com/400wm/400/400/costa1980/costa19800609/costa1980060900029/547570-people-hierarchy.jpg</a:t>
            </a:r>
            <a:r>
              <a:rPr lang="en-US" sz="1400" dirty="0" smtClean="0"/>
              <a:t>.</a:t>
            </a:r>
          </a:p>
          <a:p>
            <a:endParaRPr lang="en-US" sz="1400" dirty="0"/>
          </a:p>
          <a:p>
            <a:r>
              <a:rPr lang="en-US" sz="1400" dirty="0" smtClean="0"/>
              <a:t>15Five.  (3 August 2013).  Retrieved from 15Five.com.</a:t>
            </a:r>
            <a:endParaRPr lang="en-US" sz="1400" dirty="0"/>
          </a:p>
          <a:p>
            <a:pPr marL="0" indent="0">
              <a:buNone/>
            </a:pPr>
            <a:endParaRPr lang="en-US" sz="1400" dirty="0" smtClean="0"/>
          </a:p>
          <a:p>
            <a:r>
              <a:rPr lang="en-US" sz="1400" dirty="0" smtClean="0"/>
              <a:t>Diaz</a:t>
            </a:r>
            <a:r>
              <a:rPr lang="en-US" sz="1400" dirty="0"/>
              <a:t>, J.  20 November 2012.  </a:t>
            </a:r>
            <a:r>
              <a:rPr lang="en-US" sz="1400" i="1" dirty="0"/>
              <a:t>Harrison College Fall Leadership Conference Presentation</a:t>
            </a:r>
            <a:r>
              <a:rPr lang="en-US" sz="1400" dirty="0"/>
              <a:t>. </a:t>
            </a:r>
            <a:endParaRPr lang="en-US" sz="1400" dirty="0" smtClean="0"/>
          </a:p>
          <a:p>
            <a:pPr marL="0" indent="0">
              <a:buNone/>
            </a:pPr>
            <a:endParaRPr lang="en-US" sz="1400" dirty="0" smtClean="0"/>
          </a:p>
          <a:p>
            <a:r>
              <a:rPr lang="en-US" sz="1400" dirty="0" err="1" smtClean="0"/>
              <a:t>Kanter</a:t>
            </a:r>
            <a:r>
              <a:rPr lang="en-US" sz="1400" dirty="0" smtClean="0"/>
              <a:t>, </a:t>
            </a:r>
            <a:r>
              <a:rPr lang="en-US" sz="1400" dirty="0" err="1" smtClean="0"/>
              <a:t>Rosabeth</a:t>
            </a:r>
            <a:r>
              <a:rPr lang="en-US" sz="1400" dirty="0" smtClean="0"/>
              <a:t> Moss.  2009 November 16.  On Twitter and in the Workplace, It’s Power to the connectors.  Harvard </a:t>
            </a:r>
            <a:r>
              <a:rPr lang="en-US" sz="1400" dirty="0"/>
              <a:t>Business </a:t>
            </a:r>
            <a:r>
              <a:rPr lang="en-US" sz="1400" dirty="0" smtClean="0"/>
              <a:t>Review.  Retrieved from </a:t>
            </a:r>
            <a:r>
              <a:rPr lang="en-US" sz="1400" dirty="0" smtClean="0">
                <a:hlinkClick r:id="rId3"/>
              </a:rPr>
              <a:t>http</a:t>
            </a:r>
            <a:r>
              <a:rPr lang="en-US" sz="1400" dirty="0">
                <a:hlinkClick r:id="rId3"/>
              </a:rPr>
              <a:t>://blogs.hbr.org/kanter/2009/11/power-to-the-</a:t>
            </a:r>
            <a:r>
              <a:rPr lang="en-US" sz="1400" dirty="0" smtClean="0">
                <a:hlinkClick r:id="rId3"/>
              </a:rPr>
              <a:t>connectors.html</a:t>
            </a:r>
            <a:endParaRPr lang="en-US" sz="1400" dirty="0" smtClean="0"/>
          </a:p>
          <a:p>
            <a:pPr marL="0" indent="0">
              <a:buNone/>
            </a:pPr>
            <a:endParaRPr lang="en-US" sz="1400" dirty="0" smtClean="0"/>
          </a:p>
          <a:p>
            <a:r>
              <a:rPr lang="en-US" sz="1400" dirty="0" smtClean="0"/>
              <a:t>Harvard Business School.  Faculty &amp; Research.  (3 August 2013).  </a:t>
            </a:r>
            <a:r>
              <a:rPr lang="en-US" sz="1400" dirty="0" err="1" smtClean="0"/>
              <a:t>Rosabeth</a:t>
            </a:r>
            <a:r>
              <a:rPr lang="en-US" sz="1400" dirty="0" smtClean="0"/>
              <a:t> M. </a:t>
            </a:r>
            <a:r>
              <a:rPr lang="en-US" sz="1400" dirty="0" err="1" smtClean="0"/>
              <a:t>Kanter</a:t>
            </a:r>
            <a:r>
              <a:rPr lang="en-US" sz="1400" dirty="0"/>
              <a:t>. </a:t>
            </a:r>
            <a:r>
              <a:rPr lang="en-US" sz="1400" dirty="0" smtClean="0"/>
              <a:t>Retrieved from </a:t>
            </a:r>
            <a:r>
              <a:rPr lang="en-US" sz="1400" dirty="0" smtClean="0">
                <a:hlinkClick r:id="rId4"/>
              </a:rPr>
              <a:t>http</a:t>
            </a:r>
            <a:r>
              <a:rPr lang="en-US" sz="1400" dirty="0">
                <a:hlinkClick r:id="rId4"/>
              </a:rPr>
              <a:t>://www.hbs.edu/faculty/Pages/profile.aspx?facId=</a:t>
            </a:r>
            <a:r>
              <a:rPr lang="en-US" sz="1400" dirty="0" smtClean="0">
                <a:hlinkClick r:id="rId4"/>
              </a:rPr>
              <a:t>6486</a:t>
            </a:r>
            <a:r>
              <a:rPr lang="en-US" sz="1400" dirty="0" smtClean="0"/>
              <a:t>.  </a:t>
            </a:r>
          </a:p>
          <a:p>
            <a:endParaRPr lang="en-US" sz="1400" dirty="0"/>
          </a:p>
          <a:p>
            <a:r>
              <a:rPr lang="en-US" sz="1400" dirty="0" smtClean="0"/>
              <a:t>Harrison College.  2013 August 1.  </a:t>
            </a:r>
            <a:r>
              <a:rPr lang="en-US" sz="1400" i="1" dirty="0" smtClean="0"/>
              <a:t>Harrison Competencies</a:t>
            </a:r>
            <a:r>
              <a:rPr lang="en-US" sz="1400" dirty="0" smtClean="0"/>
              <a:t>.</a:t>
            </a:r>
          </a:p>
          <a:p>
            <a:pPr marL="0" indent="0">
              <a:buNone/>
            </a:pPr>
            <a:endParaRPr lang="en-US" sz="1400" dirty="0" smtClean="0"/>
          </a:p>
          <a:p>
            <a:r>
              <a:rPr lang="en-US" sz="1400" dirty="0" smtClean="0"/>
              <a:t>Partnership in Leadership.  (3 August 2013).  </a:t>
            </a:r>
            <a:r>
              <a:rPr lang="en-US" sz="1400" i="1" dirty="0" smtClean="0"/>
              <a:t>Steps to </a:t>
            </a:r>
            <a:r>
              <a:rPr lang="en-US" sz="1400" dirty="0" smtClean="0"/>
              <a:t>Accountability.  Retrieved from </a:t>
            </a:r>
            <a:r>
              <a:rPr lang="en-US" sz="1400" dirty="0" smtClean="0">
                <a:hlinkClick r:id="rId5"/>
              </a:rPr>
              <a:t>http</a:t>
            </a:r>
            <a:r>
              <a:rPr lang="en-US" sz="1400" dirty="0">
                <a:hlinkClick r:id="rId5"/>
              </a:rPr>
              <a:t>://www.ozprinciple.com/self/steps-to-accountability</a:t>
            </a:r>
            <a:r>
              <a:rPr lang="en-US" sz="1400" dirty="0" smtClean="0">
                <a:hlinkClick r:id="rId5"/>
              </a:rPr>
              <a:t>/</a:t>
            </a:r>
            <a:r>
              <a:rPr lang="en-US" sz="1400" dirty="0" smtClean="0"/>
              <a:t>.</a:t>
            </a:r>
          </a:p>
          <a:p>
            <a:endParaRPr lang="en-US" sz="1400" dirty="0" smtClean="0"/>
          </a:p>
          <a:p>
            <a:r>
              <a:rPr lang="sv-SE" sz="1400" dirty="0" smtClean="0"/>
              <a:t>Social Media Research Foundation.  (3 August 2013).  Social Media Connectors Among Social Media Users.  Retrieved from </a:t>
            </a:r>
            <a:r>
              <a:rPr lang="sv-SE" sz="1400" dirty="0" smtClean="0">
                <a:hlinkClick r:id="rId6"/>
              </a:rPr>
              <a:t>http</a:t>
            </a:r>
            <a:r>
              <a:rPr lang="sv-SE" sz="1400" dirty="0">
                <a:hlinkClick r:id="rId6"/>
              </a:rPr>
              <a:t>://farm8.staticflickr.com/7003/</a:t>
            </a:r>
            <a:r>
              <a:rPr lang="sv-SE" sz="1400" dirty="0" smtClean="0">
                <a:hlinkClick r:id="rId6"/>
              </a:rPr>
              <a:t>6704337077_ef78832961_b.jpg.</a:t>
            </a:r>
            <a:endParaRPr lang="sv-SE" sz="1400" dirty="0" smtClean="0"/>
          </a:p>
          <a:p>
            <a:endParaRPr lang="sv-SE" dirty="0"/>
          </a:p>
          <a:p>
            <a:endParaRPr lang="en-US" dirty="0"/>
          </a:p>
          <a:p>
            <a:endParaRPr lang="en-US" dirty="0"/>
          </a:p>
        </p:txBody>
      </p:sp>
    </p:spTree>
    <p:extLst>
      <p:ext uri="{BB962C8B-B14F-4D97-AF65-F5344CB8AC3E}">
        <p14:creationId xmlns:p14="http://schemas.microsoft.com/office/powerpoint/2010/main" val="3414974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9000"/>
          </a:blip>
          <a:stretch>
            <a:fillRect/>
          </a:stretch>
        </p:blipFill>
        <p:spPr>
          <a:xfrm>
            <a:off x="1934376" y="1688280"/>
            <a:ext cx="4663193" cy="4663193"/>
          </a:xfrm>
          <a:prstGeom prst="rect">
            <a:avLst/>
          </a:prstGeom>
        </p:spPr>
      </p:pic>
      <p:sp>
        <p:nvSpPr>
          <p:cNvPr id="2" name="Title 1"/>
          <p:cNvSpPr>
            <a:spLocks noGrp="1"/>
          </p:cNvSpPr>
          <p:nvPr>
            <p:ph type="title"/>
          </p:nvPr>
        </p:nvSpPr>
        <p:spPr>
          <a:xfrm>
            <a:off x="457200" y="588183"/>
            <a:ext cx="8229600" cy="854889"/>
          </a:xfrm>
        </p:spPr>
        <p:txBody>
          <a:bodyPr/>
          <a:lstStyle/>
          <a:p>
            <a:r>
              <a:rPr lang="en-US" b="1" dirty="0" smtClean="0">
                <a:solidFill>
                  <a:srgbClr val="4A749A"/>
                </a:solidFill>
              </a:rPr>
              <a:t>A Leading Change Culture that Works</a:t>
            </a:r>
            <a:endParaRPr lang="en-US" b="1" dirty="0">
              <a:solidFill>
                <a:srgbClr val="4A749A"/>
              </a:solidFill>
            </a:endParaRPr>
          </a:p>
        </p:txBody>
      </p:sp>
      <p:sp>
        <p:nvSpPr>
          <p:cNvPr id="4" name="Content Placeholder 2"/>
          <p:cNvSpPr>
            <a:spLocks noGrp="1"/>
          </p:cNvSpPr>
          <p:nvPr>
            <p:ph idx="1"/>
          </p:nvPr>
        </p:nvSpPr>
        <p:spPr>
          <a:xfrm>
            <a:off x="457200" y="1667953"/>
            <a:ext cx="8229600" cy="5060476"/>
          </a:xfrm>
        </p:spPr>
        <p:txBody>
          <a:bodyPr>
            <a:noAutofit/>
          </a:bodyPr>
          <a:lstStyle/>
          <a:p>
            <a:pPr marL="342900" lvl="1" indent="-342900">
              <a:buFont typeface="Arial"/>
              <a:buChar char="•"/>
            </a:pPr>
            <a:r>
              <a:rPr lang="en-US" sz="2800" dirty="0">
                <a:solidFill>
                  <a:schemeClr val="bg2">
                    <a:lumMod val="50000"/>
                  </a:schemeClr>
                </a:solidFill>
              </a:rPr>
              <a:t>2014 </a:t>
            </a:r>
            <a:r>
              <a:rPr lang="en-US" sz="2800" i="1" dirty="0">
                <a:solidFill>
                  <a:schemeClr val="bg2">
                    <a:lumMod val="50000"/>
                  </a:schemeClr>
                </a:solidFill>
              </a:rPr>
              <a:t>The Indianapolis Star Top </a:t>
            </a:r>
            <a:r>
              <a:rPr lang="en-US" sz="2800" i="1" dirty="0" smtClean="0">
                <a:solidFill>
                  <a:schemeClr val="bg2">
                    <a:lumMod val="50000"/>
                  </a:schemeClr>
                </a:solidFill>
              </a:rPr>
              <a:t>Workplaces</a:t>
            </a:r>
            <a:endParaRPr lang="en-US" sz="2800" dirty="0" smtClean="0">
              <a:solidFill>
                <a:schemeClr val="bg2">
                  <a:lumMod val="50000"/>
                </a:schemeClr>
              </a:solidFill>
            </a:endParaRPr>
          </a:p>
          <a:p>
            <a:r>
              <a:rPr lang="en-US" sz="2800" dirty="0" smtClean="0">
                <a:solidFill>
                  <a:schemeClr val="bg2">
                    <a:lumMod val="50000"/>
                  </a:schemeClr>
                </a:solidFill>
              </a:rPr>
              <a:t>Promotes and supports faith, family, health, work</a:t>
            </a:r>
          </a:p>
          <a:p>
            <a:r>
              <a:rPr lang="en-US" sz="2800" dirty="0" smtClean="0">
                <a:solidFill>
                  <a:schemeClr val="bg2">
                    <a:lumMod val="50000"/>
                  </a:schemeClr>
                </a:solidFill>
              </a:rPr>
              <a:t>Highly collaborative cross-functionally</a:t>
            </a:r>
            <a:endParaRPr lang="en-US" sz="2800" dirty="0">
              <a:solidFill>
                <a:schemeClr val="bg2">
                  <a:lumMod val="50000"/>
                </a:schemeClr>
              </a:solidFill>
            </a:endParaRPr>
          </a:p>
          <a:p>
            <a:r>
              <a:rPr lang="en-US" sz="2800" dirty="0" smtClean="0">
                <a:solidFill>
                  <a:schemeClr val="bg2">
                    <a:lumMod val="50000"/>
                  </a:schemeClr>
                </a:solidFill>
              </a:rPr>
              <a:t>Status equality</a:t>
            </a:r>
          </a:p>
          <a:p>
            <a:r>
              <a:rPr lang="en-US" sz="2800" dirty="0" smtClean="0">
                <a:solidFill>
                  <a:schemeClr val="bg2">
                    <a:lumMod val="50000"/>
                  </a:schemeClr>
                </a:solidFill>
              </a:rPr>
              <a:t>Our “WHY” is very clear - focus on serving students in everything we do</a:t>
            </a:r>
          </a:p>
          <a:p>
            <a:r>
              <a:rPr lang="en-US" sz="2800" dirty="0" smtClean="0">
                <a:solidFill>
                  <a:schemeClr val="bg2">
                    <a:lumMod val="50000"/>
                  </a:schemeClr>
                </a:solidFill>
              </a:rPr>
              <a:t>Ideas welcomed and seriously heard </a:t>
            </a:r>
          </a:p>
          <a:p>
            <a:r>
              <a:rPr lang="en-US" sz="2800" dirty="0">
                <a:solidFill>
                  <a:schemeClr val="bg2">
                    <a:lumMod val="50000"/>
                  </a:schemeClr>
                </a:solidFill>
              </a:rPr>
              <a:t>A</a:t>
            </a:r>
            <a:r>
              <a:rPr lang="en-US" sz="2800" dirty="0" smtClean="0">
                <a:solidFill>
                  <a:schemeClr val="bg2">
                    <a:lumMod val="50000"/>
                  </a:schemeClr>
                </a:solidFill>
              </a:rPr>
              <a:t>ccountability</a:t>
            </a:r>
          </a:p>
          <a:p>
            <a:r>
              <a:rPr lang="en-US" sz="2800" dirty="0" smtClean="0">
                <a:solidFill>
                  <a:schemeClr val="bg2">
                    <a:lumMod val="50000"/>
                  </a:schemeClr>
                </a:solidFill>
              </a:rPr>
              <a:t>Competency-based assessment</a:t>
            </a:r>
          </a:p>
        </p:txBody>
      </p:sp>
    </p:spTree>
    <p:extLst>
      <p:ext uri="{BB962C8B-B14F-4D97-AF65-F5344CB8AC3E}">
        <p14:creationId xmlns:p14="http://schemas.microsoft.com/office/powerpoint/2010/main" val="59895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dissolv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0941"/>
            <a:ext cx="8229600" cy="854889"/>
          </a:xfrm>
        </p:spPr>
        <p:txBody>
          <a:bodyPr/>
          <a:lstStyle/>
          <a:p>
            <a:r>
              <a:rPr lang="en-US" b="1" dirty="0" smtClean="0">
                <a:solidFill>
                  <a:schemeClr val="bg2">
                    <a:lumMod val="75000"/>
                  </a:schemeClr>
                </a:solidFill>
              </a:rPr>
              <a:t>Presentation Objectives</a:t>
            </a:r>
            <a:endParaRPr lang="en-US" b="1" dirty="0">
              <a:solidFill>
                <a:schemeClr val="bg2">
                  <a:lumMod val="75000"/>
                </a:schemeClr>
              </a:solidFill>
            </a:endParaRPr>
          </a:p>
        </p:txBody>
      </p:sp>
      <p:sp>
        <p:nvSpPr>
          <p:cNvPr id="3" name="Content Placeholder 2"/>
          <p:cNvSpPr>
            <a:spLocks noGrp="1"/>
          </p:cNvSpPr>
          <p:nvPr>
            <p:ph idx="1"/>
          </p:nvPr>
        </p:nvSpPr>
        <p:spPr>
          <a:xfrm>
            <a:off x="457200" y="1457662"/>
            <a:ext cx="6048080" cy="2546345"/>
          </a:xfrm>
        </p:spPr>
        <p:txBody>
          <a:bodyPr>
            <a:normAutofit lnSpcReduction="10000"/>
          </a:bodyPr>
          <a:lstStyle/>
          <a:p>
            <a:r>
              <a:rPr lang="en-US" dirty="0" smtClean="0"/>
              <a:t>Investigate a distributed        leadership model</a:t>
            </a:r>
          </a:p>
          <a:p>
            <a:pPr marL="0" indent="0">
              <a:buNone/>
            </a:pPr>
            <a:endParaRPr lang="en-US" dirty="0" smtClean="0"/>
          </a:p>
          <a:p>
            <a:r>
              <a:rPr lang="en-US" dirty="0"/>
              <a:t>Identify new processes to define leadership and integrate it into the workplace</a:t>
            </a:r>
          </a:p>
          <a:p>
            <a:pPr marL="0" indent="0">
              <a:buNone/>
            </a:pPr>
            <a:endParaRPr lang="en-US" dirty="0" smtClean="0"/>
          </a:p>
        </p:txBody>
      </p:sp>
      <p:pic>
        <p:nvPicPr>
          <p:cNvPr id="4" name="Picture 3"/>
          <p:cNvPicPr>
            <a:picLocks noChangeAspect="1"/>
          </p:cNvPicPr>
          <p:nvPr/>
        </p:nvPicPr>
        <p:blipFill>
          <a:blip r:embed="rId2"/>
          <a:stretch>
            <a:fillRect/>
          </a:stretch>
        </p:blipFill>
        <p:spPr>
          <a:xfrm rot="661241">
            <a:off x="5751103" y="925331"/>
            <a:ext cx="3333569" cy="2220416"/>
          </a:xfrm>
          <a:prstGeom prst="rect">
            <a:avLst/>
          </a:prstGeom>
        </p:spPr>
      </p:pic>
      <p:sp>
        <p:nvSpPr>
          <p:cNvPr id="7" name="Content Placeholder 2"/>
          <p:cNvSpPr txBox="1">
            <a:spLocks/>
          </p:cNvSpPr>
          <p:nvPr/>
        </p:nvSpPr>
        <p:spPr>
          <a:xfrm>
            <a:off x="454092" y="4157376"/>
            <a:ext cx="7929754" cy="22771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Explore competency-based performance evaluation process</a:t>
            </a:r>
          </a:p>
          <a:p>
            <a:pPr marL="0" indent="0">
              <a:buFont typeface="Arial"/>
              <a:buNone/>
            </a:pPr>
            <a:endParaRPr lang="en-US" dirty="0" smtClean="0"/>
          </a:p>
        </p:txBody>
      </p:sp>
    </p:spTree>
    <p:extLst>
      <p:ext uri="{BB962C8B-B14F-4D97-AF65-F5344CB8AC3E}">
        <p14:creationId xmlns:p14="http://schemas.microsoft.com/office/powerpoint/2010/main" val="2569898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Stand Up Poll</a:t>
            </a:r>
            <a:endParaRPr lang="en-US" b="1" dirty="0">
              <a:solidFill>
                <a:srgbClr val="4A749A"/>
              </a:solidFill>
            </a:endParaRPr>
          </a:p>
        </p:txBody>
      </p:sp>
      <p:sp>
        <p:nvSpPr>
          <p:cNvPr id="3" name="Content Placeholder 2"/>
          <p:cNvSpPr>
            <a:spLocks noGrp="1"/>
          </p:cNvSpPr>
          <p:nvPr>
            <p:ph idx="1"/>
          </p:nvPr>
        </p:nvSpPr>
        <p:spPr>
          <a:xfrm>
            <a:off x="457200" y="1809704"/>
            <a:ext cx="8229600" cy="4841415"/>
          </a:xfrm>
        </p:spPr>
        <p:txBody>
          <a:bodyPr/>
          <a:lstStyle/>
          <a:p>
            <a:r>
              <a:rPr lang="en-US" dirty="0" smtClean="0"/>
              <a:t>You think your </a:t>
            </a:r>
            <a:r>
              <a:rPr lang="en-US" dirty="0"/>
              <a:t>institution currently </a:t>
            </a:r>
            <a:r>
              <a:rPr lang="en-US" dirty="0" smtClean="0"/>
              <a:t>practices and embraces distributed leadership</a:t>
            </a:r>
          </a:p>
          <a:p>
            <a:pPr marL="0" indent="0">
              <a:buNone/>
            </a:pPr>
            <a:endParaRPr lang="en-US" dirty="0" smtClean="0"/>
          </a:p>
          <a:p>
            <a:r>
              <a:rPr lang="en-US" dirty="0" smtClean="0"/>
              <a:t>You feel your current employee performance review process is effective</a:t>
            </a:r>
          </a:p>
          <a:p>
            <a:endParaRPr lang="en-US" dirty="0"/>
          </a:p>
          <a:p>
            <a:endParaRPr lang="en-US" dirty="0" smtClean="0"/>
          </a:p>
          <a:p>
            <a:pPr marL="0" indent="0">
              <a:buNone/>
            </a:pPr>
            <a:r>
              <a:rPr lang="en-US" dirty="0" smtClean="0"/>
              <a:t>How do I define distributed leadership?</a:t>
            </a:r>
          </a:p>
          <a:p>
            <a:pPr marL="0" indent="0">
              <a:buNone/>
            </a:pPr>
            <a:endParaRPr lang="en-US" dirty="0" smtClean="0"/>
          </a:p>
        </p:txBody>
      </p:sp>
    </p:spTree>
    <p:extLst>
      <p:ext uri="{BB962C8B-B14F-4D97-AF65-F5344CB8AC3E}">
        <p14:creationId xmlns:p14="http://schemas.microsoft.com/office/powerpoint/2010/main" val="3695362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4A749A"/>
                </a:solidFill>
                <a:hlinkClick r:id="rId3"/>
              </a:rPr>
              <a:t>Rosabeth</a:t>
            </a:r>
            <a:r>
              <a:rPr lang="en-US" dirty="0" smtClean="0">
                <a:solidFill>
                  <a:srgbClr val="4A749A"/>
                </a:solidFill>
                <a:hlinkClick r:id="rId3"/>
              </a:rPr>
              <a:t> Moss </a:t>
            </a:r>
            <a:r>
              <a:rPr lang="en-US" dirty="0" err="1" smtClean="0">
                <a:solidFill>
                  <a:srgbClr val="4A749A"/>
                </a:solidFill>
                <a:hlinkClick r:id="rId3"/>
              </a:rPr>
              <a:t>Kanter</a:t>
            </a:r>
            <a:endParaRPr lang="en-US" dirty="0">
              <a:solidFill>
                <a:srgbClr val="4A749A"/>
              </a:solidFill>
            </a:endParaRPr>
          </a:p>
        </p:txBody>
      </p:sp>
      <p:pic>
        <p:nvPicPr>
          <p:cNvPr id="4" name="Picture 3" descr="moss-kanter-1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47" y="1834871"/>
            <a:ext cx="2298700" cy="2298700"/>
          </a:xfrm>
          <a:prstGeom prst="rect">
            <a:avLst/>
          </a:prstGeom>
        </p:spPr>
      </p:pic>
      <p:sp>
        <p:nvSpPr>
          <p:cNvPr id="5" name="Rectangle 4"/>
          <p:cNvSpPr/>
          <p:nvPr/>
        </p:nvSpPr>
        <p:spPr>
          <a:xfrm>
            <a:off x="3374660" y="1655185"/>
            <a:ext cx="4775179" cy="2677656"/>
          </a:xfrm>
          <a:prstGeom prst="rect">
            <a:avLst/>
          </a:prstGeom>
        </p:spPr>
        <p:txBody>
          <a:bodyPr wrap="square">
            <a:spAutoFit/>
          </a:bodyPr>
          <a:lstStyle/>
          <a:p>
            <a:r>
              <a:rPr lang="en-US" sz="2800" dirty="0" smtClean="0"/>
              <a:t>Holds the </a:t>
            </a:r>
            <a:r>
              <a:rPr lang="en-US" sz="2800" dirty="0"/>
              <a:t>Ernest L. Arbuckle Professorship at Harvard Business School, where she specializes in strategy, innovation, and leadership for change.</a:t>
            </a:r>
          </a:p>
        </p:txBody>
      </p:sp>
      <p:sp>
        <p:nvSpPr>
          <p:cNvPr id="6" name="Rectangle 5"/>
          <p:cNvSpPr/>
          <p:nvPr/>
        </p:nvSpPr>
        <p:spPr>
          <a:xfrm>
            <a:off x="707347" y="5899599"/>
            <a:ext cx="7699538" cy="307777"/>
          </a:xfrm>
          <a:prstGeom prst="rect">
            <a:avLst/>
          </a:prstGeom>
        </p:spPr>
        <p:txBody>
          <a:bodyPr wrap="square">
            <a:spAutoFit/>
          </a:bodyPr>
          <a:lstStyle/>
          <a:p>
            <a:r>
              <a:rPr lang="en-US" sz="1400" dirty="0"/>
              <a:t>http://</a:t>
            </a:r>
            <a:r>
              <a:rPr lang="en-US" sz="1400" dirty="0" err="1"/>
              <a:t>www.hbs.edu</a:t>
            </a:r>
            <a:r>
              <a:rPr lang="en-US" sz="1400" dirty="0"/>
              <a:t>/faculty/Pages/</a:t>
            </a:r>
            <a:r>
              <a:rPr lang="en-US" sz="1400" dirty="0" err="1"/>
              <a:t>profile.aspx?facId</a:t>
            </a:r>
            <a:r>
              <a:rPr lang="en-US" sz="1400" dirty="0"/>
              <a:t>=6486</a:t>
            </a:r>
          </a:p>
        </p:txBody>
      </p:sp>
      <p:sp>
        <p:nvSpPr>
          <p:cNvPr id="8" name="Rectangle 7"/>
          <p:cNvSpPr/>
          <p:nvPr/>
        </p:nvSpPr>
        <p:spPr>
          <a:xfrm>
            <a:off x="707347" y="4587420"/>
            <a:ext cx="7699538" cy="954107"/>
          </a:xfrm>
          <a:prstGeom prst="rect">
            <a:avLst/>
          </a:prstGeom>
        </p:spPr>
        <p:txBody>
          <a:bodyPr wrap="square">
            <a:spAutoFit/>
          </a:bodyPr>
          <a:lstStyle/>
          <a:p>
            <a:r>
              <a:rPr lang="en-US" sz="2800" b="1" dirty="0"/>
              <a:t>On Twitter and in the Workplace, </a:t>
            </a:r>
            <a:r>
              <a:rPr lang="en-US" sz="2800" b="1" dirty="0" smtClean="0"/>
              <a:t>It's </a:t>
            </a:r>
            <a:r>
              <a:rPr lang="en-US" sz="2800" b="1" dirty="0"/>
              <a:t>Power to the </a:t>
            </a:r>
            <a:r>
              <a:rPr lang="en-US" sz="2800" b="1" dirty="0" smtClean="0"/>
              <a:t>Connectors.                                                  </a:t>
            </a:r>
            <a:r>
              <a:rPr lang="en-US" sz="1600" b="1" dirty="0" smtClean="0"/>
              <a:t>November 16, 2009</a:t>
            </a:r>
            <a:endParaRPr lang="en-US" sz="1600" dirty="0"/>
          </a:p>
        </p:txBody>
      </p:sp>
    </p:spTree>
    <p:extLst>
      <p:ext uri="{BB962C8B-B14F-4D97-AF65-F5344CB8AC3E}">
        <p14:creationId xmlns:p14="http://schemas.microsoft.com/office/powerpoint/2010/main" val="40065592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47570-people-hierarc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487" y="1143669"/>
            <a:ext cx="3456668" cy="4671173"/>
          </a:xfrm>
          <a:prstGeom prst="rect">
            <a:avLst/>
          </a:prstGeom>
        </p:spPr>
      </p:pic>
      <p:sp>
        <p:nvSpPr>
          <p:cNvPr id="2" name="Title 1"/>
          <p:cNvSpPr>
            <a:spLocks noGrp="1"/>
          </p:cNvSpPr>
          <p:nvPr>
            <p:ph type="title"/>
          </p:nvPr>
        </p:nvSpPr>
        <p:spPr/>
        <p:txBody>
          <a:bodyPr/>
          <a:lstStyle/>
          <a:p>
            <a:r>
              <a:rPr lang="en-US" b="1" dirty="0" smtClean="0">
                <a:solidFill>
                  <a:srgbClr val="4A749A"/>
                </a:solidFill>
              </a:rPr>
              <a:t>“Society of Organizations”</a:t>
            </a:r>
            <a:endParaRPr lang="en-US" b="1" dirty="0">
              <a:solidFill>
                <a:srgbClr val="4A749A"/>
              </a:solidFill>
            </a:endParaRPr>
          </a:p>
        </p:txBody>
      </p:sp>
      <p:sp>
        <p:nvSpPr>
          <p:cNvPr id="3" name="Content Placeholder 2"/>
          <p:cNvSpPr>
            <a:spLocks noGrp="1"/>
          </p:cNvSpPr>
          <p:nvPr>
            <p:ph idx="1"/>
          </p:nvPr>
        </p:nvSpPr>
        <p:spPr>
          <a:xfrm>
            <a:off x="457200" y="1947919"/>
            <a:ext cx="4411535" cy="2965501"/>
          </a:xfrm>
        </p:spPr>
        <p:txBody>
          <a:bodyPr>
            <a:normAutofit fontScale="92500" lnSpcReduction="20000"/>
          </a:bodyPr>
          <a:lstStyle/>
          <a:p>
            <a:pPr marL="0" indent="0">
              <a:buNone/>
            </a:pPr>
            <a:r>
              <a:rPr lang="en-US" sz="2800" dirty="0" smtClean="0"/>
              <a:t>Formal hierarchies with clear reporting relationships give people their position and power.</a:t>
            </a:r>
          </a:p>
          <a:p>
            <a:pPr marL="0" indent="0">
              <a:buNone/>
            </a:pPr>
            <a:endParaRPr lang="en-US" sz="2800" dirty="0"/>
          </a:p>
          <a:p>
            <a:pPr marL="0" indent="0">
              <a:buNone/>
            </a:pPr>
            <a:r>
              <a:rPr lang="en-US" sz="2800" b="1" dirty="0" smtClean="0"/>
              <a:t>Focus</a:t>
            </a:r>
            <a:r>
              <a:rPr lang="en-US" sz="2800" dirty="0" smtClean="0"/>
              <a:t>:  </a:t>
            </a:r>
          </a:p>
          <a:p>
            <a:pPr marL="0" indent="0">
              <a:buNone/>
            </a:pPr>
            <a:r>
              <a:rPr lang="en-US" dirty="0" smtClean="0"/>
              <a:t>Top-down approach, managers provide </a:t>
            </a:r>
            <a:r>
              <a:rPr lang="en-US" b="1" dirty="0" smtClean="0"/>
              <a:t>directional</a:t>
            </a:r>
            <a:r>
              <a:rPr lang="en-US" dirty="0" smtClean="0"/>
              <a:t> leadership</a:t>
            </a:r>
          </a:p>
          <a:p>
            <a:pPr marL="0" indent="0">
              <a:buNone/>
            </a:pPr>
            <a:endParaRPr lang="en-US" sz="3200" dirty="0"/>
          </a:p>
          <a:p>
            <a:pPr marL="0" indent="0">
              <a:buNone/>
            </a:pPr>
            <a:endParaRPr lang="en-US" sz="3200" dirty="0"/>
          </a:p>
        </p:txBody>
      </p:sp>
      <p:sp>
        <p:nvSpPr>
          <p:cNvPr id="5" name="Rectangle 4"/>
          <p:cNvSpPr/>
          <p:nvPr/>
        </p:nvSpPr>
        <p:spPr>
          <a:xfrm>
            <a:off x="4641929" y="6045674"/>
            <a:ext cx="4165831" cy="461665"/>
          </a:xfrm>
          <a:prstGeom prst="rect">
            <a:avLst/>
          </a:prstGeom>
        </p:spPr>
        <p:txBody>
          <a:bodyPr wrap="square">
            <a:spAutoFit/>
          </a:bodyPr>
          <a:lstStyle/>
          <a:p>
            <a:r>
              <a:rPr lang="en-US" sz="1200" dirty="0">
                <a:hlinkClick r:id="rId3"/>
              </a:rPr>
              <a:t>People Hierarchy Royalty Free Cliparts, Vectors, And Stock ...</a:t>
            </a:r>
          </a:p>
          <a:p>
            <a:r>
              <a:rPr lang="en-US" sz="1200" u="sng" dirty="0">
                <a:hlinkClick r:id="rId3"/>
              </a:rPr>
              <a:t>www.123rf.com</a:t>
            </a:r>
            <a:endParaRPr lang="en-US" sz="1200" dirty="0"/>
          </a:p>
        </p:txBody>
      </p:sp>
      <p:sp>
        <p:nvSpPr>
          <p:cNvPr id="6" name="Content Placeholder 2"/>
          <p:cNvSpPr txBox="1">
            <a:spLocks/>
          </p:cNvSpPr>
          <p:nvPr/>
        </p:nvSpPr>
        <p:spPr>
          <a:xfrm>
            <a:off x="609600" y="5675304"/>
            <a:ext cx="3718118" cy="74074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America - 20</a:t>
            </a:r>
            <a:r>
              <a:rPr lang="en-US" sz="2800" baseline="30000" dirty="0" smtClean="0"/>
              <a:t>th</a:t>
            </a:r>
            <a:r>
              <a:rPr lang="en-US" sz="2800" dirty="0" smtClean="0"/>
              <a:t> Century</a:t>
            </a:r>
          </a:p>
          <a:p>
            <a:pPr marL="0" indent="0">
              <a:buFont typeface="Arial"/>
              <a:buNone/>
            </a:pPr>
            <a:endParaRPr lang="en-US" sz="3200" dirty="0" smtClean="0"/>
          </a:p>
          <a:p>
            <a:pPr marL="0" indent="0">
              <a:buFont typeface="Arial"/>
              <a:buNone/>
            </a:pPr>
            <a:endParaRPr lang="en-US" sz="3200" dirty="0"/>
          </a:p>
        </p:txBody>
      </p:sp>
    </p:spTree>
    <p:extLst>
      <p:ext uri="{BB962C8B-B14F-4D97-AF65-F5344CB8AC3E}">
        <p14:creationId xmlns:p14="http://schemas.microsoft.com/office/powerpoint/2010/main" val="3155446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40" y="745311"/>
            <a:ext cx="8229600" cy="854889"/>
          </a:xfrm>
        </p:spPr>
        <p:txBody>
          <a:bodyPr/>
          <a:lstStyle/>
          <a:p>
            <a:r>
              <a:rPr lang="en-US" b="1" dirty="0" smtClean="0">
                <a:solidFill>
                  <a:srgbClr val="4A749A"/>
                </a:solidFill>
              </a:rPr>
              <a:t>Distributed Leadership</a:t>
            </a:r>
            <a:endParaRPr lang="en-US" b="1" dirty="0">
              <a:solidFill>
                <a:srgbClr val="4A749A"/>
              </a:solidFill>
            </a:endParaRPr>
          </a:p>
        </p:txBody>
      </p:sp>
      <p:sp>
        <p:nvSpPr>
          <p:cNvPr id="3" name="Content Placeholder 2"/>
          <p:cNvSpPr>
            <a:spLocks noGrp="1"/>
          </p:cNvSpPr>
          <p:nvPr>
            <p:ph idx="1"/>
          </p:nvPr>
        </p:nvSpPr>
        <p:spPr>
          <a:xfrm>
            <a:off x="457200" y="1947919"/>
            <a:ext cx="4411535" cy="2965501"/>
          </a:xfrm>
        </p:spPr>
        <p:txBody>
          <a:bodyPr>
            <a:normAutofit/>
          </a:bodyPr>
          <a:lstStyle/>
          <a:p>
            <a:pPr marL="0" indent="0">
              <a:buNone/>
            </a:pPr>
            <a:endParaRPr lang="en-US" sz="3200" dirty="0"/>
          </a:p>
          <a:p>
            <a:pPr marL="0" indent="0">
              <a:buNone/>
            </a:pPr>
            <a:endParaRPr lang="en-US" sz="3200" dirty="0"/>
          </a:p>
        </p:txBody>
      </p:sp>
      <p:sp>
        <p:nvSpPr>
          <p:cNvPr id="8" name="TextBox 7"/>
          <p:cNvSpPr txBox="1"/>
          <p:nvPr/>
        </p:nvSpPr>
        <p:spPr>
          <a:xfrm>
            <a:off x="457200" y="1794809"/>
            <a:ext cx="3488298" cy="4216539"/>
          </a:xfrm>
          <a:prstGeom prst="rect">
            <a:avLst/>
          </a:prstGeom>
          <a:noFill/>
        </p:spPr>
        <p:txBody>
          <a:bodyPr wrap="square" rtlCol="0">
            <a:spAutoFit/>
          </a:bodyPr>
          <a:lstStyle/>
          <a:p>
            <a:pPr marL="285750" indent="-285750">
              <a:buFont typeface="Arial"/>
              <a:buChar char="•"/>
            </a:pPr>
            <a:r>
              <a:rPr lang="en-US" sz="2400" dirty="0"/>
              <a:t>Collective and inclusive </a:t>
            </a:r>
            <a:r>
              <a:rPr lang="en-US" sz="2400" dirty="0" smtClean="0"/>
              <a:t>philosophy</a:t>
            </a:r>
          </a:p>
          <a:p>
            <a:endParaRPr lang="en-US" sz="2400" dirty="0" smtClean="0"/>
          </a:p>
          <a:p>
            <a:pPr marL="285750" indent="-285750">
              <a:buFont typeface="Arial"/>
              <a:buChar char="•"/>
            </a:pPr>
            <a:r>
              <a:rPr lang="en-US" sz="2400" dirty="0" smtClean="0"/>
              <a:t>Shared responsibility</a:t>
            </a:r>
          </a:p>
          <a:p>
            <a:endParaRPr lang="en-US" sz="2400" dirty="0" smtClean="0"/>
          </a:p>
          <a:p>
            <a:pPr marL="285750" indent="-285750">
              <a:buFont typeface="Arial"/>
              <a:buChar char="•"/>
            </a:pPr>
            <a:r>
              <a:rPr lang="en-US" sz="2400" dirty="0" smtClean="0"/>
              <a:t>Collaboration</a:t>
            </a:r>
          </a:p>
          <a:p>
            <a:endParaRPr lang="en-US" sz="2400" dirty="0"/>
          </a:p>
          <a:p>
            <a:r>
              <a:rPr lang="en-US" sz="2800" b="1" dirty="0" smtClean="0"/>
              <a:t>Focus:   </a:t>
            </a:r>
          </a:p>
          <a:p>
            <a:r>
              <a:rPr lang="en-US" sz="2400" dirty="0" smtClean="0"/>
              <a:t>Horizontal approach, multi-directional responsibilities</a:t>
            </a:r>
            <a:endParaRPr lang="en-US" dirty="0"/>
          </a:p>
        </p:txBody>
      </p:sp>
      <p:pic>
        <p:nvPicPr>
          <p:cNvPr id="10" name="Picture 9" descr="rbso_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959" y="1648291"/>
            <a:ext cx="673905" cy="1743768"/>
          </a:xfrm>
          <a:prstGeom prst="rect">
            <a:avLst/>
          </a:prstGeom>
        </p:spPr>
      </p:pic>
      <p:pic>
        <p:nvPicPr>
          <p:cNvPr id="11" name="Picture 10" descr="MD000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92" y="3572420"/>
            <a:ext cx="837278" cy="2012612"/>
          </a:xfrm>
          <a:prstGeom prst="rect">
            <a:avLst/>
          </a:prstGeom>
        </p:spPr>
      </p:pic>
      <p:pic>
        <p:nvPicPr>
          <p:cNvPr id="12" name="Picture 11" descr="AA0538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808" y="1600200"/>
            <a:ext cx="990404" cy="1791859"/>
          </a:xfrm>
          <a:prstGeom prst="rect">
            <a:avLst/>
          </a:prstGeom>
        </p:spPr>
      </p:pic>
      <p:pic>
        <p:nvPicPr>
          <p:cNvPr id="13" name="Picture 12" descr="AA04988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116" y="4209338"/>
            <a:ext cx="607808" cy="1909189"/>
          </a:xfrm>
          <a:prstGeom prst="rect">
            <a:avLst/>
          </a:prstGeom>
        </p:spPr>
      </p:pic>
      <p:pic>
        <p:nvPicPr>
          <p:cNvPr id="14" name="Picture 13" descr="714505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7075" y="745311"/>
            <a:ext cx="620433" cy="1621726"/>
          </a:xfrm>
          <a:prstGeom prst="rect">
            <a:avLst/>
          </a:prstGeom>
        </p:spPr>
      </p:pic>
      <p:pic>
        <p:nvPicPr>
          <p:cNvPr id="16" name="Picture 15" descr="aa05384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791" y="3572420"/>
            <a:ext cx="689944" cy="2053788"/>
          </a:xfrm>
          <a:prstGeom prst="rect">
            <a:avLst/>
          </a:prstGeom>
        </p:spPr>
      </p:pic>
      <p:sp>
        <p:nvSpPr>
          <p:cNvPr id="33" name="Content Placeholder 2"/>
          <p:cNvSpPr txBox="1">
            <a:spLocks/>
          </p:cNvSpPr>
          <p:nvPr/>
        </p:nvSpPr>
        <p:spPr>
          <a:xfrm>
            <a:off x="6691421" y="5903005"/>
            <a:ext cx="2241969" cy="7407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21</a:t>
            </a:r>
            <a:r>
              <a:rPr lang="en-US" sz="2800" baseline="30000" dirty="0" smtClean="0"/>
              <a:t>st</a:t>
            </a:r>
            <a:r>
              <a:rPr lang="en-US" sz="2800" dirty="0" smtClean="0"/>
              <a:t> Century</a:t>
            </a:r>
          </a:p>
          <a:p>
            <a:pPr marL="0" indent="0">
              <a:buFont typeface="Arial"/>
              <a:buNone/>
            </a:pPr>
            <a:endParaRPr lang="en-US" sz="3200" dirty="0" smtClean="0"/>
          </a:p>
          <a:p>
            <a:pPr marL="0" indent="0">
              <a:buFont typeface="Arial"/>
              <a:buNone/>
            </a:pPr>
            <a:endParaRPr lang="en-US" sz="3200" dirty="0"/>
          </a:p>
        </p:txBody>
      </p:sp>
    </p:spTree>
    <p:extLst>
      <p:ext uri="{BB962C8B-B14F-4D97-AF65-F5344CB8AC3E}">
        <p14:creationId xmlns:p14="http://schemas.microsoft.com/office/powerpoint/2010/main" val="1527784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dissolve">
                                      <p:cBhvr>
                                        <p:cTn id="7" dur="500"/>
                                        <p:tgtEl>
                                          <p:spTgt spid="8">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dissolve">
                                      <p:cBhvr>
                                        <p:cTn id="1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s of peo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898" y="1451343"/>
            <a:ext cx="7212382" cy="5409287"/>
          </a:xfrm>
          <a:prstGeom prst="rect">
            <a:avLst/>
          </a:prstGeom>
        </p:spPr>
      </p:pic>
      <p:sp>
        <p:nvSpPr>
          <p:cNvPr id="2" name="Title 1"/>
          <p:cNvSpPr>
            <a:spLocks noGrp="1"/>
          </p:cNvSpPr>
          <p:nvPr>
            <p:ph type="title"/>
          </p:nvPr>
        </p:nvSpPr>
        <p:spPr>
          <a:xfrm>
            <a:off x="4823375" y="616091"/>
            <a:ext cx="4180945" cy="854889"/>
          </a:xfrm>
        </p:spPr>
        <p:txBody>
          <a:bodyPr>
            <a:normAutofit fontScale="90000"/>
          </a:bodyPr>
          <a:lstStyle/>
          <a:p>
            <a:r>
              <a:rPr lang="en-US" b="1" dirty="0" smtClean="0">
                <a:solidFill>
                  <a:srgbClr val="4A749A"/>
                </a:solidFill>
              </a:rPr>
              <a:t>“Society of Networks”</a:t>
            </a:r>
            <a:endParaRPr lang="en-US" b="1" dirty="0">
              <a:solidFill>
                <a:srgbClr val="4A749A"/>
              </a:solidFill>
            </a:endParaRPr>
          </a:p>
        </p:txBody>
      </p:sp>
      <p:sp>
        <p:nvSpPr>
          <p:cNvPr id="3" name="Content Placeholder 2"/>
          <p:cNvSpPr>
            <a:spLocks noGrp="1"/>
          </p:cNvSpPr>
          <p:nvPr>
            <p:ph idx="1"/>
          </p:nvPr>
        </p:nvSpPr>
        <p:spPr>
          <a:xfrm>
            <a:off x="260634" y="904745"/>
            <a:ext cx="4290575" cy="3555111"/>
          </a:xfrm>
        </p:spPr>
        <p:txBody>
          <a:bodyPr>
            <a:normAutofit/>
          </a:bodyPr>
          <a:lstStyle/>
          <a:p>
            <a:pPr marL="0" indent="0">
              <a:buNone/>
            </a:pPr>
            <a:r>
              <a:rPr lang="en-US" b="1" dirty="0" smtClean="0">
                <a:solidFill>
                  <a:schemeClr val="bg2">
                    <a:lumMod val="75000"/>
                  </a:schemeClr>
                </a:solidFill>
              </a:rPr>
              <a:t>Power and influence</a:t>
            </a:r>
            <a:endParaRPr lang="en-US" b="1" dirty="0">
              <a:solidFill>
                <a:schemeClr val="bg2">
                  <a:lumMod val="75000"/>
                </a:schemeClr>
              </a:solidFill>
            </a:endParaRPr>
          </a:p>
        </p:txBody>
      </p:sp>
      <p:sp>
        <p:nvSpPr>
          <p:cNvPr id="5" name="Content Placeholder 2"/>
          <p:cNvSpPr txBox="1">
            <a:spLocks/>
          </p:cNvSpPr>
          <p:nvPr/>
        </p:nvSpPr>
        <p:spPr>
          <a:xfrm>
            <a:off x="347761" y="1723455"/>
            <a:ext cx="2434374" cy="108853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self-organizing networks </a:t>
            </a:r>
            <a:endParaRPr lang="en-US" dirty="0"/>
          </a:p>
        </p:txBody>
      </p:sp>
      <p:sp>
        <p:nvSpPr>
          <p:cNvPr id="6" name="Content Placeholder 2"/>
          <p:cNvSpPr txBox="1">
            <a:spLocks/>
          </p:cNvSpPr>
          <p:nvPr/>
        </p:nvSpPr>
        <p:spPr>
          <a:xfrm>
            <a:off x="488640" y="5962546"/>
            <a:ext cx="2293495" cy="74074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21st Century</a:t>
            </a:r>
          </a:p>
          <a:p>
            <a:pPr marL="0" indent="0">
              <a:buFont typeface="Arial"/>
              <a:buNone/>
            </a:pPr>
            <a:endParaRPr lang="en-US" sz="3200" dirty="0" smtClean="0"/>
          </a:p>
          <a:p>
            <a:pPr marL="0" indent="0">
              <a:buFont typeface="Arial"/>
              <a:buNone/>
            </a:pPr>
            <a:endParaRPr lang="en-US" sz="3200" dirty="0"/>
          </a:p>
        </p:txBody>
      </p:sp>
    </p:spTree>
    <p:extLst>
      <p:ext uri="{BB962C8B-B14F-4D97-AF65-F5344CB8AC3E}">
        <p14:creationId xmlns:p14="http://schemas.microsoft.com/office/powerpoint/2010/main" val="30644502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Harrison 2011">
      <a:dk1>
        <a:sysClr val="windowText" lastClr="000000"/>
      </a:dk1>
      <a:lt1>
        <a:sysClr val="window" lastClr="FFFFFF"/>
      </a:lt1>
      <a:dk2>
        <a:srgbClr val="002A42"/>
      </a:dk2>
      <a:lt2>
        <a:srgbClr val="739ABC"/>
      </a:lt2>
      <a:accent1>
        <a:srgbClr val="C2C2A0"/>
      </a:accent1>
      <a:accent2>
        <a:srgbClr val="9A996E"/>
      </a:accent2>
      <a:accent3>
        <a:srgbClr val="C88F42"/>
      </a:accent3>
      <a:accent4>
        <a:srgbClr val="AEA444"/>
      </a:accent4>
      <a:accent5>
        <a:srgbClr val="C3D3DF"/>
      </a:accent5>
      <a:accent6>
        <a:srgbClr val="A5ACA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54EA3AA46B734F8A0D7A05C84FBB3F" ma:contentTypeVersion="0" ma:contentTypeDescription="Create a new document." ma:contentTypeScope="" ma:versionID="b5c8f6972e0002ce26f647085d26b0c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63F50F76-8389-40FA-9A00-C09ACEA30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96AACFC-CA21-4D04-87B7-754036D1D186}">
  <ds:schemaRefs>
    <ds:schemaRef ds:uri="http://schemas.microsoft.com/sharepoint/v3/contenttype/forms"/>
  </ds:schemaRefs>
</ds:datastoreItem>
</file>

<file path=customXml/itemProps3.xml><?xml version="1.0" encoding="utf-8"?>
<ds:datastoreItem xmlns:ds="http://schemas.openxmlformats.org/officeDocument/2006/customXml" ds:itemID="{5055EA97-4AC8-4CE0-9463-C5CBB33D95D6}">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6382</TotalTime>
  <Words>1317</Words>
  <Application>Microsoft Macintosh PowerPoint</Application>
  <PresentationFormat>On-screen Show (4:3)</PresentationFormat>
  <Paragraphs>183</Paragraphs>
  <Slides>27</Slides>
  <Notes>11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 Leading Change Culture That Works</vt:lpstr>
      <vt:lpstr>Subject Matter Expertise</vt:lpstr>
      <vt:lpstr>A Leading Change Culture that Works</vt:lpstr>
      <vt:lpstr>Presentation Objectives</vt:lpstr>
      <vt:lpstr>Stand Up Poll</vt:lpstr>
      <vt:lpstr>Rosabeth Moss Kanter</vt:lpstr>
      <vt:lpstr>“Society of Organizations”</vt:lpstr>
      <vt:lpstr>Distributed Leadership</vt:lpstr>
      <vt:lpstr>“Society of Networks”</vt:lpstr>
      <vt:lpstr>Circles of Influence</vt:lpstr>
      <vt:lpstr>R. Kanter – Defines Distributed Leadership</vt:lpstr>
      <vt:lpstr>R. Kanter</vt:lpstr>
      <vt:lpstr>Society of Networks</vt:lpstr>
      <vt:lpstr>R. Kanter - Distributed Leadership</vt:lpstr>
      <vt:lpstr>Competency-based Performance Assessment</vt:lpstr>
      <vt:lpstr>10 Competencies at Harrison College</vt:lpstr>
      <vt:lpstr>Explore Principles</vt:lpstr>
      <vt:lpstr>5 Principles of Leadership</vt:lpstr>
      <vt:lpstr>Leadership at Harrison College</vt:lpstr>
      <vt:lpstr>Leadership at Harrison College</vt:lpstr>
      <vt:lpstr>Leadership at Harrison College</vt:lpstr>
      <vt:lpstr>Leadership at Harrison College</vt:lpstr>
      <vt:lpstr>Interactive Brainstorm Session</vt:lpstr>
      <vt:lpstr>Item for Your Tool Belt</vt:lpstr>
      <vt:lpstr>Item for Your Tool Belt</vt:lpstr>
      <vt:lpstr>A Leading Change Culture that Works</vt:lpstr>
      <vt:lpstr>Cited Sources</vt:lpstr>
    </vt:vector>
  </TitlesOfParts>
  <Manager/>
  <Company>Harrison College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Leading Change Culture that Works</dc:title>
  <dc:subject>EDUCAUSE Connect Baltimore 2014</dc:subject>
  <dc:creator>Sherri Parker</dc:creator>
  <cp:keywords/>
  <dc:description/>
  <cp:lastModifiedBy>Sherri Parker</cp:lastModifiedBy>
  <cp:revision>125</cp:revision>
  <dcterms:created xsi:type="dcterms:W3CDTF">2011-09-19T15:08:38Z</dcterms:created>
  <dcterms:modified xsi:type="dcterms:W3CDTF">2014-05-01T12:47:04Z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0x010100EC54EA3AA46B734F8A0D7A05C84FBB3F</vt:lpwstr>
  </property>
</Properties>
</file>