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17"/>
  </p:notesMasterIdLst>
  <p:handoutMasterIdLst>
    <p:handoutMasterId r:id="rId18"/>
  </p:handoutMasterIdLst>
  <p:sldIdLst>
    <p:sldId id="257" r:id="rId4"/>
    <p:sldId id="296" r:id="rId5"/>
    <p:sldId id="297" r:id="rId6"/>
    <p:sldId id="294" r:id="rId7"/>
    <p:sldId id="295" r:id="rId8"/>
    <p:sldId id="300" r:id="rId9"/>
    <p:sldId id="305" r:id="rId10"/>
    <p:sldId id="301" r:id="rId11"/>
    <p:sldId id="299" r:id="rId12"/>
    <p:sldId id="302" r:id="rId13"/>
    <p:sldId id="304" r:id="rId14"/>
    <p:sldId id="306" r:id="rId15"/>
    <p:sldId id="307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300"/>
            </a:lvl1pPr>
          </a:lstStyle>
          <a:p>
            <a:fld id="{987ABB5A-3C2A-4BF5-B611-4EC1A86C8801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99DFA045-79DF-4AED-AEF7-6FB5ECCCD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5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300"/>
            </a:lvl1pPr>
          </a:lstStyle>
          <a:p>
            <a:fld id="{FD445FC4-5BF6-4A84-99FE-5D4572A214CE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143D8982-DF68-44E2-86E0-4CBEDAFD7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3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188" indent="-2301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Online Education History</a:t>
            </a:r>
          </a:p>
          <a:p>
            <a:pPr marL="230188" indent="-2301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Strategies of Online </a:t>
            </a:r>
          </a:p>
          <a:p>
            <a:pPr marL="230188" indent="-2301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/>
              <a:t>Technology and Support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D8982-DF68-44E2-86E0-4CBEDAFD73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is impossible to draw a causation, but a sampling of a ten-day period prior to the University of Virginia mess, Google indexed approximately 60 million articles instances that include “Online Education”.  In a ten day period immediately following the release of that email, that number went up by 1/3 to 80 million.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D8982-DF68-44E2-86E0-4CBEDAFD73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is impossible to draw a causation, but a sampling of a ten-day period prior to the University of Virginia mess, Google indexed approximately 60 million articles instances that include “Online Education”.  In a ten day period immediately following the release of that email, that number went up by 1/3 to 80 million.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D8982-DF68-44E2-86E0-4CBEDAFD736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400800"/>
            <a:ext cx="7086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0" descr="Description: ITSLogoRed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22" y="6019800"/>
            <a:ext cx="1359128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 descr="Background"/>
          <p:cNvSpPr>
            <a:spLocks noChangeArrowheads="1"/>
          </p:cNvSpPr>
          <p:nvPr/>
        </p:nvSpPr>
        <p:spPr bwMode="auto">
          <a:xfrm>
            <a:off x="193675" y="196850"/>
            <a:ext cx="7350125" cy="285115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2F2F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76923C"/>
              </a:buClr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43800" y="196850"/>
            <a:ext cx="1339850" cy="2851150"/>
          </a:xfrm>
          <a:prstGeom prst="rect">
            <a:avLst/>
          </a:prstGeom>
          <a:solidFill>
            <a:srgbClr val="85201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7086600" cy="2514600"/>
          </a:xfrm>
        </p:spPr>
        <p:txBody>
          <a:bodyPr anchor="ctr"/>
          <a:lstStyle>
            <a:lvl1pPr>
              <a:defRPr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6400800"/>
            <a:ext cx="7086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0" descr="Description: ITSLogoRedv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22" y="6019800"/>
            <a:ext cx="1359128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 descr="Background"/>
          <p:cNvSpPr>
            <a:spLocks noChangeArrowheads="1"/>
          </p:cNvSpPr>
          <p:nvPr userDrawn="1"/>
        </p:nvSpPr>
        <p:spPr bwMode="auto">
          <a:xfrm>
            <a:off x="193675" y="196850"/>
            <a:ext cx="7350125" cy="285115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2F2F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76923C"/>
              </a:buClr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7543800" y="196850"/>
            <a:ext cx="1339850" cy="2851150"/>
          </a:xfrm>
          <a:prstGeom prst="rect">
            <a:avLst/>
          </a:prstGeom>
          <a:solidFill>
            <a:srgbClr val="85201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3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400800"/>
            <a:ext cx="7086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0" descr="Description: ITSLogoRed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22" y="6019800"/>
            <a:ext cx="1359128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 descr="Background"/>
          <p:cNvSpPr>
            <a:spLocks noChangeArrowheads="1"/>
          </p:cNvSpPr>
          <p:nvPr/>
        </p:nvSpPr>
        <p:spPr bwMode="auto">
          <a:xfrm>
            <a:off x="193675" y="2209800"/>
            <a:ext cx="7350125" cy="2133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2F2F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76923C"/>
              </a:buClr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43800" y="2209800"/>
            <a:ext cx="1339850" cy="2133600"/>
          </a:xfrm>
          <a:prstGeom prst="rect">
            <a:avLst/>
          </a:prstGeom>
          <a:solidFill>
            <a:srgbClr val="85201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62200"/>
            <a:ext cx="7086600" cy="1828800"/>
          </a:xfrm>
        </p:spPr>
        <p:txBody>
          <a:bodyPr anchor="ctr"/>
          <a:lstStyle>
            <a:lvl1pPr>
              <a:defRPr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35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9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14255-B558-44CA-AC12-4EB4FDAD8069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AC7FC-FAFC-4221-B668-0BE94C5E2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86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14255-B558-44CA-AC12-4EB4FDAD8069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AC7FC-FAFC-4221-B668-0BE94C5E2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57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14255-B558-44CA-AC12-4EB4FDAD8069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AC7FC-FAFC-4221-B668-0BE94C5E2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6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14255-B558-44CA-AC12-4EB4FDAD8069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AC7FC-FAFC-4221-B668-0BE94C5E2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5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14255-B558-44CA-AC12-4EB4FDAD8069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AC7FC-FAFC-4221-B668-0BE94C5E2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4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14255-B558-44CA-AC12-4EB4FDAD8069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AC7FC-FAFC-4221-B668-0BE94C5E2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08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14255-B558-44CA-AC12-4EB4FDAD8069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AC7FC-FAFC-4221-B668-0BE94C5E2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8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14255-B558-44CA-AC12-4EB4FDAD8069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AC7FC-FAFC-4221-B668-0BE94C5E2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59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14255-B558-44CA-AC12-4EB4FDAD8069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AC7FC-FAFC-4221-B668-0BE94C5E2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15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 descr="Background"/>
          <p:cNvSpPr>
            <a:spLocks noChangeArrowheads="1"/>
          </p:cNvSpPr>
          <p:nvPr/>
        </p:nvSpPr>
        <p:spPr bwMode="auto">
          <a:xfrm>
            <a:off x="193675" y="196850"/>
            <a:ext cx="7350125" cy="1327150"/>
          </a:xfrm>
          <a:prstGeom prst="rect">
            <a:avLst/>
          </a:prstGeom>
          <a:blipFill dpi="0" rotWithShape="0">
            <a:blip r:embed="rId1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2F2F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76923C"/>
              </a:buClr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43800" y="196850"/>
            <a:ext cx="1339850" cy="1327150"/>
          </a:xfrm>
          <a:prstGeom prst="rect">
            <a:avLst/>
          </a:prstGeom>
          <a:solidFill>
            <a:srgbClr val="85201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400800"/>
            <a:ext cx="7239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0" descr="Description: ITSLogoRedv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651" y="6096000"/>
            <a:ext cx="1082149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5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6F36-E984-4913-ADD0-420074364C74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00F8-97E8-4A60-85BC-79C85FC142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 descr="Background"/>
          <p:cNvSpPr>
            <a:spLocks noChangeArrowheads="1"/>
          </p:cNvSpPr>
          <p:nvPr/>
        </p:nvSpPr>
        <p:spPr bwMode="auto">
          <a:xfrm>
            <a:off x="193675" y="196850"/>
            <a:ext cx="7350125" cy="285115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2F2F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76923C"/>
              </a:buClr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543800" y="196850"/>
            <a:ext cx="1339850" cy="2851150"/>
          </a:xfrm>
          <a:prstGeom prst="rect">
            <a:avLst/>
          </a:prstGeom>
          <a:solidFill>
            <a:srgbClr val="85201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772400" cy="1470025"/>
          </a:xfrm>
        </p:spPr>
        <p:txBody>
          <a:bodyPr/>
          <a:lstStyle/>
          <a:p>
            <a:r>
              <a:rPr lang="en-US" dirty="0" smtClean="0"/>
              <a:t>Our Virtualization Story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28600" y="6400800"/>
            <a:ext cx="70866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0" descr="Description: ITSLogoRedv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22" y="6019800"/>
            <a:ext cx="1359128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3276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Academic </a:t>
            </a:r>
            <a:r>
              <a:rPr lang="en-US" sz="3600" dirty="0" err="1"/>
              <a:t>vs</a:t>
            </a:r>
            <a:r>
              <a:rPr lang="en-US" sz="3600" dirty="0"/>
              <a:t> IT </a:t>
            </a:r>
            <a:endParaRPr lang="en-US" sz="3600" dirty="0" smtClean="0"/>
          </a:p>
          <a:p>
            <a:pPr algn="ctr"/>
            <a:r>
              <a:rPr lang="en-US" sz="3600" dirty="0" smtClean="0"/>
              <a:t>Viewpoint </a:t>
            </a:r>
            <a:r>
              <a:rPr lang="en-US" sz="3600" dirty="0"/>
              <a:t>of the BYOE Revolution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0292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Crista Copp, Director of Academic Technology</a:t>
            </a:r>
          </a:p>
          <a:p>
            <a:endParaRPr lang="en-US" dirty="0"/>
          </a:p>
          <a:p>
            <a:r>
              <a:rPr lang="en-US" dirty="0" smtClean="0"/>
              <a:t>Jeff Solomon, Director of Infrastructure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8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The Academic </a:t>
            </a:r>
          </a:p>
          <a:p>
            <a:pPr marL="0" indent="0" algn="ctr">
              <a:buNone/>
            </a:pPr>
            <a:r>
              <a:rPr lang="en-US" sz="4000" dirty="0" smtClean="0"/>
              <a:t>Vs. </a:t>
            </a:r>
          </a:p>
          <a:p>
            <a:pPr marL="0" indent="0" algn="ctr">
              <a:buNone/>
            </a:pPr>
            <a:r>
              <a:rPr lang="en-US" sz="4000" dirty="0" smtClean="0"/>
              <a:t>The IT Guy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24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students use software:</a:t>
            </a:r>
            <a:endParaRPr lang="en-US" dirty="0"/>
          </a:p>
        </p:txBody>
      </p:sp>
      <p:pic>
        <p:nvPicPr>
          <p:cNvPr id="4" name="Picture 3" descr="Lab Usage Grap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t="8010" r="8613" b="67246"/>
          <a:stretch/>
        </p:blipFill>
        <p:spPr>
          <a:xfrm>
            <a:off x="-152400" y="1447800"/>
            <a:ext cx="1181171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3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dirty="0" smtClean="0"/>
              <a:t>Let’s See It – Software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Use the </a:t>
            </a:r>
            <a:r>
              <a:rPr lang="en-US" sz="4000" b="1" dirty="0"/>
              <a:t>Citrix Receiver </a:t>
            </a:r>
            <a:r>
              <a:rPr lang="en-US" sz="4000" dirty="0" smtClean="0"/>
              <a:t> Client</a:t>
            </a:r>
            <a:r>
              <a:rPr lang="en-US" sz="4000" dirty="0"/>
              <a:t> </a:t>
            </a:r>
          </a:p>
          <a:p>
            <a:pPr marL="0" indent="0" algn="ctr">
              <a:buNone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t_lmu1  </a:t>
            </a:r>
            <a:r>
              <a:rPr lang="en-US" sz="4000" dirty="0"/>
              <a:t>-</a:t>
            </a:r>
            <a:r>
              <a:rPr lang="en-US" sz="4000" dirty="0" smtClean="0"/>
              <a:t>-  t_lmu20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Password:  XenApp99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646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Story will Continue…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The Academic </a:t>
            </a:r>
          </a:p>
          <a:p>
            <a:pPr marL="0" indent="0" algn="ctr">
              <a:buNone/>
            </a:pPr>
            <a:r>
              <a:rPr lang="en-US" sz="4000" dirty="0" smtClean="0"/>
              <a:t>Vs. </a:t>
            </a:r>
          </a:p>
          <a:p>
            <a:pPr marL="0" indent="0" algn="ctr">
              <a:buNone/>
            </a:pPr>
            <a:r>
              <a:rPr lang="en-US" sz="4000" dirty="0" smtClean="0"/>
              <a:t>The IT Guy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453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The Academic </a:t>
            </a:r>
          </a:p>
          <a:p>
            <a:pPr marL="0" indent="0" algn="ctr">
              <a:buNone/>
            </a:pPr>
            <a:r>
              <a:rPr lang="en-US" sz="4000" dirty="0" smtClean="0"/>
              <a:t>Vs. </a:t>
            </a:r>
          </a:p>
          <a:p>
            <a:pPr marL="0" indent="0" algn="ctr">
              <a:buNone/>
            </a:pPr>
            <a:r>
              <a:rPr lang="en-US" sz="4000" dirty="0" smtClean="0"/>
              <a:t>The IT Guy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856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3010510221161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429000" cy="2286000"/>
          </a:xfrm>
          <a:prstGeom prst="rect">
            <a:avLst/>
          </a:prstGeom>
        </p:spPr>
      </p:pic>
      <p:pic>
        <p:nvPicPr>
          <p:cNvPr id="6" name="Picture 5" descr="20080514023624loyola_marymount_seal_colo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2057400" cy="2034540"/>
          </a:xfrm>
          <a:prstGeom prst="rect">
            <a:avLst/>
          </a:prstGeom>
        </p:spPr>
      </p:pic>
      <p:pic>
        <p:nvPicPr>
          <p:cNvPr id="12" name="Picture 11" descr="lmu-lacros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54"/>
            <a:ext cx="1524000" cy="1524000"/>
          </a:xfrm>
          <a:prstGeom prst="rect">
            <a:avLst/>
          </a:prstGeom>
        </p:spPr>
      </p:pic>
      <p:pic>
        <p:nvPicPr>
          <p:cNvPr id="13" name="Picture 12" descr="LMU-letter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4354286" cy="3048000"/>
          </a:xfrm>
          <a:prstGeom prst="rect">
            <a:avLst/>
          </a:prstGeom>
        </p:spPr>
      </p:pic>
      <p:pic>
        <p:nvPicPr>
          <p:cNvPr id="14" name="Picture 13" descr="Off Campus Home Ima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87900"/>
            <a:ext cx="8940800" cy="2070100"/>
          </a:xfrm>
          <a:prstGeom prst="rect">
            <a:avLst/>
          </a:prstGeom>
        </p:spPr>
      </p:pic>
      <p:pic>
        <p:nvPicPr>
          <p:cNvPr id="15" name="Picture 14" descr="IMG_871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"/>
            <a:ext cx="2035522" cy="36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9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/>
              <a:t>The Train has left the Station…</a:t>
            </a:r>
            <a:endParaRPr lang="en-US" dirty="0"/>
          </a:p>
        </p:txBody>
      </p:sp>
      <p:pic>
        <p:nvPicPr>
          <p:cNvPr id="4" name="Picture 3" descr="angrythoma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0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Talk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743200"/>
            <a:ext cx="7150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Let’s Find Out About You!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Share with Your Colleagues </a:t>
            </a:r>
          </a:p>
          <a:p>
            <a:pPr algn="ctr"/>
            <a:r>
              <a:rPr lang="en-US" sz="3600" dirty="0" smtClean="0"/>
              <a:t>At Your Table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470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The Academic </a:t>
            </a:r>
          </a:p>
          <a:p>
            <a:pPr marL="0" indent="0" algn="ctr">
              <a:buNone/>
            </a:pPr>
            <a:r>
              <a:rPr lang="en-US" sz="4000" dirty="0" smtClean="0"/>
              <a:t>Vs. </a:t>
            </a:r>
          </a:p>
          <a:p>
            <a:pPr marL="0" indent="0" algn="ctr">
              <a:buNone/>
            </a:pPr>
            <a:r>
              <a:rPr lang="en-US" sz="4000" dirty="0" smtClean="0"/>
              <a:t>The IT Guy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069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It - VDI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Use the </a:t>
            </a:r>
            <a:r>
              <a:rPr lang="en-US" sz="4000" b="1" dirty="0" err="1" smtClean="0"/>
              <a:t>VMWare</a:t>
            </a:r>
            <a:r>
              <a:rPr lang="en-US" sz="4000" b="1" dirty="0" smtClean="0"/>
              <a:t> </a:t>
            </a:r>
            <a:r>
              <a:rPr lang="en-US" sz="4000" b="1" dirty="0"/>
              <a:t>Horizon View</a:t>
            </a:r>
            <a:r>
              <a:rPr lang="en-US" sz="4000" dirty="0"/>
              <a:t> </a:t>
            </a:r>
            <a:r>
              <a:rPr lang="en-US" sz="4000" dirty="0" smtClean="0"/>
              <a:t>Client</a:t>
            </a:r>
            <a:r>
              <a:rPr lang="en-US" sz="4000" dirty="0"/>
              <a:t> </a:t>
            </a:r>
          </a:p>
          <a:p>
            <a:pPr marL="0" indent="0" algn="ctr">
              <a:buNone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t_lmu1  </a:t>
            </a:r>
            <a:r>
              <a:rPr lang="en-US" sz="4000" dirty="0"/>
              <a:t>-</a:t>
            </a:r>
            <a:r>
              <a:rPr lang="en-US" sz="4000" dirty="0" smtClean="0"/>
              <a:t>-  t_lmu20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Password:  XenApp99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914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The Academic </a:t>
            </a:r>
          </a:p>
          <a:p>
            <a:pPr marL="0" indent="0" algn="ctr">
              <a:buNone/>
            </a:pPr>
            <a:r>
              <a:rPr lang="en-US" sz="4000" dirty="0" smtClean="0"/>
              <a:t>Vs. </a:t>
            </a:r>
          </a:p>
          <a:p>
            <a:pPr marL="0" indent="0" algn="ctr">
              <a:buNone/>
            </a:pPr>
            <a:r>
              <a:rPr lang="en-US" sz="4000" dirty="0" smtClean="0"/>
              <a:t>The IT Guy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24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Mis</a:t>
            </a:r>
            <a:r>
              <a:rPr lang="en-US" dirty="0" smtClean="0"/>
              <a:t>-Step</a:t>
            </a:r>
            <a:endParaRPr lang="en-US" dirty="0"/>
          </a:p>
        </p:txBody>
      </p:sp>
      <p:pic>
        <p:nvPicPr>
          <p:cNvPr id="6" name="Picture 5" descr="Oo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28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983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LMU ITS PPT Template.potx</Template>
  <TotalTime>2162</TotalTime>
  <Words>267</Words>
  <Application>Microsoft Macintosh PowerPoint</Application>
  <PresentationFormat>On-screen Show (4:3)</PresentationFormat>
  <Paragraphs>57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Custom Design</vt:lpstr>
      <vt:lpstr>Default Theme</vt:lpstr>
      <vt:lpstr>1_Custom Design</vt:lpstr>
      <vt:lpstr>Our Virtualization Story</vt:lpstr>
      <vt:lpstr>Our Story</vt:lpstr>
      <vt:lpstr>PowerPoint Presentation</vt:lpstr>
      <vt:lpstr>The Train has left the Station…</vt:lpstr>
      <vt:lpstr>Table Talk</vt:lpstr>
      <vt:lpstr>Our Story</vt:lpstr>
      <vt:lpstr>Let’s See It - VDI</vt:lpstr>
      <vt:lpstr>Our Story</vt:lpstr>
      <vt:lpstr>The Mis-Step</vt:lpstr>
      <vt:lpstr>Our Story</vt:lpstr>
      <vt:lpstr>How students use software:</vt:lpstr>
      <vt:lpstr>Let’s See It – Software Virtualization</vt:lpstr>
      <vt:lpstr>Our Story will Continue…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Virtualization: Accomodating the BYOE Revolution</dc:title>
  <dc:subject>EDUCAUSE Connect Portland 2014</dc:subject>
  <dc:creator>Crista Copp and Jeff Solomon</dc:creator>
  <cp:keywords/>
  <dc:description>Used Nearpod in the actual presentation to gather data - this is just the background slides. </dc:description>
  <cp:lastModifiedBy>Christine Copp</cp:lastModifiedBy>
  <cp:revision>105</cp:revision>
  <cp:lastPrinted>2011-02-16T19:30:13Z</cp:lastPrinted>
  <dcterms:created xsi:type="dcterms:W3CDTF">2011-04-28T22:05:17Z</dcterms:created>
  <dcterms:modified xsi:type="dcterms:W3CDTF">2014-02-13T23:13:59Z</dcterms:modified>
  <cp:category/>
</cp:coreProperties>
</file>